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3" r:id="rId6"/>
    <p:sldId id="669" r:id="rId7"/>
    <p:sldId id="691" r:id="rId8"/>
    <p:sldId id="692" r:id="rId9"/>
    <p:sldId id="688" r:id="rId10"/>
    <p:sldId id="673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5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	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lang="tr-TR"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2.</a:t>
            </a:r>
            <a:r>
              <a:rPr lang="tr-TR"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16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HAFTA</a:t>
            </a:r>
            <a:endParaRPr lang="tr-TR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tr-TR"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tr-TR" sz="1600" u="heavy" spc="-500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tr-TR" sz="1600" b="1" u="heavy" spc="-10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Dersin </a:t>
            </a:r>
            <a:r>
              <a:rPr lang="tr-TR" sz="1600" b="1" u="heavy" spc="-5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Hedeflenen Öğrenme</a:t>
            </a:r>
            <a:r>
              <a:rPr lang="tr-TR" sz="1600" b="1" u="heavy" spc="5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 </a:t>
            </a:r>
            <a:r>
              <a:rPr lang="tr-TR" sz="1600" b="1" u="heavy" spc="-10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Kazanımları:</a:t>
            </a:r>
            <a:endParaRPr lang="tr-TR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tr-TR" sz="1600" dirty="0">
              <a:latin typeface="Calibri"/>
              <a:cs typeface="Calibri"/>
            </a:endParaRPr>
          </a:p>
          <a:p>
            <a:pPr marL="191135" indent="-179070">
              <a:lnSpc>
                <a:spcPct val="100000"/>
              </a:lnSpc>
              <a:buClr>
                <a:srgbClr val="1CACE3"/>
              </a:buClr>
              <a:buFont typeface="Arial"/>
              <a:buChar char="•"/>
              <a:tabLst>
                <a:tab pos="191770" algn="l"/>
              </a:tabLst>
            </a:pPr>
            <a:r>
              <a:rPr lang="tr-TR" sz="1600" spc="-40" dirty="0">
                <a:solidFill>
                  <a:srgbClr val="404040"/>
                </a:solidFill>
                <a:latin typeface="Calibri"/>
                <a:cs typeface="Calibri"/>
              </a:rPr>
              <a:t>Temel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yazılım bilgileri hakkında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yeterli </a:t>
            </a:r>
            <a:r>
              <a:rPr lang="tr-TR" sz="1600" spc="-15" dirty="0">
                <a:solidFill>
                  <a:srgbClr val="404040"/>
                </a:solidFill>
                <a:latin typeface="Calibri"/>
                <a:cs typeface="Calibri"/>
              </a:rPr>
              <a:t>düzeyde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teknik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bilgiye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sahip</a:t>
            </a:r>
            <a:r>
              <a:rPr lang="tr-TR" sz="16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olma.</a:t>
            </a:r>
            <a:endParaRPr lang="tr-TR" sz="1600" dirty="0">
              <a:latin typeface="Calibri"/>
              <a:cs typeface="Calibri"/>
            </a:endParaRPr>
          </a:p>
          <a:p>
            <a:pPr marL="191135" indent="-179070">
              <a:lnSpc>
                <a:spcPct val="100000"/>
              </a:lnSpc>
              <a:spcBef>
                <a:spcPts val="960"/>
              </a:spcBef>
              <a:buClr>
                <a:srgbClr val="1CACE3"/>
              </a:buClr>
              <a:buFont typeface="Arial"/>
              <a:buChar char="•"/>
              <a:tabLst>
                <a:tab pos="191770" algn="l"/>
              </a:tabLst>
            </a:pP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Bilgisayar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ağlarını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tanımlayabilme </a:t>
            </a:r>
            <a:r>
              <a:rPr lang="tr-TR" sz="1600" spc="-15" dirty="0">
                <a:solidFill>
                  <a:srgbClr val="404040"/>
                </a:solidFill>
                <a:latin typeface="Calibri"/>
                <a:cs typeface="Calibri"/>
              </a:rPr>
              <a:t>ve</a:t>
            </a:r>
            <a:r>
              <a:rPr lang="tr-TR" sz="16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sınıflandırabilme.</a:t>
            </a:r>
            <a:endParaRPr lang="tr-TR" sz="1600" dirty="0">
              <a:latin typeface="Calibri"/>
              <a:cs typeface="Calibri"/>
            </a:endParaRPr>
          </a:p>
          <a:p>
            <a:pPr marL="191135" marR="5080" indent="-178435">
              <a:lnSpc>
                <a:spcPts val="2160"/>
              </a:lnSpc>
              <a:spcBef>
                <a:spcPts val="1235"/>
              </a:spcBef>
              <a:buClr>
                <a:srgbClr val="1CACE3"/>
              </a:buClr>
              <a:buFont typeface="Arial"/>
              <a:buChar char="•"/>
              <a:tabLst>
                <a:tab pos="191770" algn="l"/>
              </a:tabLst>
            </a:pP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İşletim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sistemi, e-posta </a:t>
            </a:r>
            <a:r>
              <a:rPr lang="tr-TR" sz="1600" spc="-15" dirty="0">
                <a:solidFill>
                  <a:srgbClr val="404040"/>
                </a:solidFill>
                <a:latin typeface="Calibri"/>
                <a:cs typeface="Calibri"/>
              </a:rPr>
              <a:t>ve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internet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kullanımı hakkında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yeterli </a:t>
            </a:r>
            <a:r>
              <a:rPr lang="tr-TR" sz="1600" spc="-15" dirty="0">
                <a:solidFill>
                  <a:srgbClr val="404040"/>
                </a:solidFill>
                <a:latin typeface="Calibri"/>
                <a:cs typeface="Calibri"/>
              </a:rPr>
              <a:t>düzeyde pratik ve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teknik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bilgiye 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sahip olma.</a:t>
            </a:r>
            <a:endParaRPr lang="tr-TR" sz="16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2.</a:t>
            </a:r>
            <a:r>
              <a:rPr lang="tr-TR"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16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HAFTA</a:t>
            </a:r>
            <a:endParaRPr lang="tr-TR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tr-TR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tr-TR" sz="1600" u="heavy" spc="-500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tr-TR" sz="1600" b="1" u="heavy" spc="-5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Kullanılan </a:t>
            </a:r>
            <a:r>
              <a:rPr lang="tr-TR" sz="1600" b="1" u="heavy" spc="-10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Öğretim </a:t>
            </a:r>
            <a:r>
              <a:rPr lang="tr-TR" sz="1600" b="1" u="heavy" spc="-35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Yöntem </a:t>
            </a:r>
            <a:r>
              <a:rPr lang="tr-TR" sz="1600" b="1" u="heavy" spc="-15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ve </a:t>
            </a:r>
            <a:r>
              <a:rPr lang="tr-TR" sz="1600" b="1" u="heavy" spc="-25" dirty="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Tekniği:</a:t>
            </a:r>
            <a:endParaRPr lang="tr-TR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tr-TR" sz="1400" dirty="0">
              <a:latin typeface="Calibri"/>
              <a:cs typeface="Calibri"/>
            </a:endParaRPr>
          </a:p>
          <a:p>
            <a:pPr marL="12700" marR="823594">
              <a:lnSpc>
                <a:spcPct val="138500"/>
              </a:lnSpc>
            </a:pP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Bilgisayar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destekli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sözlü </a:t>
            </a:r>
            <a:r>
              <a:rPr lang="tr-TR" sz="1600" dirty="0">
                <a:solidFill>
                  <a:srgbClr val="404040"/>
                </a:solidFill>
                <a:latin typeface="Calibri"/>
                <a:cs typeface="Calibri"/>
              </a:rPr>
              <a:t>sunum  </a:t>
            </a: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Anlatım</a:t>
            </a:r>
            <a:endParaRPr lang="tr-TR" sz="1600" dirty="0">
              <a:latin typeface="Calibri"/>
              <a:cs typeface="Calibri"/>
            </a:endParaRPr>
          </a:p>
          <a:p>
            <a:pPr marL="12700" marR="2569845">
              <a:lnSpc>
                <a:spcPct val="138100"/>
              </a:lnSpc>
              <a:spcBef>
                <a:spcPts val="10"/>
              </a:spcBef>
            </a:pPr>
            <a:r>
              <a:rPr lang="tr-TR" sz="1600" spc="-5" dirty="0">
                <a:solidFill>
                  <a:srgbClr val="404040"/>
                </a:solidFill>
                <a:latin typeface="Calibri"/>
                <a:cs typeface="Calibri"/>
              </a:rPr>
              <a:t>Soru </a:t>
            </a:r>
            <a:r>
              <a:rPr lang="tr-TR" sz="1600" spc="-15" dirty="0">
                <a:solidFill>
                  <a:srgbClr val="404040"/>
                </a:solidFill>
                <a:latin typeface="Calibri"/>
                <a:cs typeface="Calibri"/>
              </a:rPr>
              <a:t>ve</a:t>
            </a:r>
            <a:r>
              <a:rPr lang="tr-TR"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1600" spc="-10" dirty="0">
                <a:solidFill>
                  <a:srgbClr val="404040"/>
                </a:solidFill>
                <a:latin typeface="Calibri"/>
                <a:cs typeface="Calibri"/>
              </a:rPr>
              <a:t>cevap  </a:t>
            </a:r>
            <a:r>
              <a:rPr lang="tr-TR" sz="1600" dirty="0" err="1">
                <a:solidFill>
                  <a:srgbClr val="404040"/>
                </a:solidFill>
                <a:latin typeface="Calibri"/>
                <a:cs typeface="Calibri"/>
              </a:rPr>
              <a:t>Quiz</a:t>
            </a:r>
            <a:endParaRPr lang="tr-TR" sz="1600" dirty="0">
              <a:latin typeface="Calibri"/>
              <a:cs typeface="Calibri"/>
            </a:endParaRPr>
          </a:p>
          <a:p>
            <a:pPr algn="just">
              <a:buClr>
                <a:srgbClr val="0000CC"/>
              </a:buClr>
            </a:pPr>
            <a:endParaRPr lang="tr-TR" sz="1600" dirty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marL="0" indent="0" algn="just">
              <a:buClr>
                <a:srgbClr val="0000CC"/>
              </a:buClr>
              <a:buNone/>
            </a:pPr>
            <a:endParaRPr lang="tr-TR" sz="14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400" b="1" dirty="0"/>
          </a:p>
          <a:p>
            <a:pPr marL="0" indent="0" algn="just">
              <a:buClr>
                <a:srgbClr val="0000CC"/>
              </a:buClr>
              <a:buNone/>
            </a:pPr>
            <a:endParaRPr lang="tr-TR" sz="1400" b="1" dirty="0" smtClean="0"/>
          </a:p>
          <a:p>
            <a:pPr marL="711200" lvl="1" indent="-44577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711835" algn="l"/>
              </a:tabLst>
            </a:pPr>
            <a:r>
              <a:rPr lang="tr-TR" sz="1800" b="1" spc="-35" dirty="0">
                <a:solidFill>
                  <a:srgbClr val="221F1F"/>
                </a:solidFill>
                <a:latin typeface="Calibri"/>
                <a:cs typeface="Calibri"/>
              </a:rPr>
              <a:t>YAZILIM</a:t>
            </a:r>
            <a:r>
              <a:rPr lang="tr-TR" sz="1800" b="1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sz="1800" b="1" spc="-5" dirty="0">
                <a:solidFill>
                  <a:srgbClr val="221F1F"/>
                </a:solidFill>
                <a:latin typeface="Calibri"/>
                <a:cs typeface="Calibri"/>
              </a:rPr>
              <a:t>ÇEŞİTLERİ</a:t>
            </a:r>
            <a:endParaRPr lang="tr-TR" sz="1800" dirty="0">
              <a:latin typeface="Calibri"/>
              <a:cs typeface="Calibri"/>
            </a:endParaRPr>
          </a:p>
          <a:p>
            <a:pPr marL="537210">
              <a:lnSpc>
                <a:spcPct val="100000"/>
              </a:lnSpc>
              <a:spcBef>
                <a:spcPts val="1370"/>
              </a:spcBef>
            </a:pPr>
            <a:r>
              <a:rPr lang="tr-TR" sz="1800" b="1" spc="-5" dirty="0">
                <a:solidFill>
                  <a:srgbClr val="221F1F"/>
                </a:solidFill>
                <a:latin typeface="Calibri"/>
                <a:cs typeface="Calibri"/>
              </a:rPr>
              <a:t>İşletim </a:t>
            </a: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Sistemi</a:t>
            </a:r>
            <a:r>
              <a:rPr lang="tr-TR" sz="1800" b="1" spc="-1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yazılımları</a:t>
            </a:r>
            <a:endParaRPr lang="tr-TR" sz="1800" dirty="0">
              <a:latin typeface="Calibri"/>
              <a:cs typeface="Calibri"/>
            </a:endParaRPr>
          </a:p>
          <a:p>
            <a:pPr marL="537210">
              <a:lnSpc>
                <a:spcPct val="100000"/>
              </a:lnSpc>
              <a:spcBef>
                <a:spcPts val="1365"/>
              </a:spcBef>
            </a:pP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Uygulama</a:t>
            </a:r>
            <a:r>
              <a:rPr lang="tr-TR" sz="1800" b="1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sz="1800" b="1" spc="-20" dirty="0">
                <a:solidFill>
                  <a:srgbClr val="221F1F"/>
                </a:solidFill>
                <a:latin typeface="Calibri"/>
                <a:cs typeface="Calibri"/>
              </a:rPr>
              <a:t>Yazılımları</a:t>
            </a:r>
            <a:endParaRPr lang="tr-TR" sz="1800" dirty="0">
              <a:latin typeface="Calibri"/>
              <a:cs typeface="Calibri"/>
            </a:endParaRPr>
          </a:p>
          <a:p>
            <a:pPr marL="713740" lvl="1" indent="-448309">
              <a:lnSpc>
                <a:spcPct val="100000"/>
              </a:lnSpc>
              <a:spcBef>
                <a:spcPts val="1370"/>
              </a:spcBef>
              <a:buAutoNum type="arabicPeriod" startAt="2"/>
              <a:tabLst>
                <a:tab pos="714375" algn="l"/>
              </a:tabLst>
            </a:pP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PROGRAMLAMA</a:t>
            </a:r>
            <a:r>
              <a:rPr lang="tr-TR" sz="1800" b="1" spc="-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sz="1800" b="1" dirty="0">
                <a:solidFill>
                  <a:srgbClr val="221F1F"/>
                </a:solidFill>
                <a:latin typeface="Calibri"/>
                <a:cs typeface="Calibri"/>
              </a:rPr>
              <a:t>DİLLERİ</a:t>
            </a:r>
            <a:endParaRPr lang="tr-TR" sz="1800" dirty="0">
              <a:latin typeface="Calibri"/>
              <a:cs typeface="Calibri"/>
            </a:endParaRPr>
          </a:p>
          <a:p>
            <a:pPr marL="713740" lvl="1" indent="-448309">
              <a:lnSpc>
                <a:spcPct val="100000"/>
              </a:lnSpc>
              <a:spcBef>
                <a:spcPts val="1370"/>
              </a:spcBef>
              <a:buAutoNum type="arabicPeriod" startAt="2"/>
              <a:tabLst>
                <a:tab pos="714375" algn="l"/>
              </a:tabLst>
            </a:pPr>
            <a:r>
              <a:rPr lang="tr-TR" sz="1800" b="1" spc="-5" dirty="0">
                <a:solidFill>
                  <a:srgbClr val="221F1F"/>
                </a:solidFill>
                <a:latin typeface="Calibri"/>
                <a:cs typeface="Calibri"/>
              </a:rPr>
              <a:t>SİSTEM</a:t>
            </a:r>
            <a:r>
              <a:rPr lang="tr-TR" sz="1800" b="1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sz="1800" b="1" spc="-5" dirty="0">
                <a:solidFill>
                  <a:srgbClr val="221F1F"/>
                </a:solidFill>
                <a:latin typeface="Calibri"/>
                <a:cs typeface="Calibri"/>
              </a:rPr>
              <a:t>GELİŞTİRME</a:t>
            </a:r>
            <a:endParaRPr lang="tr-TR" sz="1800" dirty="0">
              <a:latin typeface="Calibri"/>
              <a:cs typeface="Calibri"/>
            </a:endParaRPr>
          </a:p>
          <a:p>
            <a:pPr marL="537210">
              <a:lnSpc>
                <a:spcPct val="100000"/>
              </a:lnSpc>
              <a:spcBef>
                <a:spcPts val="1370"/>
              </a:spcBef>
            </a:pP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Sistem Geliştirme</a:t>
            </a:r>
            <a:r>
              <a:rPr lang="tr-TR" sz="1800" b="1" spc="-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sz="1800" b="1" spc="-25" dirty="0">
                <a:solidFill>
                  <a:srgbClr val="221F1F"/>
                </a:solidFill>
                <a:latin typeface="Calibri"/>
                <a:cs typeface="Calibri"/>
              </a:rPr>
              <a:t>Yöntemleri</a:t>
            </a:r>
            <a:endParaRPr lang="tr-TR" sz="1800" dirty="0">
              <a:latin typeface="Calibri"/>
              <a:cs typeface="Calibri"/>
            </a:endParaRPr>
          </a:p>
          <a:p>
            <a:pPr marL="537210" marR="1214120">
              <a:lnSpc>
                <a:spcPct val="157000"/>
              </a:lnSpc>
            </a:pP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Araştırma </a:t>
            </a:r>
            <a:r>
              <a:rPr lang="tr-TR" sz="1800" b="1" spc="-15" dirty="0">
                <a:solidFill>
                  <a:srgbClr val="221F1F"/>
                </a:solidFill>
                <a:latin typeface="Calibri"/>
                <a:cs typeface="Calibri"/>
              </a:rPr>
              <a:t>ve </a:t>
            </a:r>
            <a:r>
              <a:rPr lang="tr-TR" sz="1800" b="1" dirty="0">
                <a:solidFill>
                  <a:srgbClr val="221F1F"/>
                </a:solidFill>
                <a:latin typeface="Calibri"/>
                <a:cs typeface="Calibri"/>
              </a:rPr>
              <a:t>Analiz </a:t>
            </a: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Etme </a:t>
            </a:r>
            <a:r>
              <a:rPr lang="tr-TR" sz="1800" b="1" spc="-5" dirty="0">
                <a:solidFill>
                  <a:srgbClr val="221F1F"/>
                </a:solidFill>
                <a:latin typeface="Calibri"/>
                <a:cs typeface="Calibri"/>
              </a:rPr>
              <a:t>Süreçleri  </a:t>
            </a: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Programlama </a:t>
            </a:r>
            <a:r>
              <a:rPr lang="tr-TR" sz="1800" b="1" spc="-15" dirty="0">
                <a:solidFill>
                  <a:srgbClr val="221F1F"/>
                </a:solidFill>
                <a:latin typeface="Calibri"/>
                <a:cs typeface="Calibri"/>
              </a:rPr>
              <a:t>ve </a:t>
            </a:r>
            <a:r>
              <a:rPr lang="tr-TR" sz="1800" b="1" spc="-50" dirty="0">
                <a:solidFill>
                  <a:srgbClr val="221F1F"/>
                </a:solidFill>
                <a:latin typeface="Calibri"/>
                <a:cs typeface="Calibri"/>
              </a:rPr>
              <a:t>Test </a:t>
            </a:r>
            <a:r>
              <a:rPr lang="tr-TR" sz="1800" b="1" spc="-10" dirty="0">
                <a:solidFill>
                  <a:srgbClr val="221F1F"/>
                </a:solidFill>
                <a:latin typeface="Calibri"/>
                <a:cs typeface="Calibri"/>
              </a:rPr>
              <a:t>Etme</a:t>
            </a:r>
            <a:r>
              <a:rPr lang="tr-TR" sz="1800" b="1" spc="-1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sz="1800" b="1" spc="-5" dirty="0">
                <a:solidFill>
                  <a:srgbClr val="221F1F"/>
                </a:solidFill>
                <a:latin typeface="Calibri"/>
                <a:cs typeface="Calibri"/>
              </a:rPr>
              <a:t>Süreçleri</a:t>
            </a:r>
            <a:endParaRPr lang="tr-TR" sz="18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656567" y="1435006"/>
            <a:ext cx="23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pc="-30" dirty="0" smtClean="0">
                <a:solidFill>
                  <a:srgbClr val="1382AC"/>
                </a:solidFill>
              </a:rPr>
              <a:t>.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4934500" y="1435006"/>
            <a:ext cx="3896416" cy="288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9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8" y="1811180"/>
            <a:ext cx="8517837" cy="4468903"/>
          </a:xfrm>
        </p:spPr>
        <p:txBody>
          <a:bodyPr anchor="t">
            <a:noAutofit/>
          </a:bodyPr>
          <a:lstStyle/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marL="717550" lvl="1" indent="-451484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718185" algn="l"/>
              </a:tabLst>
            </a:pPr>
            <a:r>
              <a:rPr lang="tr-TR" b="1" spc="-40" dirty="0">
                <a:solidFill>
                  <a:srgbClr val="221F1F"/>
                </a:solidFill>
                <a:latin typeface="Calibri"/>
                <a:cs typeface="Calibri"/>
              </a:rPr>
              <a:t>BİLGİSAYAR </a:t>
            </a:r>
            <a:r>
              <a:rPr lang="tr-TR" b="1" spc="-5" dirty="0">
                <a:solidFill>
                  <a:srgbClr val="221F1F"/>
                </a:solidFill>
                <a:latin typeface="Calibri"/>
                <a:cs typeface="Calibri"/>
              </a:rPr>
              <a:t>AĞLARININ</a:t>
            </a:r>
            <a:r>
              <a:rPr lang="tr-TR" b="1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b="1" dirty="0">
                <a:solidFill>
                  <a:srgbClr val="221F1F"/>
                </a:solidFill>
                <a:latin typeface="Calibri"/>
                <a:cs typeface="Calibri"/>
              </a:rPr>
              <a:t>SINIFLANDIRILMASI</a:t>
            </a:r>
            <a:endParaRPr lang="tr-TR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221F1F"/>
              </a:buClr>
              <a:buFont typeface="Calibri"/>
              <a:buAutoNum type="arabicPeriod"/>
            </a:pPr>
            <a:endParaRPr lang="tr-TR" sz="2100" dirty="0">
              <a:latin typeface="Calibri"/>
              <a:cs typeface="Calibri"/>
            </a:endParaRPr>
          </a:p>
          <a:p>
            <a:pPr marL="709295" lvl="1" indent="-442595">
              <a:lnSpc>
                <a:spcPct val="100000"/>
              </a:lnSpc>
              <a:buAutoNum type="arabicPeriod"/>
              <a:tabLst>
                <a:tab pos="709295" algn="l"/>
              </a:tabLst>
            </a:pPr>
            <a:r>
              <a:rPr lang="tr-TR" b="1" spc="-15" dirty="0">
                <a:solidFill>
                  <a:srgbClr val="221F1F"/>
                </a:solidFill>
                <a:latin typeface="Calibri"/>
                <a:cs typeface="Calibri"/>
              </a:rPr>
              <a:t>AĞ</a:t>
            </a:r>
            <a:r>
              <a:rPr lang="tr-TR" b="1" spc="-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b="1" spc="-10" dirty="0">
                <a:solidFill>
                  <a:srgbClr val="221F1F"/>
                </a:solidFill>
                <a:latin typeface="Calibri"/>
                <a:cs typeface="Calibri"/>
              </a:rPr>
              <a:t>BAĞLANTILARI</a:t>
            </a:r>
            <a:endParaRPr lang="tr-TR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221F1F"/>
              </a:buClr>
              <a:buFont typeface="Calibri"/>
              <a:buAutoNum type="arabicPeriod"/>
            </a:pPr>
            <a:endParaRPr lang="tr-TR" sz="2100" dirty="0">
              <a:latin typeface="Calibri"/>
              <a:cs typeface="Calibri"/>
            </a:endParaRPr>
          </a:p>
          <a:p>
            <a:pPr marL="714375" lvl="1" indent="-448309">
              <a:lnSpc>
                <a:spcPct val="100000"/>
              </a:lnSpc>
              <a:buAutoNum type="arabicPeriod"/>
              <a:tabLst>
                <a:tab pos="715010" algn="l"/>
              </a:tabLst>
            </a:pPr>
            <a:r>
              <a:rPr lang="tr-TR" b="1" spc="-5" dirty="0">
                <a:solidFill>
                  <a:srgbClr val="221F1F"/>
                </a:solidFill>
                <a:latin typeface="Calibri"/>
                <a:cs typeface="Calibri"/>
              </a:rPr>
              <a:t>İNTERNET</a:t>
            </a:r>
            <a:endParaRPr lang="tr-TR" dirty="0">
              <a:latin typeface="Calibri"/>
              <a:cs typeface="Calibri"/>
            </a:endParaRPr>
          </a:p>
          <a:p>
            <a:pPr algn="just">
              <a:buClr>
                <a:srgbClr val="0000CC"/>
              </a:buClr>
            </a:pPr>
            <a:endParaRPr lang="tr-TR" sz="1600" dirty="0"/>
          </a:p>
          <a:p>
            <a:pPr marL="0" indent="0" algn="just">
              <a:lnSpc>
                <a:spcPct val="100000"/>
              </a:lnSpc>
              <a:buClr>
                <a:srgbClr val="000099"/>
              </a:buClr>
              <a:buNone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5123688" y="2538395"/>
            <a:ext cx="4020312" cy="301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8" y="1890202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715010" lvl="1" indent="-4489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15645" algn="l"/>
              </a:tabLst>
            </a:pPr>
            <a:r>
              <a:rPr lang="tr-TR" b="1" spc="-60" dirty="0">
                <a:solidFill>
                  <a:srgbClr val="221F1F"/>
                </a:solidFill>
                <a:latin typeface="Calibri"/>
                <a:cs typeface="Calibri"/>
              </a:rPr>
              <a:t>BİLGİSAYAR</a:t>
            </a:r>
            <a:r>
              <a:rPr lang="tr-TR" b="1" spc="-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b="1" dirty="0">
                <a:solidFill>
                  <a:srgbClr val="221F1F"/>
                </a:solidFill>
                <a:latin typeface="Calibri"/>
                <a:cs typeface="Calibri"/>
              </a:rPr>
              <a:t>VİRÜSLERİ</a:t>
            </a:r>
            <a:endParaRPr lang="tr-TR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221F1F"/>
              </a:buClr>
              <a:buFont typeface="Calibri"/>
              <a:buAutoNum type="arabicPeriod"/>
            </a:pPr>
            <a:endParaRPr lang="tr-TR" sz="2100" dirty="0">
              <a:latin typeface="Calibri"/>
              <a:cs typeface="Calibri"/>
            </a:endParaRPr>
          </a:p>
          <a:p>
            <a:pPr marL="701675" lvl="1" indent="-4349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01675" algn="l"/>
              </a:tabLst>
            </a:pPr>
            <a:r>
              <a:rPr lang="tr-TR" b="1" spc="-5" dirty="0">
                <a:solidFill>
                  <a:srgbClr val="221F1F"/>
                </a:solidFill>
                <a:latin typeface="Calibri"/>
                <a:cs typeface="Calibri"/>
              </a:rPr>
              <a:t>GÜVENLİK</a:t>
            </a:r>
            <a:endParaRPr lang="tr-TR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221F1F"/>
              </a:buClr>
              <a:buFont typeface="Calibri"/>
              <a:buAutoNum type="arabicPeriod"/>
            </a:pPr>
            <a:endParaRPr lang="tr-TR" sz="2100" dirty="0">
              <a:latin typeface="Calibri"/>
              <a:cs typeface="Calibri"/>
            </a:endParaRPr>
          </a:p>
          <a:p>
            <a:pPr marL="718185" lvl="1" indent="-452120">
              <a:lnSpc>
                <a:spcPct val="100000"/>
              </a:lnSpc>
              <a:buAutoNum type="arabicPeriod"/>
              <a:tabLst>
                <a:tab pos="718820" algn="l"/>
              </a:tabLst>
            </a:pPr>
            <a:r>
              <a:rPr lang="tr-TR" b="1" dirty="0">
                <a:solidFill>
                  <a:srgbClr val="221F1F"/>
                </a:solidFill>
                <a:latin typeface="Calibri"/>
                <a:cs typeface="Calibri"/>
              </a:rPr>
              <a:t>TELİF HAKLARI VE </a:t>
            </a:r>
            <a:r>
              <a:rPr lang="tr-TR" b="1" spc="-5" dirty="0">
                <a:solidFill>
                  <a:srgbClr val="221F1F"/>
                </a:solidFill>
                <a:latin typeface="Calibri"/>
                <a:cs typeface="Calibri"/>
              </a:rPr>
              <a:t>VERİLERİN</a:t>
            </a:r>
            <a:r>
              <a:rPr lang="tr-TR" b="1" spc="-9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lang="tr-TR" b="1" spc="-15" dirty="0">
                <a:solidFill>
                  <a:srgbClr val="221F1F"/>
                </a:solidFill>
                <a:latin typeface="Calibri"/>
                <a:cs typeface="Calibri"/>
              </a:rPr>
              <a:t>KORUNMASI</a:t>
            </a:r>
            <a:endParaRPr lang="tr-TR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5828452" y="1261477"/>
            <a:ext cx="3137916" cy="190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5717200" y="3261765"/>
            <a:ext cx="3360420" cy="2365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6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8" y="1867624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r>
              <a:rPr lang="tr-TR" dirty="0" smtClean="0"/>
              <a:t>KONU ANLATIMI BİTTİKTEN</a:t>
            </a:r>
            <a:r>
              <a:rPr lang="tr-TR" dirty="0"/>
              <a:t>	</a:t>
            </a:r>
            <a:r>
              <a:rPr lang="tr-TR" dirty="0" smtClean="0"/>
              <a:t>SONRA </a:t>
            </a:r>
            <a:r>
              <a:rPr lang="tr-TR" dirty="0"/>
              <a:t>	ÖĞRENCİLERE	KONUYLA	İLGİLİ	QUIZ  SINAVI YAPILMAKTADIR.</a:t>
            </a:r>
          </a:p>
          <a:p>
            <a:pPr algn="just">
              <a:buClr>
                <a:srgbClr val="0000CC"/>
              </a:buClr>
            </a:pPr>
            <a:endParaRPr lang="tr-TR" dirty="0"/>
          </a:p>
          <a:p>
            <a:pPr algn="just">
              <a:buClr>
                <a:srgbClr val="0000CC"/>
              </a:buClr>
            </a:pPr>
            <a:r>
              <a:rPr lang="tr-TR" dirty="0"/>
              <a:t>SINAVDAN	SONRA	</a:t>
            </a:r>
            <a:r>
              <a:rPr lang="tr-TR" dirty="0" smtClean="0"/>
              <a:t> SORULAR ÖĞRENCİLERLE</a:t>
            </a:r>
            <a:r>
              <a:rPr lang="tr-TR" dirty="0"/>
              <a:t>	BERABER	TARTIŞARAK  CEVAPLANDIRILMAKTADIR.</a:t>
            </a: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69480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8. QUIZ VE DEĞERLENDİRME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86" y="4217891"/>
            <a:ext cx="196453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25918</TotalTime>
  <Words>156</Words>
  <Application>Microsoft Office PowerPoint</Application>
  <PresentationFormat>Ekran Gösterisi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956</cp:revision>
  <cp:lastPrinted>2016-10-24T07:53:35Z</cp:lastPrinted>
  <dcterms:created xsi:type="dcterms:W3CDTF">2016-09-18T09:35:24Z</dcterms:created>
  <dcterms:modified xsi:type="dcterms:W3CDTF">2020-02-28T07:14:09Z</dcterms:modified>
</cp:coreProperties>
</file>