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57"/>
  </p:handoutMasterIdLst>
  <p:sldIdLst>
    <p:sldId id="256" r:id="rId2"/>
    <p:sldId id="378" r:id="rId3"/>
    <p:sldId id="356" r:id="rId4"/>
    <p:sldId id="358" r:id="rId5"/>
    <p:sldId id="359" r:id="rId6"/>
    <p:sldId id="360" r:id="rId7"/>
    <p:sldId id="361" r:id="rId8"/>
    <p:sldId id="363" r:id="rId9"/>
    <p:sldId id="364" r:id="rId10"/>
    <p:sldId id="371" r:id="rId11"/>
    <p:sldId id="362" r:id="rId12"/>
    <p:sldId id="365" r:id="rId13"/>
    <p:sldId id="366" r:id="rId14"/>
    <p:sldId id="368" r:id="rId15"/>
    <p:sldId id="367" r:id="rId16"/>
    <p:sldId id="369" r:id="rId17"/>
    <p:sldId id="370" r:id="rId18"/>
    <p:sldId id="326" r:id="rId19"/>
    <p:sldId id="372" r:id="rId20"/>
    <p:sldId id="373" r:id="rId21"/>
    <p:sldId id="374" r:id="rId22"/>
    <p:sldId id="375" r:id="rId23"/>
    <p:sldId id="350" r:id="rId24"/>
    <p:sldId id="329" r:id="rId25"/>
    <p:sldId id="330" r:id="rId26"/>
    <p:sldId id="331" r:id="rId27"/>
    <p:sldId id="332" r:id="rId28"/>
    <p:sldId id="333" r:id="rId29"/>
    <p:sldId id="377" r:id="rId30"/>
    <p:sldId id="327" r:id="rId31"/>
    <p:sldId id="376" r:id="rId32"/>
    <p:sldId id="336" r:id="rId33"/>
    <p:sldId id="357" r:id="rId34"/>
    <p:sldId id="321" r:id="rId35"/>
    <p:sldId id="320" r:id="rId36"/>
    <p:sldId id="324" r:id="rId37"/>
    <p:sldId id="270" r:id="rId38"/>
    <p:sldId id="334" r:id="rId39"/>
    <p:sldId id="311" r:id="rId40"/>
    <p:sldId id="381" r:id="rId41"/>
    <p:sldId id="385" r:id="rId42"/>
    <p:sldId id="382" r:id="rId43"/>
    <p:sldId id="383" r:id="rId44"/>
    <p:sldId id="386" r:id="rId45"/>
    <p:sldId id="384" r:id="rId46"/>
    <p:sldId id="312" r:id="rId47"/>
    <p:sldId id="335" r:id="rId48"/>
    <p:sldId id="310" r:id="rId49"/>
    <p:sldId id="259" r:id="rId50"/>
    <p:sldId id="379" r:id="rId51"/>
    <p:sldId id="380" r:id="rId52"/>
    <p:sldId id="342" r:id="rId53"/>
    <p:sldId id="337" r:id="rId54"/>
    <p:sldId id="341" r:id="rId55"/>
    <p:sldId id="340" r:id="rId56"/>
  </p:sldIdLst>
  <p:sldSz cx="9144000" cy="6858000" type="screen4x3"/>
  <p:notesSz cx="6808788" cy="982345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 Tur" charset="-94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 Tur" charset="-94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 Tur" charset="-94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 Tur" charset="-94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 Tur" charset="-94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 Tur" charset="-94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 Tur" charset="-94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 Tur" charset="-94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 Tur" charset="-94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769" autoAdjust="0"/>
  </p:normalViewPr>
  <p:slideViewPr>
    <p:cSldViewPr>
      <p:cViewPr varScale="1">
        <p:scale>
          <a:sx n="82" d="100"/>
          <a:sy n="82" d="100"/>
        </p:scale>
        <p:origin x="-12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handoutMaster" Target="handoutMasters/handoutMaster1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endParaRPr lang="tr-TR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7625" y="0"/>
            <a:ext cx="2949575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endParaRPr lang="tr-TR"/>
          </a:p>
        </p:txBody>
      </p:sp>
      <p:sp>
        <p:nvSpPr>
          <p:cNvPr id="798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31325"/>
            <a:ext cx="2949575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endParaRPr lang="tr-TR"/>
          </a:p>
        </p:txBody>
      </p:sp>
      <p:sp>
        <p:nvSpPr>
          <p:cNvPr id="798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7625" y="9331325"/>
            <a:ext cx="2949575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fld id="{A1F918CD-15D4-4302-9E38-99099B334B5F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0509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082" name="Group 2"/>
          <p:cNvGrpSpPr>
            <a:grpSpLocks/>
          </p:cNvGrpSpPr>
          <p:nvPr/>
        </p:nvGrpSpPr>
        <p:grpSpPr bwMode="auto">
          <a:xfrm>
            <a:off x="0" y="114300"/>
            <a:ext cx="9142413" cy="6742113"/>
            <a:chOff x="0" y="72"/>
            <a:chExt cx="5759" cy="4247"/>
          </a:xfrm>
        </p:grpSpPr>
        <p:sp>
          <p:nvSpPr>
            <p:cNvPr id="46083" name="Rectangle 3"/>
            <p:cNvSpPr>
              <a:spLocks noChangeArrowheads="1"/>
            </p:cNvSpPr>
            <p:nvPr/>
          </p:nvSpPr>
          <p:spPr bwMode="hidden">
            <a:xfrm>
              <a:off x="0" y="2112"/>
              <a:ext cx="5759" cy="220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grpSp>
          <p:nvGrpSpPr>
            <p:cNvPr id="46084" name="Group 4"/>
            <p:cNvGrpSpPr>
              <a:grpSpLocks/>
            </p:cNvGrpSpPr>
            <p:nvPr/>
          </p:nvGrpSpPr>
          <p:grpSpPr bwMode="auto">
            <a:xfrm>
              <a:off x="0" y="72"/>
              <a:ext cx="5759" cy="2040"/>
              <a:chOff x="0" y="72"/>
              <a:chExt cx="5759" cy="2040"/>
            </a:xfrm>
          </p:grpSpPr>
          <p:sp>
            <p:nvSpPr>
              <p:cNvPr id="46085" name="Rectangle 5"/>
              <p:cNvSpPr>
                <a:spLocks noChangeArrowheads="1"/>
              </p:cNvSpPr>
              <p:nvPr/>
            </p:nvSpPr>
            <p:spPr bwMode="hidden">
              <a:xfrm>
                <a:off x="0" y="1872"/>
                <a:ext cx="5759" cy="240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hlink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grpSp>
            <p:nvGrpSpPr>
              <p:cNvPr id="46086" name="Group 6"/>
              <p:cNvGrpSpPr>
                <a:grpSpLocks/>
              </p:cNvGrpSpPr>
              <p:nvPr/>
            </p:nvGrpSpPr>
            <p:grpSpPr bwMode="auto">
              <a:xfrm>
                <a:off x="2289" y="72"/>
                <a:ext cx="1440" cy="1984"/>
                <a:chOff x="2289" y="72"/>
                <a:chExt cx="1440" cy="1984"/>
              </a:xfrm>
            </p:grpSpPr>
            <p:sp>
              <p:nvSpPr>
                <p:cNvPr id="46087" name="Freeform 7"/>
                <p:cNvSpPr>
                  <a:spLocks/>
                </p:cNvSpPr>
                <p:nvPr/>
              </p:nvSpPr>
              <p:spPr bwMode="ltGray">
                <a:xfrm>
                  <a:off x="2289" y="127"/>
                  <a:ext cx="1440" cy="1770"/>
                </a:xfrm>
                <a:custGeom>
                  <a:avLst/>
                  <a:gdLst/>
                  <a:ahLst/>
                  <a:cxnLst>
                    <a:cxn ang="0">
                      <a:pos x="901" y="33"/>
                    </a:cxn>
                    <a:cxn ang="0">
                      <a:pos x="1066" y="129"/>
                    </a:cxn>
                    <a:cxn ang="0">
                      <a:pos x="1207" y="256"/>
                    </a:cxn>
                    <a:cxn ang="0">
                      <a:pos x="1316" y="410"/>
                    </a:cxn>
                    <a:cxn ang="0">
                      <a:pos x="1394" y="581"/>
                    </a:cxn>
                    <a:cxn ang="0">
                      <a:pos x="1435" y="766"/>
                    </a:cxn>
                    <a:cxn ang="0">
                      <a:pos x="1435" y="958"/>
                    </a:cxn>
                    <a:cxn ang="0">
                      <a:pos x="1394" y="1143"/>
                    </a:cxn>
                    <a:cxn ang="0">
                      <a:pos x="1316" y="1314"/>
                    </a:cxn>
                    <a:cxn ang="0">
                      <a:pos x="1207" y="1468"/>
                    </a:cxn>
                    <a:cxn ang="0">
                      <a:pos x="1066" y="1597"/>
                    </a:cxn>
                    <a:cxn ang="0">
                      <a:pos x="901" y="1691"/>
                    </a:cxn>
                    <a:cxn ang="0">
                      <a:pos x="721" y="1749"/>
                    </a:cxn>
                    <a:cxn ang="0">
                      <a:pos x="533" y="1769"/>
                    </a:cxn>
                    <a:cxn ang="0">
                      <a:pos x="344" y="1749"/>
                    </a:cxn>
                    <a:cxn ang="0">
                      <a:pos x="165" y="1691"/>
                    </a:cxn>
                    <a:cxn ang="0">
                      <a:pos x="0" y="1597"/>
                    </a:cxn>
                    <a:cxn ang="0">
                      <a:pos x="125" y="1571"/>
                    </a:cxn>
                    <a:cxn ang="0">
                      <a:pos x="281" y="1640"/>
                    </a:cxn>
                    <a:cxn ang="0">
                      <a:pos x="446" y="1675"/>
                    </a:cxn>
                    <a:cxn ang="0">
                      <a:pos x="618" y="1675"/>
                    </a:cxn>
                    <a:cxn ang="0">
                      <a:pos x="785" y="1640"/>
                    </a:cxn>
                    <a:cxn ang="0">
                      <a:pos x="941" y="1571"/>
                    </a:cxn>
                    <a:cxn ang="0">
                      <a:pos x="1080" y="1470"/>
                    </a:cxn>
                    <a:cxn ang="0">
                      <a:pos x="1194" y="1343"/>
                    </a:cxn>
                    <a:cxn ang="0">
                      <a:pos x="1281" y="1194"/>
                    </a:cxn>
                    <a:cxn ang="0">
                      <a:pos x="1332" y="1032"/>
                    </a:cxn>
                    <a:cxn ang="0">
                      <a:pos x="1350" y="862"/>
                    </a:cxn>
                    <a:cxn ang="0">
                      <a:pos x="1332" y="691"/>
                    </a:cxn>
                    <a:cxn ang="0">
                      <a:pos x="1281" y="530"/>
                    </a:cxn>
                    <a:cxn ang="0">
                      <a:pos x="1194" y="381"/>
                    </a:cxn>
                    <a:cxn ang="0">
                      <a:pos x="1080" y="254"/>
                    </a:cxn>
                    <a:cxn ang="0">
                      <a:pos x="941" y="154"/>
                    </a:cxn>
                    <a:cxn ang="0">
                      <a:pos x="785" y="85"/>
                    </a:cxn>
                    <a:cxn ang="0">
                      <a:pos x="812" y="0"/>
                    </a:cxn>
                  </a:cxnLst>
                  <a:rect l="0" t="0" r="r" b="b"/>
                  <a:pathLst>
                    <a:path w="1440" h="1770">
                      <a:moveTo>
                        <a:pt x="812" y="0"/>
                      </a:moveTo>
                      <a:lnTo>
                        <a:pt x="901" y="33"/>
                      </a:lnTo>
                      <a:lnTo>
                        <a:pt x="986" y="78"/>
                      </a:lnTo>
                      <a:lnTo>
                        <a:pt x="1066" y="129"/>
                      </a:lnTo>
                      <a:lnTo>
                        <a:pt x="1140" y="187"/>
                      </a:lnTo>
                      <a:lnTo>
                        <a:pt x="1207" y="256"/>
                      </a:lnTo>
                      <a:lnTo>
                        <a:pt x="1265" y="330"/>
                      </a:lnTo>
                      <a:lnTo>
                        <a:pt x="1316" y="410"/>
                      </a:lnTo>
                      <a:lnTo>
                        <a:pt x="1361" y="492"/>
                      </a:lnTo>
                      <a:lnTo>
                        <a:pt x="1394" y="581"/>
                      </a:lnTo>
                      <a:lnTo>
                        <a:pt x="1419" y="673"/>
                      </a:lnTo>
                      <a:lnTo>
                        <a:pt x="1435" y="766"/>
                      </a:lnTo>
                      <a:lnTo>
                        <a:pt x="1439" y="862"/>
                      </a:lnTo>
                      <a:lnTo>
                        <a:pt x="1435" y="958"/>
                      </a:lnTo>
                      <a:lnTo>
                        <a:pt x="1419" y="1052"/>
                      </a:lnTo>
                      <a:lnTo>
                        <a:pt x="1394" y="1143"/>
                      </a:lnTo>
                      <a:lnTo>
                        <a:pt x="1361" y="1230"/>
                      </a:lnTo>
                      <a:lnTo>
                        <a:pt x="1316" y="1314"/>
                      </a:lnTo>
                      <a:lnTo>
                        <a:pt x="1265" y="1395"/>
                      </a:lnTo>
                      <a:lnTo>
                        <a:pt x="1207" y="1468"/>
                      </a:lnTo>
                      <a:lnTo>
                        <a:pt x="1140" y="1537"/>
                      </a:lnTo>
                      <a:lnTo>
                        <a:pt x="1066" y="1597"/>
                      </a:lnTo>
                      <a:lnTo>
                        <a:pt x="986" y="1646"/>
                      </a:lnTo>
                      <a:lnTo>
                        <a:pt x="901" y="1691"/>
                      </a:lnTo>
                      <a:lnTo>
                        <a:pt x="812" y="1724"/>
                      </a:lnTo>
                      <a:lnTo>
                        <a:pt x="721" y="1749"/>
                      </a:lnTo>
                      <a:lnTo>
                        <a:pt x="627" y="1765"/>
                      </a:lnTo>
                      <a:lnTo>
                        <a:pt x="533" y="1769"/>
                      </a:lnTo>
                      <a:lnTo>
                        <a:pt x="437" y="1765"/>
                      </a:lnTo>
                      <a:lnTo>
                        <a:pt x="344" y="1749"/>
                      </a:lnTo>
                      <a:lnTo>
                        <a:pt x="252" y="1724"/>
                      </a:lnTo>
                      <a:lnTo>
                        <a:pt x="165" y="1691"/>
                      </a:lnTo>
                      <a:lnTo>
                        <a:pt x="80" y="1646"/>
                      </a:lnTo>
                      <a:lnTo>
                        <a:pt x="0" y="1597"/>
                      </a:lnTo>
                      <a:lnTo>
                        <a:pt x="51" y="1524"/>
                      </a:lnTo>
                      <a:lnTo>
                        <a:pt x="125" y="1571"/>
                      </a:lnTo>
                      <a:lnTo>
                        <a:pt x="201" y="1609"/>
                      </a:lnTo>
                      <a:lnTo>
                        <a:pt x="281" y="1640"/>
                      </a:lnTo>
                      <a:lnTo>
                        <a:pt x="364" y="1662"/>
                      </a:lnTo>
                      <a:lnTo>
                        <a:pt x="446" y="1675"/>
                      </a:lnTo>
                      <a:lnTo>
                        <a:pt x="533" y="1680"/>
                      </a:lnTo>
                      <a:lnTo>
                        <a:pt x="618" y="1675"/>
                      </a:lnTo>
                      <a:lnTo>
                        <a:pt x="703" y="1662"/>
                      </a:lnTo>
                      <a:lnTo>
                        <a:pt x="785" y="1640"/>
                      </a:lnTo>
                      <a:lnTo>
                        <a:pt x="866" y="1609"/>
                      </a:lnTo>
                      <a:lnTo>
                        <a:pt x="941" y="1571"/>
                      </a:lnTo>
                      <a:lnTo>
                        <a:pt x="1013" y="1524"/>
                      </a:lnTo>
                      <a:lnTo>
                        <a:pt x="1080" y="1470"/>
                      </a:lnTo>
                      <a:lnTo>
                        <a:pt x="1140" y="1410"/>
                      </a:lnTo>
                      <a:lnTo>
                        <a:pt x="1194" y="1343"/>
                      </a:lnTo>
                      <a:lnTo>
                        <a:pt x="1240" y="1270"/>
                      </a:lnTo>
                      <a:lnTo>
                        <a:pt x="1281" y="1194"/>
                      </a:lnTo>
                      <a:lnTo>
                        <a:pt x="1312" y="1116"/>
                      </a:lnTo>
                      <a:lnTo>
                        <a:pt x="1332" y="1032"/>
                      </a:lnTo>
                      <a:lnTo>
                        <a:pt x="1345" y="947"/>
                      </a:lnTo>
                      <a:lnTo>
                        <a:pt x="1350" y="862"/>
                      </a:lnTo>
                      <a:lnTo>
                        <a:pt x="1345" y="775"/>
                      </a:lnTo>
                      <a:lnTo>
                        <a:pt x="1332" y="691"/>
                      </a:lnTo>
                      <a:lnTo>
                        <a:pt x="1312" y="608"/>
                      </a:lnTo>
                      <a:lnTo>
                        <a:pt x="1281" y="530"/>
                      </a:lnTo>
                      <a:lnTo>
                        <a:pt x="1240" y="452"/>
                      </a:lnTo>
                      <a:lnTo>
                        <a:pt x="1194" y="381"/>
                      </a:lnTo>
                      <a:lnTo>
                        <a:pt x="1140" y="314"/>
                      </a:lnTo>
                      <a:lnTo>
                        <a:pt x="1080" y="254"/>
                      </a:lnTo>
                      <a:lnTo>
                        <a:pt x="1013" y="201"/>
                      </a:lnTo>
                      <a:lnTo>
                        <a:pt x="941" y="154"/>
                      </a:lnTo>
                      <a:lnTo>
                        <a:pt x="866" y="114"/>
                      </a:lnTo>
                      <a:lnTo>
                        <a:pt x="785" y="85"/>
                      </a:lnTo>
                      <a:lnTo>
                        <a:pt x="788" y="78"/>
                      </a:lnTo>
                      <a:lnTo>
                        <a:pt x="812" y="0"/>
                      </a:lnTo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46088" name="Line 8"/>
                <p:cNvSpPr>
                  <a:spLocks noChangeShapeType="1"/>
                </p:cNvSpPr>
                <p:nvPr/>
              </p:nvSpPr>
              <p:spPr bwMode="ltGray">
                <a:xfrm flipV="1">
                  <a:off x="2324" y="1620"/>
                  <a:ext cx="143" cy="258"/>
                </a:xfrm>
                <a:prstGeom prst="line">
                  <a:avLst/>
                </a:prstGeom>
                <a:noFill/>
                <a:ln w="25400">
                  <a:solidFill>
                    <a:schemeClr val="bg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46089" name="Line 9"/>
                <p:cNvSpPr>
                  <a:spLocks noChangeShapeType="1"/>
                </p:cNvSpPr>
                <p:nvPr/>
              </p:nvSpPr>
              <p:spPr bwMode="ltGray">
                <a:xfrm flipV="1">
                  <a:off x="3119" y="243"/>
                  <a:ext cx="50" cy="99"/>
                </a:xfrm>
                <a:prstGeom prst="line">
                  <a:avLst/>
                </a:prstGeom>
                <a:noFill/>
                <a:ln w="25400">
                  <a:solidFill>
                    <a:schemeClr val="bg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46090" name="Line 10"/>
                <p:cNvSpPr>
                  <a:spLocks noChangeShapeType="1"/>
                </p:cNvSpPr>
                <p:nvPr/>
              </p:nvSpPr>
              <p:spPr bwMode="ltGray">
                <a:xfrm flipV="1">
                  <a:off x="3203" y="72"/>
                  <a:ext cx="50" cy="99"/>
                </a:xfrm>
                <a:prstGeom prst="line">
                  <a:avLst/>
                </a:prstGeom>
                <a:noFill/>
                <a:ln w="25400">
                  <a:solidFill>
                    <a:schemeClr val="bg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46091" name="Freeform 11"/>
                <p:cNvSpPr>
                  <a:spLocks/>
                </p:cNvSpPr>
                <p:nvPr/>
              </p:nvSpPr>
              <p:spPr bwMode="ltGray">
                <a:xfrm>
                  <a:off x="2483" y="1903"/>
                  <a:ext cx="841" cy="153"/>
                </a:xfrm>
                <a:custGeom>
                  <a:avLst/>
                  <a:gdLst/>
                  <a:ahLst/>
                  <a:cxnLst>
                    <a:cxn ang="0">
                      <a:pos x="3" y="98"/>
                    </a:cxn>
                    <a:cxn ang="0">
                      <a:pos x="20" y="80"/>
                    </a:cxn>
                    <a:cxn ang="0">
                      <a:pos x="44" y="65"/>
                    </a:cxn>
                    <a:cxn ang="0">
                      <a:pos x="89" y="43"/>
                    </a:cxn>
                    <a:cxn ang="0">
                      <a:pos x="140" y="30"/>
                    </a:cxn>
                    <a:cxn ang="0">
                      <a:pos x="188" y="19"/>
                    </a:cxn>
                    <a:cxn ang="0">
                      <a:pos x="253" y="9"/>
                    </a:cxn>
                    <a:cxn ang="0">
                      <a:pos x="314" y="3"/>
                    </a:cxn>
                    <a:cxn ang="0">
                      <a:pos x="386" y="0"/>
                    </a:cxn>
                    <a:cxn ang="0">
                      <a:pos x="475" y="1"/>
                    </a:cxn>
                    <a:cxn ang="0">
                      <a:pos x="567" y="6"/>
                    </a:cxn>
                    <a:cxn ang="0">
                      <a:pos x="632" y="14"/>
                    </a:cxn>
                    <a:cxn ang="0">
                      <a:pos x="700" y="27"/>
                    </a:cxn>
                    <a:cxn ang="0">
                      <a:pos x="765" y="47"/>
                    </a:cxn>
                    <a:cxn ang="0">
                      <a:pos x="799" y="66"/>
                    </a:cxn>
                    <a:cxn ang="0">
                      <a:pos x="820" y="82"/>
                    </a:cxn>
                    <a:cxn ang="0">
                      <a:pos x="840" y="108"/>
                    </a:cxn>
                    <a:cxn ang="0">
                      <a:pos x="806" y="122"/>
                    </a:cxn>
                    <a:cxn ang="0">
                      <a:pos x="748" y="133"/>
                    </a:cxn>
                    <a:cxn ang="0">
                      <a:pos x="676" y="141"/>
                    </a:cxn>
                    <a:cxn ang="0">
                      <a:pos x="608" y="148"/>
                    </a:cxn>
                    <a:cxn ang="0">
                      <a:pos x="526" y="151"/>
                    </a:cxn>
                    <a:cxn ang="0">
                      <a:pos x="437" y="152"/>
                    </a:cxn>
                    <a:cxn ang="0">
                      <a:pos x="352" y="152"/>
                    </a:cxn>
                    <a:cxn ang="0">
                      <a:pos x="263" y="151"/>
                    </a:cxn>
                    <a:cxn ang="0">
                      <a:pos x="164" y="143"/>
                    </a:cxn>
                    <a:cxn ang="0">
                      <a:pos x="85" y="135"/>
                    </a:cxn>
                    <a:cxn ang="0">
                      <a:pos x="20" y="120"/>
                    </a:cxn>
                    <a:cxn ang="0">
                      <a:pos x="0" y="109"/>
                    </a:cxn>
                    <a:cxn ang="0">
                      <a:pos x="3" y="98"/>
                    </a:cxn>
                  </a:cxnLst>
                  <a:rect l="0" t="0" r="r" b="b"/>
                  <a:pathLst>
                    <a:path w="841" h="153">
                      <a:moveTo>
                        <a:pt x="3" y="98"/>
                      </a:moveTo>
                      <a:lnTo>
                        <a:pt x="20" y="80"/>
                      </a:lnTo>
                      <a:lnTo>
                        <a:pt x="44" y="65"/>
                      </a:lnTo>
                      <a:lnTo>
                        <a:pt x="89" y="43"/>
                      </a:lnTo>
                      <a:lnTo>
                        <a:pt x="140" y="30"/>
                      </a:lnTo>
                      <a:lnTo>
                        <a:pt x="188" y="19"/>
                      </a:lnTo>
                      <a:lnTo>
                        <a:pt x="253" y="9"/>
                      </a:lnTo>
                      <a:lnTo>
                        <a:pt x="314" y="3"/>
                      </a:lnTo>
                      <a:lnTo>
                        <a:pt x="386" y="0"/>
                      </a:lnTo>
                      <a:lnTo>
                        <a:pt x="475" y="1"/>
                      </a:lnTo>
                      <a:lnTo>
                        <a:pt x="567" y="6"/>
                      </a:lnTo>
                      <a:lnTo>
                        <a:pt x="632" y="14"/>
                      </a:lnTo>
                      <a:lnTo>
                        <a:pt x="700" y="27"/>
                      </a:lnTo>
                      <a:lnTo>
                        <a:pt x="765" y="47"/>
                      </a:lnTo>
                      <a:lnTo>
                        <a:pt x="799" y="66"/>
                      </a:lnTo>
                      <a:lnTo>
                        <a:pt x="820" y="82"/>
                      </a:lnTo>
                      <a:lnTo>
                        <a:pt x="840" y="108"/>
                      </a:lnTo>
                      <a:lnTo>
                        <a:pt x="806" y="122"/>
                      </a:lnTo>
                      <a:lnTo>
                        <a:pt x="748" y="133"/>
                      </a:lnTo>
                      <a:lnTo>
                        <a:pt x="676" y="141"/>
                      </a:lnTo>
                      <a:lnTo>
                        <a:pt x="608" y="148"/>
                      </a:lnTo>
                      <a:lnTo>
                        <a:pt x="526" y="151"/>
                      </a:lnTo>
                      <a:lnTo>
                        <a:pt x="437" y="152"/>
                      </a:lnTo>
                      <a:lnTo>
                        <a:pt x="352" y="152"/>
                      </a:lnTo>
                      <a:lnTo>
                        <a:pt x="263" y="151"/>
                      </a:lnTo>
                      <a:lnTo>
                        <a:pt x="164" y="143"/>
                      </a:lnTo>
                      <a:lnTo>
                        <a:pt x="85" y="135"/>
                      </a:lnTo>
                      <a:lnTo>
                        <a:pt x="20" y="120"/>
                      </a:lnTo>
                      <a:lnTo>
                        <a:pt x="0" y="109"/>
                      </a:lnTo>
                      <a:lnTo>
                        <a:pt x="3" y="98"/>
                      </a:lnTo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bg2"/>
                    </a:gs>
                  </a:gsLst>
                  <a:lin ang="0" scaled="1"/>
                </a:gra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sp>
            <p:nvSpPr>
              <p:cNvPr id="46092" name="Oval 12"/>
              <p:cNvSpPr>
                <a:spLocks noChangeArrowheads="1"/>
              </p:cNvSpPr>
              <p:nvPr/>
            </p:nvSpPr>
            <p:spPr bwMode="blackWhite">
              <a:xfrm>
                <a:off x="2071" y="250"/>
                <a:ext cx="1497" cy="1494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grpSp>
            <p:nvGrpSpPr>
              <p:cNvPr id="46093" name="Group 13"/>
              <p:cNvGrpSpPr>
                <a:grpSpLocks/>
              </p:cNvGrpSpPr>
              <p:nvPr/>
            </p:nvGrpSpPr>
            <p:grpSpPr bwMode="auto">
              <a:xfrm>
                <a:off x="2071" y="406"/>
                <a:ext cx="1392" cy="1109"/>
                <a:chOff x="2071" y="406"/>
                <a:chExt cx="1392" cy="1109"/>
              </a:xfrm>
            </p:grpSpPr>
            <p:sp>
              <p:nvSpPr>
                <p:cNvPr id="46094" name="Freeform 14"/>
                <p:cNvSpPr>
                  <a:spLocks/>
                </p:cNvSpPr>
                <p:nvPr/>
              </p:nvSpPr>
              <p:spPr bwMode="grayWhite">
                <a:xfrm>
                  <a:off x="2268" y="812"/>
                  <a:ext cx="1" cy="1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16"/>
                    </a:cxn>
                    <a:cxn ang="0">
                      <a:pos x="0" y="16"/>
                    </a:cxn>
                    <a:cxn ang="0">
                      <a:pos x="0" y="6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7">
                      <a:moveTo>
                        <a:pt x="0" y="0"/>
                      </a:moveTo>
                      <a:lnTo>
                        <a:pt x="0" y="16"/>
                      </a:lnTo>
                      <a:lnTo>
                        <a:pt x="0" y="16"/>
                      </a:lnTo>
                      <a:lnTo>
                        <a:pt x="0" y="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46095" name="Freeform 15"/>
                <p:cNvSpPr>
                  <a:spLocks/>
                </p:cNvSpPr>
                <p:nvPr/>
              </p:nvSpPr>
              <p:spPr bwMode="grayWhite">
                <a:xfrm>
                  <a:off x="2292" y="843"/>
                  <a:ext cx="17" cy="1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" y="0"/>
                    </a:cxn>
                    <a:cxn ang="0">
                      <a:pos x="16" y="16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7" h="17">
                      <a:moveTo>
                        <a:pt x="0" y="0"/>
                      </a:moveTo>
                      <a:lnTo>
                        <a:pt x="16" y="0"/>
                      </a:lnTo>
                      <a:lnTo>
                        <a:pt x="16" y="1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46096" name="Freeform 16"/>
                <p:cNvSpPr>
                  <a:spLocks/>
                </p:cNvSpPr>
                <p:nvPr/>
              </p:nvSpPr>
              <p:spPr bwMode="grayWhite">
                <a:xfrm>
                  <a:off x="2372" y="802"/>
                  <a:ext cx="51" cy="48"/>
                </a:xfrm>
                <a:custGeom>
                  <a:avLst/>
                  <a:gdLst/>
                  <a:ahLst/>
                  <a:cxnLst>
                    <a:cxn ang="0">
                      <a:pos x="50" y="0"/>
                    </a:cxn>
                    <a:cxn ang="0">
                      <a:pos x="31" y="0"/>
                    </a:cxn>
                    <a:cxn ang="0">
                      <a:pos x="20" y="13"/>
                    </a:cxn>
                    <a:cxn ang="0">
                      <a:pos x="13" y="13"/>
                    </a:cxn>
                    <a:cxn ang="0">
                      <a:pos x="7" y="19"/>
                    </a:cxn>
                    <a:cxn ang="0">
                      <a:pos x="0" y="19"/>
                    </a:cxn>
                    <a:cxn ang="0">
                      <a:pos x="0" y="35"/>
                    </a:cxn>
                    <a:cxn ang="0">
                      <a:pos x="12" y="47"/>
                    </a:cxn>
                    <a:cxn ang="0">
                      <a:pos x="41" y="47"/>
                    </a:cxn>
                    <a:cxn ang="0">
                      <a:pos x="50" y="35"/>
                    </a:cxn>
                    <a:cxn ang="0">
                      <a:pos x="50" y="0"/>
                    </a:cxn>
                  </a:cxnLst>
                  <a:rect l="0" t="0" r="r" b="b"/>
                  <a:pathLst>
                    <a:path w="51" h="48">
                      <a:moveTo>
                        <a:pt x="50" y="0"/>
                      </a:moveTo>
                      <a:lnTo>
                        <a:pt x="31" y="0"/>
                      </a:lnTo>
                      <a:lnTo>
                        <a:pt x="20" y="13"/>
                      </a:lnTo>
                      <a:lnTo>
                        <a:pt x="13" y="13"/>
                      </a:lnTo>
                      <a:lnTo>
                        <a:pt x="7" y="19"/>
                      </a:lnTo>
                      <a:lnTo>
                        <a:pt x="0" y="19"/>
                      </a:lnTo>
                      <a:lnTo>
                        <a:pt x="0" y="35"/>
                      </a:lnTo>
                      <a:lnTo>
                        <a:pt x="12" y="47"/>
                      </a:lnTo>
                      <a:lnTo>
                        <a:pt x="41" y="47"/>
                      </a:lnTo>
                      <a:lnTo>
                        <a:pt x="50" y="35"/>
                      </a:lnTo>
                      <a:lnTo>
                        <a:pt x="50" y="0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46097" name="Freeform 17"/>
                <p:cNvSpPr>
                  <a:spLocks/>
                </p:cNvSpPr>
                <p:nvPr/>
              </p:nvSpPr>
              <p:spPr bwMode="grayWhite">
                <a:xfrm>
                  <a:off x="2071" y="840"/>
                  <a:ext cx="451" cy="587"/>
                </a:xfrm>
                <a:custGeom>
                  <a:avLst/>
                  <a:gdLst/>
                  <a:ahLst/>
                  <a:cxnLst>
                    <a:cxn ang="0">
                      <a:pos x="107" y="0"/>
                    </a:cxn>
                    <a:cxn ang="0">
                      <a:pos x="99" y="16"/>
                    </a:cxn>
                    <a:cxn ang="0">
                      <a:pos x="64" y="47"/>
                    </a:cxn>
                    <a:cxn ang="0">
                      <a:pos x="56" y="75"/>
                    </a:cxn>
                    <a:cxn ang="0">
                      <a:pos x="30" y="95"/>
                    </a:cxn>
                    <a:cxn ang="0">
                      <a:pos x="12" y="135"/>
                    </a:cxn>
                    <a:cxn ang="0">
                      <a:pos x="12" y="159"/>
                    </a:cxn>
                    <a:cxn ang="0">
                      <a:pos x="0" y="201"/>
                    </a:cxn>
                    <a:cxn ang="0">
                      <a:pos x="16" y="219"/>
                    </a:cxn>
                    <a:cxn ang="0">
                      <a:pos x="56" y="272"/>
                    </a:cxn>
                    <a:cxn ang="0">
                      <a:pos x="68" y="265"/>
                    </a:cxn>
                    <a:cxn ang="0">
                      <a:pos x="139" y="265"/>
                    </a:cxn>
                    <a:cxn ang="0">
                      <a:pos x="172" y="278"/>
                    </a:cxn>
                    <a:cxn ang="0">
                      <a:pos x="169" y="319"/>
                    </a:cxn>
                    <a:cxn ang="0">
                      <a:pos x="193" y="374"/>
                    </a:cxn>
                    <a:cxn ang="0">
                      <a:pos x="191" y="389"/>
                    </a:cxn>
                    <a:cxn ang="0">
                      <a:pos x="201" y="406"/>
                    </a:cxn>
                    <a:cxn ang="0">
                      <a:pos x="186" y="445"/>
                    </a:cxn>
                    <a:cxn ang="0">
                      <a:pos x="204" y="494"/>
                    </a:cxn>
                    <a:cxn ang="0">
                      <a:pos x="214" y="532"/>
                    </a:cxn>
                    <a:cxn ang="0">
                      <a:pos x="226" y="556"/>
                    </a:cxn>
                    <a:cxn ang="0">
                      <a:pos x="239" y="586"/>
                    </a:cxn>
                    <a:cxn ang="0">
                      <a:pos x="263" y="582"/>
                    </a:cxn>
                    <a:cxn ang="0">
                      <a:pos x="302" y="560"/>
                    </a:cxn>
                    <a:cxn ang="0">
                      <a:pos x="320" y="533"/>
                    </a:cxn>
                    <a:cxn ang="0">
                      <a:pos x="319" y="515"/>
                    </a:cxn>
                    <a:cxn ang="0">
                      <a:pos x="342" y="500"/>
                    </a:cxn>
                    <a:cxn ang="0">
                      <a:pos x="338" y="474"/>
                    </a:cxn>
                    <a:cxn ang="0">
                      <a:pos x="373" y="432"/>
                    </a:cxn>
                    <a:cxn ang="0">
                      <a:pos x="378" y="398"/>
                    </a:cxn>
                    <a:cxn ang="0">
                      <a:pos x="369" y="386"/>
                    </a:cxn>
                    <a:cxn ang="0">
                      <a:pos x="373" y="372"/>
                    </a:cxn>
                    <a:cxn ang="0">
                      <a:pos x="365" y="360"/>
                    </a:cxn>
                    <a:cxn ang="0">
                      <a:pos x="391" y="327"/>
                    </a:cxn>
                    <a:cxn ang="0">
                      <a:pos x="391" y="310"/>
                    </a:cxn>
                    <a:cxn ang="0">
                      <a:pos x="427" y="282"/>
                    </a:cxn>
                    <a:cxn ang="0">
                      <a:pos x="450" y="207"/>
                    </a:cxn>
                    <a:cxn ang="0">
                      <a:pos x="417" y="226"/>
                    </a:cxn>
                    <a:cxn ang="0">
                      <a:pos x="388" y="218"/>
                    </a:cxn>
                    <a:cxn ang="0">
                      <a:pos x="392" y="200"/>
                    </a:cxn>
                    <a:cxn ang="0">
                      <a:pos x="363" y="180"/>
                    </a:cxn>
                    <a:cxn ang="0">
                      <a:pos x="349" y="132"/>
                    </a:cxn>
                    <a:cxn ang="0">
                      <a:pos x="321" y="93"/>
                    </a:cxn>
                    <a:cxn ang="0">
                      <a:pos x="321" y="66"/>
                    </a:cxn>
                    <a:cxn ang="0">
                      <a:pos x="306" y="65"/>
                    </a:cxn>
                    <a:cxn ang="0">
                      <a:pos x="296" y="69"/>
                    </a:cxn>
                    <a:cxn ang="0">
                      <a:pos x="254" y="54"/>
                    </a:cxn>
                    <a:cxn ang="0">
                      <a:pos x="243" y="65"/>
                    </a:cxn>
                    <a:cxn ang="0">
                      <a:pos x="234" y="78"/>
                    </a:cxn>
                    <a:cxn ang="0">
                      <a:pos x="211" y="53"/>
                    </a:cxn>
                    <a:cxn ang="0">
                      <a:pos x="189" y="47"/>
                    </a:cxn>
                    <a:cxn ang="0">
                      <a:pos x="187" y="15"/>
                    </a:cxn>
                    <a:cxn ang="0">
                      <a:pos x="155" y="20"/>
                    </a:cxn>
                    <a:cxn ang="0">
                      <a:pos x="135" y="13"/>
                    </a:cxn>
                    <a:cxn ang="0">
                      <a:pos x="107" y="0"/>
                    </a:cxn>
                  </a:cxnLst>
                  <a:rect l="0" t="0" r="r" b="b"/>
                  <a:pathLst>
                    <a:path w="451" h="587">
                      <a:moveTo>
                        <a:pt x="107" y="0"/>
                      </a:moveTo>
                      <a:lnTo>
                        <a:pt x="99" y="16"/>
                      </a:lnTo>
                      <a:lnTo>
                        <a:pt x="64" y="47"/>
                      </a:lnTo>
                      <a:lnTo>
                        <a:pt x="56" y="75"/>
                      </a:lnTo>
                      <a:lnTo>
                        <a:pt x="30" y="95"/>
                      </a:lnTo>
                      <a:lnTo>
                        <a:pt x="12" y="135"/>
                      </a:lnTo>
                      <a:lnTo>
                        <a:pt x="12" y="159"/>
                      </a:lnTo>
                      <a:lnTo>
                        <a:pt x="0" y="201"/>
                      </a:lnTo>
                      <a:lnTo>
                        <a:pt x="16" y="219"/>
                      </a:lnTo>
                      <a:lnTo>
                        <a:pt x="56" y="272"/>
                      </a:lnTo>
                      <a:lnTo>
                        <a:pt x="68" y="265"/>
                      </a:lnTo>
                      <a:lnTo>
                        <a:pt x="139" y="265"/>
                      </a:lnTo>
                      <a:lnTo>
                        <a:pt x="172" y="278"/>
                      </a:lnTo>
                      <a:lnTo>
                        <a:pt x="169" y="319"/>
                      </a:lnTo>
                      <a:lnTo>
                        <a:pt x="193" y="374"/>
                      </a:lnTo>
                      <a:lnTo>
                        <a:pt x="191" y="389"/>
                      </a:lnTo>
                      <a:lnTo>
                        <a:pt x="201" y="406"/>
                      </a:lnTo>
                      <a:lnTo>
                        <a:pt x="186" y="445"/>
                      </a:lnTo>
                      <a:lnTo>
                        <a:pt x="204" y="494"/>
                      </a:lnTo>
                      <a:lnTo>
                        <a:pt x="214" y="532"/>
                      </a:lnTo>
                      <a:lnTo>
                        <a:pt x="226" y="556"/>
                      </a:lnTo>
                      <a:lnTo>
                        <a:pt x="239" y="586"/>
                      </a:lnTo>
                      <a:lnTo>
                        <a:pt x="263" y="582"/>
                      </a:lnTo>
                      <a:lnTo>
                        <a:pt x="302" y="560"/>
                      </a:lnTo>
                      <a:lnTo>
                        <a:pt x="320" y="533"/>
                      </a:lnTo>
                      <a:lnTo>
                        <a:pt x="319" y="515"/>
                      </a:lnTo>
                      <a:lnTo>
                        <a:pt x="342" y="500"/>
                      </a:lnTo>
                      <a:lnTo>
                        <a:pt x="338" y="474"/>
                      </a:lnTo>
                      <a:lnTo>
                        <a:pt x="373" y="432"/>
                      </a:lnTo>
                      <a:lnTo>
                        <a:pt x="378" y="398"/>
                      </a:lnTo>
                      <a:lnTo>
                        <a:pt x="369" y="386"/>
                      </a:lnTo>
                      <a:lnTo>
                        <a:pt x="373" y="372"/>
                      </a:lnTo>
                      <a:lnTo>
                        <a:pt x="365" y="360"/>
                      </a:lnTo>
                      <a:lnTo>
                        <a:pt x="391" y="327"/>
                      </a:lnTo>
                      <a:lnTo>
                        <a:pt x="391" y="310"/>
                      </a:lnTo>
                      <a:lnTo>
                        <a:pt x="427" y="282"/>
                      </a:lnTo>
                      <a:lnTo>
                        <a:pt x="450" y="207"/>
                      </a:lnTo>
                      <a:lnTo>
                        <a:pt x="417" y="226"/>
                      </a:lnTo>
                      <a:lnTo>
                        <a:pt x="388" y="218"/>
                      </a:lnTo>
                      <a:lnTo>
                        <a:pt x="392" y="200"/>
                      </a:lnTo>
                      <a:lnTo>
                        <a:pt x="363" y="180"/>
                      </a:lnTo>
                      <a:lnTo>
                        <a:pt x="349" y="132"/>
                      </a:lnTo>
                      <a:lnTo>
                        <a:pt x="321" y="93"/>
                      </a:lnTo>
                      <a:lnTo>
                        <a:pt x="321" y="66"/>
                      </a:lnTo>
                      <a:lnTo>
                        <a:pt x="306" y="65"/>
                      </a:lnTo>
                      <a:lnTo>
                        <a:pt x="296" y="69"/>
                      </a:lnTo>
                      <a:lnTo>
                        <a:pt x="254" y="54"/>
                      </a:lnTo>
                      <a:lnTo>
                        <a:pt x="243" y="65"/>
                      </a:lnTo>
                      <a:lnTo>
                        <a:pt x="234" y="78"/>
                      </a:lnTo>
                      <a:lnTo>
                        <a:pt x="211" y="53"/>
                      </a:lnTo>
                      <a:lnTo>
                        <a:pt x="189" y="47"/>
                      </a:lnTo>
                      <a:lnTo>
                        <a:pt x="187" y="15"/>
                      </a:lnTo>
                      <a:lnTo>
                        <a:pt x="155" y="20"/>
                      </a:lnTo>
                      <a:lnTo>
                        <a:pt x="135" y="13"/>
                      </a:lnTo>
                      <a:lnTo>
                        <a:pt x="107" y="0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46098" name="Freeform 18"/>
                <p:cNvSpPr>
                  <a:spLocks/>
                </p:cNvSpPr>
                <p:nvPr/>
              </p:nvSpPr>
              <p:spPr bwMode="grayWhite">
                <a:xfrm>
                  <a:off x="3112" y="987"/>
                  <a:ext cx="17" cy="28"/>
                </a:xfrm>
                <a:custGeom>
                  <a:avLst/>
                  <a:gdLst/>
                  <a:ahLst/>
                  <a:cxnLst>
                    <a:cxn ang="0">
                      <a:pos x="7" y="0"/>
                    </a:cxn>
                    <a:cxn ang="0">
                      <a:pos x="9" y="8"/>
                    </a:cxn>
                    <a:cxn ang="0">
                      <a:pos x="7" y="14"/>
                    </a:cxn>
                    <a:cxn ang="0">
                      <a:pos x="7" y="19"/>
                    </a:cxn>
                    <a:cxn ang="0">
                      <a:pos x="16" y="23"/>
                    </a:cxn>
                    <a:cxn ang="0">
                      <a:pos x="16" y="27"/>
                    </a:cxn>
                    <a:cxn ang="0">
                      <a:pos x="9" y="23"/>
                    </a:cxn>
                    <a:cxn ang="0">
                      <a:pos x="3" y="27"/>
                    </a:cxn>
                    <a:cxn ang="0">
                      <a:pos x="0" y="23"/>
                    </a:cxn>
                    <a:cxn ang="0">
                      <a:pos x="3" y="19"/>
                    </a:cxn>
                    <a:cxn ang="0">
                      <a:pos x="0" y="14"/>
                    </a:cxn>
                    <a:cxn ang="0">
                      <a:pos x="3" y="4"/>
                    </a:cxn>
                    <a:cxn ang="0">
                      <a:pos x="7" y="0"/>
                    </a:cxn>
                  </a:cxnLst>
                  <a:rect l="0" t="0" r="r" b="b"/>
                  <a:pathLst>
                    <a:path w="17" h="28">
                      <a:moveTo>
                        <a:pt x="7" y="0"/>
                      </a:moveTo>
                      <a:lnTo>
                        <a:pt x="9" y="8"/>
                      </a:lnTo>
                      <a:lnTo>
                        <a:pt x="7" y="14"/>
                      </a:lnTo>
                      <a:lnTo>
                        <a:pt x="7" y="19"/>
                      </a:lnTo>
                      <a:lnTo>
                        <a:pt x="16" y="23"/>
                      </a:lnTo>
                      <a:lnTo>
                        <a:pt x="16" y="27"/>
                      </a:lnTo>
                      <a:lnTo>
                        <a:pt x="9" y="23"/>
                      </a:lnTo>
                      <a:lnTo>
                        <a:pt x="3" y="27"/>
                      </a:lnTo>
                      <a:lnTo>
                        <a:pt x="0" y="23"/>
                      </a:lnTo>
                      <a:lnTo>
                        <a:pt x="3" y="19"/>
                      </a:lnTo>
                      <a:lnTo>
                        <a:pt x="0" y="14"/>
                      </a:lnTo>
                      <a:lnTo>
                        <a:pt x="3" y="4"/>
                      </a:lnTo>
                      <a:lnTo>
                        <a:pt x="7" y="0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46099" name="Freeform 19"/>
                <p:cNvSpPr>
                  <a:spLocks/>
                </p:cNvSpPr>
                <p:nvPr/>
              </p:nvSpPr>
              <p:spPr bwMode="grayWhite">
                <a:xfrm>
                  <a:off x="3027" y="1109"/>
                  <a:ext cx="68" cy="97"/>
                </a:xfrm>
                <a:custGeom>
                  <a:avLst/>
                  <a:gdLst/>
                  <a:ahLst/>
                  <a:cxnLst>
                    <a:cxn ang="0">
                      <a:pos x="0" y="48"/>
                    </a:cxn>
                    <a:cxn ang="0">
                      <a:pos x="24" y="48"/>
                    </a:cxn>
                    <a:cxn ang="0">
                      <a:pos x="52" y="0"/>
                    </a:cxn>
                    <a:cxn ang="0">
                      <a:pos x="67" y="28"/>
                    </a:cxn>
                    <a:cxn ang="0">
                      <a:pos x="55" y="96"/>
                    </a:cxn>
                    <a:cxn ang="0">
                      <a:pos x="5" y="80"/>
                    </a:cxn>
                    <a:cxn ang="0">
                      <a:pos x="0" y="48"/>
                    </a:cxn>
                  </a:cxnLst>
                  <a:rect l="0" t="0" r="r" b="b"/>
                  <a:pathLst>
                    <a:path w="68" h="97">
                      <a:moveTo>
                        <a:pt x="0" y="48"/>
                      </a:moveTo>
                      <a:lnTo>
                        <a:pt x="24" y="48"/>
                      </a:lnTo>
                      <a:lnTo>
                        <a:pt x="52" y="0"/>
                      </a:lnTo>
                      <a:lnTo>
                        <a:pt x="67" y="28"/>
                      </a:lnTo>
                      <a:lnTo>
                        <a:pt x="55" y="96"/>
                      </a:lnTo>
                      <a:lnTo>
                        <a:pt x="5" y="80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46100" name="Freeform 20"/>
                <p:cNvSpPr>
                  <a:spLocks/>
                </p:cNvSpPr>
                <p:nvPr/>
              </p:nvSpPr>
              <p:spPr bwMode="grayWhite">
                <a:xfrm>
                  <a:off x="3162" y="1146"/>
                  <a:ext cx="117" cy="94"/>
                </a:xfrm>
                <a:custGeom>
                  <a:avLst/>
                  <a:gdLst/>
                  <a:ahLst/>
                  <a:cxnLst>
                    <a:cxn ang="0">
                      <a:pos x="7" y="22"/>
                    </a:cxn>
                    <a:cxn ang="0">
                      <a:pos x="0" y="0"/>
                    </a:cxn>
                    <a:cxn ang="0">
                      <a:pos x="39" y="9"/>
                    </a:cxn>
                    <a:cxn ang="0">
                      <a:pos x="95" y="32"/>
                    </a:cxn>
                    <a:cxn ang="0">
                      <a:pos x="95" y="49"/>
                    </a:cxn>
                    <a:cxn ang="0">
                      <a:pos x="116" y="93"/>
                    </a:cxn>
                    <a:cxn ang="0">
                      <a:pos x="73" y="51"/>
                    </a:cxn>
                    <a:cxn ang="0">
                      <a:pos x="44" y="54"/>
                    </a:cxn>
                    <a:cxn ang="0">
                      <a:pos x="7" y="22"/>
                    </a:cxn>
                  </a:cxnLst>
                  <a:rect l="0" t="0" r="r" b="b"/>
                  <a:pathLst>
                    <a:path w="117" h="94">
                      <a:moveTo>
                        <a:pt x="7" y="22"/>
                      </a:moveTo>
                      <a:lnTo>
                        <a:pt x="0" y="0"/>
                      </a:lnTo>
                      <a:lnTo>
                        <a:pt x="39" y="9"/>
                      </a:lnTo>
                      <a:lnTo>
                        <a:pt x="95" y="32"/>
                      </a:lnTo>
                      <a:lnTo>
                        <a:pt x="95" y="49"/>
                      </a:lnTo>
                      <a:lnTo>
                        <a:pt x="116" y="93"/>
                      </a:lnTo>
                      <a:lnTo>
                        <a:pt x="73" y="51"/>
                      </a:lnTo>
                      <a:lnTo>
                        <a:pt x="44" y="54"/>
                      </a:lnTo>
                      <a:lnTo>
                        <a:pt x="7" y="22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46101" name="Freeform 21"/>
                <p:cNvSpPr>
                  <a:spLocks/>
                </p:cNvSpPr>
                <p:nvPr/>
              </p:nvSpPr>
              <p:spPr bwMode="grayWhite">
                <a:xfrm>
                  <a:off x="3384" y="1337"/>
                  <a:ext cx="79" cy="101"/>
                </a:xfrm>
                <a:custGeom>
                  <a:avLst/>
                  <a:gdLst/>
                  <a:ahLst/>
                  <a:cxnLst>
                    <a:cxn ang="0">
                      <a:pos x="48" y="0"/>
                    </a:cxn>
                    <a:cxn ang="0">
                      <a:pos x="78" y="30"/>
                    </a:cxn>
                    <a:cxn ang="0">
                      <a:pos x="16" y="100"/>
                    </a:cxn>
                    <a:cxn ang="0">
                      <a:pos x="0" y="84"/>
                    </a:cxn>
                    <a:cxn ang="0">
                      <a:pos x="45" y="39"/>
                    </a:cxn>
                    <a:cxn ang="0">
                      <a:pos x="48" y="0"/>
                    </a:cxn>
                  </a:cxnLst>
                  <a:rect l="0" t="0" r="r" b="b"/>
                  <a:pathLst>
                    <a:path w="79" h="101">
                      <a:moveTo>
                        <a:pt x="48" y="0"/>
                      </a:moveTo>
                      <a:lnTo>
                        <a:pt x="78" y="30"/>
                      </a:lnTo>
                      <a:lnTo>
                        <a:pt x="16" y="100"/>
                      </a:lnTo>
                      <a:lnTo>
                        <a:pt x="0" y="84"/>
                      </a:lnTo>
                      <a:lnTo>
                        <a:pt x="45" y="39"/>
                      </a:lnTo>
                      <a:lnTo>
                        <a:pt x="48" y="0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46102" name="Freeform 22"/>
                <p:cNvSpPr>
                  <a:spLocks/>
                </p:cNvSpPr>
                <p:nvPr/>
              </p:nvSpPr>
              <p:spPr bwMode="grayWhite">
                <a:xfrm>
                  <a:off x="2211" y="651"/>
                  <a:ext cx="39" cy="66"/>
                </a:xfrm>
                <a:custGeom>
                  <a:avLst/>
                  <a:gdLst/>
                  <a:ahLst/>
                  <a:cxnLst>
                    <a:cxn ang="0">
                      <a:pos x="38" y="51"/>
                    </a:cxn>
                    <a:cxn ang="0">
                      <a:pos x="28" y="43"/>
                    </a:cxn>
                    <a:cxn ang="0">
                      <a:pos x="28" y="14"/>
                    </a:cxn>
                    <a:cxn ang="0">
                      <a:pos x="33" y="8"/>
                    </a:cxn>
                    <a:cxn ang="0">
                      <a:pos x="24" y="8"/>
                    </a:cxn>
                    <a:cxn ang="0">
                      <a:pos x="29" y="0"/>
                    </a:cxn>
                    <a:cxn ang="0">
                      <a:pos x="22" y="0"/>
                    </a:cxn>
                    <a:cxn ang="0">
                      <a:pos x="14" y="9"/>
                    </a:cxn>
                    <a:cxn ang="0">
                      <a:pos x="14" y="27"/>
                    </a:cxn>
                    <a:cxn ang="0">
                      <a:pos x="18" y="31"/>
                    </a:cxn>
                    <a:cxn ang="0">
                      <a:pos x="18" y="39"/>
                    </a:cxn>
                    <a:cxn ang="0">
                      <a:pos x="16" y="39"/>
                    </a:cxn>
                    <a:cxn ang="0">
                      <a:pos x="9" y="46"/>
                    </a:cxn>
                    <a:cxn ang="0">
                      <a:pos x="9" y="53"/>
                    </a:cxn>
                    <a:cxn ang="0">
                      <a:pos x="0" y="65"/>
                    </a:cxn>
                    <a:cxn ang="0">
                      <a:pos x="29" y="65"/>
                    </a:cxn>
                    <a:cxn ang="0">
                      <a:pos x="38" y="51"/>
                    </a:cxn>
                  </a:cxnLst>
                  <a:rect l="0" t="0" r="r" b="b"/>
                  <a:pathLst>
                    <a:path w="39" h="66">
                      <a:moveTo>
                        <a:pt x="38" y="51"/>
                      </a:moveTo>
                      <a:lnTo>
                        <a:pt x="28" y="43"/>
                      </a:lnTo>
                      <a:lnTo>
                        <a:pt x="28" y="14"/>
                      </a:lnTo>
                      <a:lnTo>
                        <a:pt x="33" y="8"/>
                      </a:lnTo>
                      <a:lnTo>
                        <a:pt x="24" y="8"/>
                      </a:lnTo>
                      <a:lnTo>
                        <a:pt x="29" y="0"/>
                      </a:lnTo>
                      <a:lnTo>
                        <a:pt x="22" y="0"/>
                      </a:lnTo>
                      <a:lnTo>
                        <a:pt x="14" y="9"/>
                      </a:lnTo>
                      <a:lnTo>
                        <a:pt x="14" y="27"/>
                      </a:lnTo>
                      <a:lnTo>
                        <a:pt x="18" y="31"/>
                      </a:lnTo>
                      <a:lnTo>
                        <a:pt x="18" y="39"/>
                      </a:lnTo>
                      <a:lnTo>
                        <a:pt x="16" y="39"/>
                      </a:lnTo>
                      <a:lnTo>
                        <a:pt x="9" y="46"/>
                      </a:lnTo>
                      <a:lnTo>
                        <a:pt x="9" y="53"/>
                      </a:lnTo>
                      <a:lnTo>
                        <a:pt x="0" y="65"/>
                      </a:lnTo>
                      <a:lnTo>
                        <a:pt x="29" y="65"/>
                      </a:lnTo>
                      <a:lnTo>
                        <a:pt x="38" y="51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46103" name="Freeform 23"/>
                <p:cNvSpPr>
                  <a:spLocks/>
                </p:cNvSpPr>
                <p:nvPr/>
              </p:nvSpPr>
              <p:spPr bwMode="grayWhite">
                <a:xfrm>
                  <a:off x="2198" y="673"/>
                  <a:ext cx="21" cy="24"/>
                </a:xfrm>
                <a:custGeom>
                  <a:avLst/>
                  <a:gdLst/>
                  <a:ahLst/>
                  <a:cxnLst>
                    <a:cxn ang="0">
                      <a:pos x="17" y="8"/>
                    </a:cxn>
                    <a:cxn ang="0">
                      <a:pos x="20" y="8"/>
                    </a:cxn>
                    <a:cxn ang="0">
                      <a:pos x="20" y="0"/>
                    </a:cxn>
                    <a:cxn ang="0">
                      <a:pos x="13" y="0"/>
                    </a:cxn>
                    <a:cxn ang="0">
                      <a:pos x="0" y="15"/>
                    </a:cxn>
                    <a:cxn ang="0">
                      <a:pos x="0" y="23"/>
                    </a:cxn>
                    <a:cxn ang="0">
                      <a:pos x="12" y="23"/>
                    </a:cxn>
                    <a:cxn ang="0">
                      <a:pos x="17" y="17"/>
                    </a:cxn>
                    <a:cxn ang="0">
                      <a:pos x="17" y="8"/>
                    </a:cxn>
                  </a:cxnLst>
                  <a:rect l="0" t="0" r="r" b="b"/>
                  <a:pathLst>
                    <a:path w="21" h="24">
                      <a:moveTo>
                        <a:pt x="17" y="8"/>
                      </a:moveTo>
                      <a:lnTo>
                        <a:pt x="20" y="8"/>
                      </a:lnTo>
                      <a:lnTo>
                        <a:pt x="20" y="0"/>
                      </a:lnTo>
                      <a:lnTo>
                        <a:pt x="13" y="0"/>
                      </a:lnTo>
                      <a:lnTo>
                        <a:pt x="0" y="15"/>
                      </a:lnTo>
                      <a:lnTo>
                        <a:pt x="0" y="23"/>
                      </a:lnTo>
                      <a:lnTo>
                        <a:pt x="12" y="23"/>
                      </a:lnTo>
                      <a:lnTo>
                        <a:pt x="17" y="17"/>
                      </a:lnTo>
                      <a:lnTo>
                        <a:pt x="17" y="8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46104" name="Freeform 24"/>
                <p:cNvSpPr>
                  <a:spLocks/>
                </p:cNvSpPr>
                <p:nvPr/>
              </p:nvSpPr>
              <p:spPr bwMode="grayWhite">
                <a:xfrm>
                  <a:off x="2167" y="634"/>
                  <a:ext cx="256" cy="216"/>
                </a:xfrm>
                <a:custGeom>
                  <a:avLst/>
                  <a:gdLst/>
                  <a:ahLst/>
                  <a:cxnLst>
                    <a:cxn ang="0">
                      <a:pos x="168" y="15"/>
                    </a:cxn>
                    <a:cxn ang="0">
                      <a:pos x="201" y="20"/>
                    </a:cxn>
                    <a:cxn ang="0">
                      <a:pos x="181" y="28"/>
                    </a:cxn>
                    <a:cxn ang="0">
                      <a:pos x="172" y="41"/>
                    </a:cxn>
                    <a:cxn ang="0">
                      <a:pos x="160" y="70"/>
                    </a:cxn>
                    <a:cxn ang="0">
                      <a:pos x="140" y="72"/>
                    </a:cxn>
                    <a:cxn ang="0">
                      <a:pos x="123" y="69"/>
                    </a:cxn>
                    <a:cxn ang="0">
                      <a:pos x="131" y="55"/>
                    </a:cxn>
                    <a:cxn ang="0">
                      <a:pos x="124" y="37"/>
                    </a:cxn>
                    <a:cxn ang="0">
                      <a:pos x="114" y="69"/>
                    </a:cxn>
                    <a:cxn ang="0">
                      <a:pos x="87" y="84"/>
                    </a:cxn>
                    <a:cxn ang="0">
                      <a:pos x="73" y="94"/>
                    </a:cxn>
                    <a:cxn ang="0">
                      <a:pos x="53" y="108"/>
                    </a:cxn>
                    <a:cxn ang="0">
                      <a:pos x="43" y="143"/>
                    </a:cxn>
                    <a:cxn ang="0">
                      <a:pos x="8" y="130"/>
                    </a:cxn>
                    <a:cxn ang="0">
                      <a:pos x="0" y="156"/>
                    </a:cxn>
                    <a:cxn ang="0">
                      <a:pos x="15" y="194"/>
                    </a:cxn>
                    <a:cxn ang="0">
                      <a:pos x="71" y="153"/>
                    </a:cxn>
                    <a:cxn ang="0">
                      <a:pos x="105" y="145"/>
                    </a:cxn>
                    <a:cxn ang="0">
                      <a:pos x="111" y="161"/>
                    </a:cxn>
                    <a:cxn ang="0">
                      <a:pos x="139" y="201"/>
                    </a:cxn>
                    <a:cxn ang="0">
                      <a:pos x="142" y="189"/>
                    </a:cxn>
                    <a:cxn ang="0">
                      <a:pos x="150" y="189"/>
                    </a:cxn>
                    <a:cxn ang="0">
                      <a:pos x="123" y="152"/>
                    </a:cxn>
                    <a:cxn ang="0">
                      <a:pos x="131" y="139"/>
                    </a:cxn>
                    <a:cxn ang="0">
                      <a:pos x="160" y="178"/>
                    </a:cxn>
                    <a:cxn ang="0">
                      <a:pos x="172" y="202"/>
                    </a:cxn>
                    <a:cxn ang="0">
                      <a:pos x="178" y="215"/>
                    </a:cxn>
                    <a:cxn ang="0">
                      <a:pos x="183" y="191"/>
                    </a:cxn>
                    <a:cxn ang="0">
                      <a:pos x="202" y="182"/>
                    </a:cxn>
                    <a:cxn ang="0">
                      <a:pos x="214" y="177"/>
                    </a:cxn>
                    <a:cxn ang="0">
                      <a:pos x="210" y="158"/>
                    </a:cxn>
                    <a:cxn ang="0">
                      <a:pos x="219" y="126"/>
                    </a:cxn>
                    <a:cxn ang="0">
                      <a:pos x="232" y="130"/>
                    </a:cxn>
                    <a:cxn ang="0">
                      <a:pos x="236" y="145"/>
                    </a:cxn>
                    <a:cxn ang="0">
                      <a:pos x="247" y="137"/>
                    </a:cxn>
                    <a:cxn ang="0">
                      <a:pos x="244" y="134"/>
                    </a:cxn>
                    <a:cxn ang="0">
                      <a:pos x="252" y="114"/>
                    </a:cxn>
                    <a:cxn ang="0">
                      <a:pos x="255" y="137"/>
                    </a:cxn>
                    <a:cxn ang="0">
                      <a:pos x="168" y="0"/>
                    </a:cxn>
                  </a:cxnLst>
                  <a:rect l="0" t="0" r="r" b="b"/>
                  <a:pathLst>
                    <a:path w="256" h="216">
                      <a:moveTo>
                        <a:pt x="168" y="0"/>
                      </a:moveTo>
                      <a:lnTo>
                        <a:pt x="168" y="15"/>
                      </a:lnTo>
                      <a:lnTo>
                        <a:pt x="173" y="20"/>
                      </a:lnTo>
                      <a:lnTo>
                        <a:pt x="201" y="20"/>
                      </a:lnTo>
                      <a:lnTo>
                        <a:pt x="201" y="28"/>
                      </a:lnTo>
                      <a:lnTo>
                        <a:pt x="181" y="28"/>
                      </a:lnTo>
                      <a:lnTo>
                        <a:pt x="181" y="52"/>
                      </a:lnTo>
                      <a:lnTo>
                        <a:pt x="172" y="41"/>
                      </a:lnTo>
                      <a:lnTo>
                        <a:pt x="172" y="56"/>
                      </a:lnTo>
                      <a:lnTo>
                        <a:pt x="160" y="70"/>
                      </a:lnTo>
                      <a:lnTo>
                        <a:pt x="152" y="62"/>
                      </a:lnTo>
                      <a:lnTo>
                        <a:pt x="140" y="72"/>
                      </a:lnTo>
                      <a:lnTo>
                        <a:pt x="138" y="69"/>
                      </a:lnTo>
                      <a:lnTo>
                        <a:pt x="123" y="69"/>
                      </a:lnTo>
                      <a:lnTo>
                        <a:pt x="131" y="59"/>
                      </a:lnTo>
                      <a:lnTo>
                        <a:pt x="131" y="55"/>
                      </a:lnTo>
                      <a:lnTo>
                        <a:pt x="124" y="48"/>
                      </a:lnTo>
                      <a:lnTo>
                        <a:pt x="124" y="37"/>
                      </a:lnTo>
                      <a:lnTo>
                        <a:pt x="114" y="48"/>
                      </a:lnTo>
                      <a:lnTo>
                        <a:pt x="114" y="69"/>
                      </a:lnTo>
                      <a:lnTo>
                        <a:pt x="102" y="69"/>
                      </a:lnTo>
                      <a:lnTo>
                        <a:pt x="87" y="84"/>
                      </a:lnTo>
                      <a:lnTo>
                        <a:pt x="81" y="84"/>
                      </a:lnTo>
                      <a:lnTo>
                        <a:pt x="73" y="94"/>
                      </a:lnTo>
                      <a:lnTo>
                        <a:pt x="43" y="94"/>
                      </a:lnTo>
                      <a:lnTo>
                        <a:pt x="53" y="108"/>
                      </a:lnTo>
                      <a:lnTo>
                        <a:pt x="53" y="130"/>
                      </a:lnTo>
                      <a:lnTo>
                        <a:pt x="43" y="143"/>
                      </a:lnTo>
                      <a:lnTo>
                        <a:pt x="31" y="130"/>
                      </a:lnTo>
                      <a:lnTo>
                        <a:pt x="8" y="130"/>
                      </a:lnTo>
                      <a:lnTo>
                        <a:pt x="8" y="146"/>
                      </a:lnTo>
                      <a:lnTo>
                        <a:pt x="0" y="156"/>
                      </a:lnTo>
                      <a:lnTo>
                        <a:pt x="0" y="177"/>
                      </a:lnTo>
                      <a:lnTo>
                        <a:pt x="15" y="194"/>
                      </a:lnTo>
                      <a:lnTo>
                        <a:pt x="37" y="194"/>
                      </a:lnTo>
                      <a:lnTo>
                        <a:pt x="71" y="153"/>
                      </a:lnTo>
                      <a:lnTo>
                        <a:pt x="101" y="153"/>
                      </a:lnTo>
                      <a:lnTo>
                        <a:pt x="105" y="145"/>
                      </a:lnTo>
                      <a:lnTo>
                        <a:pt x="112" y="153"/>
                      </a:lnTo>
                      <a:lnTo>
                        <a:pt x="111" y="161"/>
                      </a:lnTo>
                      <a:lnTo>
                        <a:pt x="139" y="189"/>
                      </a:lnTo>
                      <a:lnTo>
                        <a:pt x="139" y="201"/>
                      </a:lnTo>
                      <a:lnTo>
                        <a:pt x="145" y="196"/>
                      </a:lnTo>
                      <a:lnTo>
                        <a:pt x="142" y="189"/>
                      </a:lnTo>
                      <a:lnTo>
                        <a:pt x="145" y="185"/>
                      </a:lnTo>
                      <a:lnTo>
                        <a:pt x="150" y="189"/>
                      </a:lnTo>
                      <a:lnTo>
                        <a:pt x="152" y="188"/>
                      </a:lnTo>
                      <a:lnTo>
                        <a:pt x="123" y="152"/>
                      </a:lnTo>
                      <a:lnTo>
                        <a:pt x="123" y="139"/>
                      </a:lnTo>
                      <a:lnTo>
                        <a:pt x="131" y="139"/>
                      </a:lnTo>
                      <a:lnTo>
                        <a:pt x="131" y="146"/>
                      </a:lnTo>
                      <a:lnTo>
                        <a:pt x="160" y="178"/>
                      </a:lnTo>
                      <a:lnTo>
                        <a:pt x="160" y="188"/>
                      </a:lnTo>
                      <a:lnTo>
                        <a:pt x="172" y="202"/>
                      </a:lnTo>
                      <a:lnTo>
                        <a:pt x="169" y="205"/>
                      </a:lnTo>
                      <a:lnTo>
                        <a:pt x="178" y="215"/>
                      </a:lnTo>
                      <a:lnTo>
                        <a:pt x="191" y="200"/>
                      </a:lnTo>
                      <a:lnTo>
                        <a:pt x="183" y="191"/>
                      </a:lnTo>
                      <a:lnTo>
                        <a:pt x="191" y="182"/>
                      </a:lnTo>
                      <a:lnTo>
                        <a:pt x="202" y="182"/>
                      </a:lnTo>
                      <a:lnTo>
                        <a:pt x="207" y="177"/>
                      </a:lnTo>
                      <a:lnTo>
                        <a:pt x="214" y="177"/>
                      </a:lnTo>
                      <a:lnTo>
                        <a:pt x="205" y="164"/>
                      </a:lnTo>
                      <a:lnTo>
                        <a:pt x="210" y="158"/>
                      </a:lnTo>
                      <a:lnTo>
                        <a:pt x="210" y="137"/>
                      </a:lnTo>
                      <a:lnTo>
                        <a:pt x="219" y="126"/>
                      </a:lnTo>
                      <a:lnTo>
                        <a:pt x="223" y="130"/>
                      </a:lnTo>
                      <a:lnTo>
                        <a:pt x="232" y="130"/>
                      </a:lnTo>
                      <a:lnTo>
                        <a:pt x="228" y="136"/>
                      </a:lnTo>
                      <a:lnTo>
                        <a:pt x="236" y="145"/>
                      </a:lnTo>
                      <a:lnTo>
                        <a:pt x="241" y="137"/>
                      </a:lnTo>
                      <a:lnTo>
                        <a:pt x="247" y="137"/>
                      </a:lnTo>
                      <a:lnTo>
                        <a:pt x="247" y="134"/>
                      </a:lnTo>
                      <a:lnTo>
                        <a:pt x="244" y="134"/>
                      </a:lnTo>
                      <a:lnTo>
                        <a:pt x="239" y="130"/>
                      </a:lnTo>
                      <a:lnTo>
                        <a:pt x="252" y="114"/>
                      </a:lnTo>
                      <a:lnTo>
                        <a:pt x="252" y="137"/>
                      </a:lnTo>
                      <a:lnTo>
                        <a:pt x="255" y="137"/>
                      </a:lnTo>
                      <a:lnTo>
                        <a:pt x="255" y="0"/>
                      </a:lnTo>
                      <a:lnTo>
                        <a:pt x="168" y="0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46105" name="Freeform 25"/>
                <p:cNvSpPr>
                  <a:spLocks/>
                </p:cNvSpPr>
                <p:nvPr/>
              </p:nvSpPr>
              <p:spPr bwMode="grayWhite">
                <a:xfrm>
                  <a:off x="2276" y="406"/>
                  <a:ext cx="1089" cy="769"/>
                </a:xfrm>
                <a:custGeom>
                  <a:avLst/>
                  <a:gdLst/>
                  <a:ahLst/>
                  <a:cxnLst>
                    <a:cxn ang="0">
                      <a:pos x="32" y="202"/>
                    </a:cxn>
                    <a:cxn ang="0">
                      <a:pos x="99" y="134"/>
                    </a:cxn>
                    <a:cxn ang="0">
                      <a:pos x="142" y="181"/>
                    </a:cxn>
                    <a:cxn ang="0">
                      <a:pos x="118" y="179"/>
                    </a:cxn>
                    <a:cxn ang="0">
                      <a:pos x="216" y="172"/>
                    </a:cxn>
                    <a:cxn ang="0">
                      <a:pos x="240" y="110"/>
                    </a:cxn>
                    <a:cxn ang="0">
                      <a:pos x="241" y="124"/>
                    </a:cxn>
                    <a:cxn ang="0">
                      <a:pos x="223" y="172"/>
                    </a:cxn>
                    <a:cxn ang="0">
                      <a:pos x="301" y="133"/>
                    </a:cxn>
                    <a:cxn ang="0">
                      <a:pos x="460" y="23"/>
                    </a:cxn>
                    <a:cxn ang="0">
                      <a:pos x="574" y="29"/>
                    </a:cxn>
                    <a:cxn ang="0">
                      <a:pos x="701" y="15"/>
                    </a:cxn>
                    <a:cxn ang="0">
                      <a:pos x="840" y="71"/>
                    </a:cxn>
                    <a:cxn ang="0">
                      <a:pos x="1001" y="91"/>
                    </a:cxn>
                    <a:cxn ang="0">
                      <a:pos x="1080" y="156"/>
                    </a:cxn>
                    <a:cxn ang="0">
                      <a:pos x="1019" y="206"/>
                    </a:cxn>
                    <a:cxn ang="0">
                      <a:pos x="985" y="270"/>
                    </a:cxn>
                    <a:cxn ang="0">
                      <a:pos x="945" y="273"/>
                    </a:cxn>
                    <a:cxn ang="0">
                      <a:pos x="958" y="184"/>
                    </a:cxn>
                    <a:cxn ang="0">
                      <a:pos x="906" y="232"/>
                    </a:cxn>
                    <a:cxn ang="0">
                      <a:pos x="868" y="273"/>
                    </a:cxn>
                    <a:cxn ang="0">
                      <a:pos x="881" y="318"/>
                    </a:cxn>
                    <a:cxn ang="0">
                      <a:pos x="837" y="385"/>
                    </a:cxn>
                    <a:cxn ang="0">
                      <a:pos x="844" y="439"/>
                    </a:cxn>
                    <a:cxn ang="0">
                      <a:pos x="839" y="413"/>
                    </a:cxn>
                    <a:cxn ang="0">
                      <a:pos x="797" y="416"/>
                    </a:cxn>
                    <a:cxn ang="0">
                      <a:pos x="828" y="496"/>
                    </a:cxn>
                    <a:cxn ang="0">
                      <a:pos x="751" y="589"/>
                    </a:cxn>
                    <a:cxn ang="0">
                      <a:pos x="730" y="615"/>
                    </a:cxn>
                    <a:cxn ang="0">
                      <a:pos x="703" y="706"/>
                    </a:cxn>
                    <a:cxn ang="0">
                      <a:pos x="665" y="708"/>
                    </a:cxn>
                    <a:cxn ang="0">
                      <a:pos x="711" y="768"/>
                    </a:cxn>
                    <a:cxn ang="0">
                      <a:pos x="634" y="626"/>
                    </a:cxn>
                    <a:cxn ang="0">
                      <a:pos x="545" y="596"/>
                    </a:cxn>
                    <a:cxn ang="0">
                      <a:pos x="503" y="689"/>
                    </a:cxn>
                    <a:cxn ang="0">
                      <a:pos x="471" y="738"/>
                    </a:cxn>
                    <a:cxn ang="0">
                      <a:pos x="416" y="592"/>
                    </a:cxn>
                    <a:cxn ang="0">
                      <a:pos x="373" y="607"/>
                    </a:cxn>
                    <a:cxn ang="0">
                      <a:pos x="336" y="545"/>
                    </a:cxn>
                    <a:cxn ang="0">
                      <a:pos x="223" y="510"/>
                    </a:cxn>
                    <a:cxn ang="0">
                      <a:pos x="263" y="577"/>
                    </a:cxn>
                    <a:cxn ang="0">
                      <a:pos x="234" y="620"/>
                    </a:cxn>
                    <a:cxn ang="0">
                      <a:pos x="190" y="605"/>
                    </a:cxn>
                    <a:cxn ang="0">
                      <a:pos x="119" y="495"/>
                    </a:cxn>
                    <a:cxn ang="0">
                      <a:pos x="149" y="432"/>
                    </a:cxn>
                    <a:cxn ang="0">
                      <a:pos x="166" y="385"/>
                    </a:cxn>
                    <a:cxn ang="0">
                      <a:pos x="149" y="226"/>
                    </a:cxn>
                    <a:cxn ang="0">
                      <a:pos x="86" y="193"/>
                    </a:cxn>
                    <a:cxn ang="0">
                      <a:pos x="55" y="210"/>
                    </a:cxn>
                    <a:cxn ang="0">
                      <a:pos x="0" y="226"/>
                    </a:cxn>
                  </a:cxnLst>
                  <a:rect l="0" t="0" r="r" b="b"/>
                  <a:pathLst>
                    <a:path w="1089" h="769">
                      <a:moveTo>
                        <a:pt x="0" y="226"/>
                      </a:moveTo>
                      <a:lnTo>
                        <a:pt x="32" y="202"/>
                      </a:lnTo>
                      <a:lnTo>
                        <a:pt x="62" y="156"/>
                      </a:lnTo>
                      <a:lnTo>
                        <a:pt x="99" y="134"/>
                      </a:lnTo>
                      <a:lnTo>
                        <a:pt x="137" y="160"/>
                      </a:lnTo>
                      <a:lnTo>
                        <a:pt x="142" y="181"/>
                      </a:lnTo>
                      <a:lnTo>
                        <a:pt x="133" y="181"/>
                      </a:lnTo>
                      <a:lnTo>
                        <a:pt x="118" y="179"/>
                      </a:lnTo>
                      <a:lnTo>
                        <a:pt x="137" y="202"/>
                      </a:lnTo>
                      <a:lnTo>
                        <a:pt x="216" y="172"/>
                      </a:lnTo>
                      <a:lnTo>
                        <a:pt x="206" y="149"/>
                      </a:lnTo>
                      <a:lnTo>
                        <a:pt x="240" y="110"/>
                      </a:lnTo>
                      <a:lnTo>
                        <a:pt x="262" y="111"/>
                      </a:lnTo>
                      <a:lnTo>
                        <a:pt x="241" y="124"/>
                      </a:lnTo>
                      <a:lnTo>
                        <a:pt x="223" y="153"/>
                      </a:lnTo>
                      <a:lnTo>
                        <a:pt x="223" y="172"/>
                      </a:lnTo>
                      <a:lnTo>
                        <a:pt x="255" y="193"/>
                      </a:lnTo>
                      <a:lnTo>
                        <a:pt x="301" y="133"/>
                      </a:lnTo>
                      <a:lnTo>
                        <a:pt x="461" y="63"/>
                      </a:lnTo>
                      <a:lnTo>
                        <a:pt x="460" y="23"/>
                      </a:lnTo>
                      <a:lnTo>
                        <a:pt x="533" y="8"/>
                      </a:lnTo>
                      <a:lnTo>
                        <a:pt x="574" y="29"/>
                      </a:lnTo>
                      <a:lnTo>
                        <a:pt x="671" y="0"/>
                      </a:lnTo>
                      <a:lnTo>
                        <a:pt x="701" y="15"/>
                      </a:lnTo>
                      <a:lnTo>
                        <a:pt x="766" y="85"/>
                      </a:lnTo>
                      <a:lnTo>
                        <a:pt x="840" y="71"/>
                      </a:lnTo>
                      <a:lnTo>
                        <a:pt x="886" y="96"/>
                      </a:lnTo>
                      <a:lnTo>
                        <a:pt x="1001" y="91"/>
                      </a:lnTo>
                      <a:lnTo>
                        <a:pt x="1088" y="118"/>
                      </a:lnTo>
                      <a:lnTo>
                        <a:pt x="1080" y="156"/>
                      </a:lnTo>
                      <a:lnTo>
                        <a:pt x="1006" y="181"/>
                      </a:lnTo>
                      <a:lnTo>
                        <a:pt x="1019" y="206"/>
                      </a:lnTo>
                      <a:lnTo>
                        <a:pt x="987" y="220"/>
                      </a:lnTo>
                      <a:lnTo>
                        <a:pt x="985" y="270"/>
                      </a:lnTo>
                      <a:lnTo>
                        <a:pt x="957" y="304"/>
                      </a:lnTo>
                      <a:lnTo>
                        <a:pt x="945" y="273"/>
                      </a:lnTo>
                      <a:lnTo>
                        <a:pt x="961" y="244"/>
                      </a:lnTo>
                      <a:lnTo>
                        <a:pt x="958" y="184"/>
                      </a:lnTo>
                      <a:lnTo>
                        <a:pt x="929" y="215"/>
                      </a:lnTo>
                      <a:lnTo>
                        <a:pt x="906" y="232"/>
                      </a:lnTo>
                      <a:lnTo>
                        <a:pt x="884" y="205"/>
                      </a:lnTo>
                      <a:lnTo>
                        <a:pt x="868" y="273"/>
                      </a:lnTo>
                      <a:lnTo>
                        <a:pt x="885" y="273"/>
                      </a:lnTo>
                      <a:lnTo>
                        <a:pt x="881" y="318"/>
                      </a:lnTo>
                      <a:lnTo>
                        <a:pt x="861" y="366"/>
                      </a:lnTo>
                      <a:lnTo>
                        <a:pt x="837" y="385"/>
                      </a:lnTo>
                      <a:lnTo>
                        <a:pt x="857" y="417"/>
                      </a:lnTo>
                      <a:lnTo>
                        <a:pt x="844" y="439"/>
                      </a:lnTo>
                      <a:lnTo>
                        <a:pt x="839" y="420"/>
                      </a:lnTo>
                      <a:lnTo>
                        <a:pt x="839" y="413"/>
                      </a:lnTo>
                      <a:lnTo>
                        <a:pt x="823" y="402"/>
                      </a:lnTo>
                      <a:lnTo>
                        <a:pt x="797" y="416"/>
                      </a:lnTo>
                      <a:lnTo>
                        <a:pt x="820" y="469"/>
                      </a:lnTo>
                      <a:lnTo>
                        <a:pt x="828" y="496"/>
                      </a:lnTo>
                      <a:lnTo>
                        <a:pt x="801" y="569"/>
                      </a:lnTo>
                      <a:lnTo>
                        <a:pt x="751" y="589"/>
                      </a:lnTo>
                      <a:lnTo>
                        <a:pt x="710" y="585"/>
                      </a:lnTo>
                      <a:lnTo>
                        <a:pt x="730" y="615"/>
                      </a:lnTo>
                      <a:lnTo>
                        <a:pt x="732" y="657"/>
                      </a:lnTo>
                      <a:lnTo>
                        <a:pt x="703" y="706"/>
                      </a:lnTo>
                      <a:lnTo>
                        <a:pt x="670" y="679"/>
                      </a:lnTo>
                      <a:lnTo>
                        <a:pt x="665" y="708"/>
                      </a:lnTo>
                      <a:lnTo>
                        <a:pt x="690" y="732"/>
                      </a:lnTo>
                      <a:lnTo>
                        <a:pt x="711" y="768"/>
                      </a:lnTo>
                      <a:lnTo>
                        <a:pt x="676" y="747"/>
                      </a:lnTo>
                      <a:lnTo>
                        <a:pt x="634" y="626"/>
                      </a:lnTo>
                      <a:lnTo>
                        <a:pt x="583" y="593"/>
                      </a:lnTo>
                      <a:lnTo>
                        <a:pt x="545" y="596"/>
                      </a:lnTo>
                      <a:lnTo>
                        <a:pt x="497" y="665"/>
                      </a:lnTo>
                      <a:lnTo>
                        <a:pt x="503" y="689"/>
                      </a:lnTo>
                      <a:lnTo>
                        <a:pt x="487" y="738"/>
                      </a:lnTo>
                      <a:lnTo>
                        <a:pt x="471" y="738"/>
                      </a:lnTo>
                      <a:lnTo>
                        <a:pt x="416" y="636"/>
                      </a:lnTo>
                      <a:lnTo>
                        <a:pt x="416" y="592"/>
                      </a:lnTo>
                      <a:lnTo>
                        <a:pt x="404" y="608"/>
                      </a:lnTo>
                      <a:lnTo>
                        <a:pt x="373" y="607"/>
                      </a:lnTo>
                      <a:lnTo>
                        <a:pt x="385" y="580"/>
                      </a:lnTo>
                      <a:lnTo>
                        <a:pt x="336" y="545"/>
                      </a:lnTo>
                      <a:lnTo>
                        <a:pt x="275" y="545"/>
                      </a:lnTo>
                      <a:lnTo>
                        <a:pt x="223" y="510"/>
                      </a:lnTo>
                      <a:lnTo>
                        <a:pt x="220" y="545"/>
                      </a:lnTo>
                      <a:lnTo>
                        <a:pt x="263" y="577"/>
                      </a:lnTo>
                      <a:lnTo>
                        <a:pt x="278" y="576"/>
                      </a:lnTo>
                      <a:lnTo>
                        <a:pt x="234" y="620"/>
                      </a:lnTo>
                      <a:lnTo>
                        <a:pt x="190" y="630"/>
                      </a:lnTo>
                      <a:lnTo>
                        <a:pt x="190" y="605"/>
                      </a:lnTo>
                      <a:lnTo>
                        <a:pt x="127" y="518"/>
                      </a:lnTo>
                      <a:lnTo>
                        <a:pt x="119" y="495"/>
                      </a:lnTo>
                      <a:lnTo>
                        <a:pt x="153" y="467"/>
                      </a:lnTo>
                      <a:lnTo>
                        <a:pt x="149" y="432"/>
                      </a:lnTo>
                      <a:lnTo>
                        <a:pt x="149" y="393"/>
                      </a:lnTo>
                      <a:lnTo>
                        <a:pt x="166" y="385"/>
                      </a:lnTo>
                      <a:lnTo>
                        <a:pt x="149" y="366"/>
                      </a:lnTo>
                      <a:lnTo>
                        <a:pt x="149" y="226"/>
                      </a:lnTo>
                      <a:lnTo>
                        <a:pt x="61" y="226"/>
                      </a:lnTo>
                      <a:lnTo>
                        <a:pt x="86" y="193"/>
                      </a:lnTo>
                      <a:lnTo>
                        <a:pt x="84" y="181"/>
                      </a:lnTo>
                      <a:lnTo>
                        <a:pt x="55" y="210"/>
                      </a:lnTo>
                      <a:lnTo>
                        <a:pt x="45" y="226"/>
                      </a:lnTo>
                      <a:lnTo>
                        <a:pt x="0" y="226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46106" name="Freeform 26"/>
                <p:cNvSpPr>
                  <a:spLocks/>
                </p:cNvSpPr>
                <p:nvPr/>
              </p:nvSpPr>
              <p:spPr bwMode="grayWhite">
                <a:xfrm>
                  <a:off x="3135" y="720"/>
                  <a:ext cx="94" cy="157"/>
                </a:xfrm>
                <a:custGeom>
                  <a:avLst/>
                  <a:gdLst/>
                  <a:ahLst/>
                  <a:cxnLst>
                    <a:cxn ang="0">
                      <a:pos x="63" y="0"/>
                    </a:cxn>
                    <a:cxn ang="0">
                      <a:pos x="63" y="20"/>
                    </a:cxn>
                    <a:cxn ang="0">
                      <a:pos x="55" y="33"/>
                    </a:cxn>
                    <a:cxn ang="0">
                      <a:pos x="57" y="54"/>
                    </a:cxn>
                    <a:cxn ang="0">
                      <a:pos x="47" y="82"/>
                    </a:cxn>
                    <a:cxn ang="0">
                      <a:pos x="31" y="108"/>
                    </a:cxn>
                    <a:cxn ang="0">
                      <a:pos x="7" y="125"/>
                    </a:cxn>
                    <a:cxn ang="0">
                      <a:pos x="0" y="154"/>
                    </a:cxn>
                    <a:cxn ang="0">
                      <a:pos x="10" y="156"/>
                    </a:cxn>
                    <a:cxn ang="0">
                      <a:pos x="10" y="129"/>
                    </a:cxn>
                    <a:cxn ang="0">
                      <a:pos x="44" y="127"/>
                    </a:cxn>
                    <a:cxn ang="0">
                      <a:pos x="69" y="109"/>
                    </a:cxn>
                    <a:cxn ang="0">
                      <a:pos x="69" y="72"/>
                    </a:cxn>
                    <a:cxn ang="0">
                      <a:pos x="77" y="58"/>
                    </a:cxn>
                    <a:cxn ang="0">
                      <a:pos x="64" y="34"/>
                    </a:cxn>
                    <a:cxn ang="0">
                      <a:pos x="82" y="27"/>
                    </a:cxn>
                    <a:cxn ang="0">
                      <a:pos x="93" y="8"/>
                    </a:cxn>
                    <a:cxn ang="0">
                      <a:pos x="69" y="11"/>
                    </a:cxn>
                    <a:cxn ang="0">
                      <a:pos x="63" y="0"/>
                    </a:cxn>
                  </a:cxnLst>
                  <a:rect l="0" t="0" r="r" b="b"/>
                  <a:pathLst>
                    <a:path w="94" h="157">
                      <a:moveTo>
                        <a:pt x="63" y="0"/>
                      </a:moveTo>
                      <a:lnTo>
                        <a:pt x="63" y="20"/>
                      </a:lnTo>
                      <a:lnTo>
                        <a:pt x="55" y="33"/>
                      </a:lnTo>
                      <a:lnTo>
                        <a:pt x="57" y="54"/>
                      </a:lnTo>
                      <a:lnTo>
                        <a:pt x="47" y="82"/>
                      </a:lnTo>
                      <a:lnTo>
                        <a:pt x="31" y="108"/>
                      </a:lnTo>
                      <a:lnTo>
                        <a:pt x="7" y="125"/>
                      </a:lnTo>
                      <a:lnTo>
                        <a:pt x="0" y="154"/>
                      </a:lnTo>
                      <a:lnTo>
                        <a:pt x="10" y="156"/>
                      </a:lnTo>
                      <a:lnTo>
                        <a:pt x="10" y="129"/>
                      </a:lnTo>
                      <a:lnTo>
                        <a:pt x="44" y="127"/>
                      </a:lnTo>
                      <a:lnTo>
                        <a:pt x="69" y="109"/>
                      </a:lnTo>
                      <a:lnTo>
                        <a:pt x="69" y="72"/>
                      </a:lnTo>
                      <a:lnTo>
                        <a:pt x="77" y="58"/>
                      </a:lnTo>
                      <a:lnTo>
                        <a:pt x="64" y="34"/>
                      </a:lnTo>
                      <a:lnTo>
                        <a:pt x="82" y="27"/>
                      </a:lnTo>
                      <a:lnTo>
                        <a:pt x="93" y="8"/>
                      </a:lnTo>
                      <a:lnTo>
                        <a:pt x="69" y="11"/>
                      </a:lnTo>
                      <a:lnTo>
                        <a:pt x="63" y="0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46107" name="Freeform 27"/>
                <p:cNvSpPr>
                  <a:spLocks/>
                </p:cNvSpPr>
                <p:nvPr/>
              </p:nvSpPr>
              <p:spPr bwMode="grayWhite">
                <a:xfrm>
                  <a:off x="2780" y="1139"/>
                  <a:ext cx="19" cy="36"/>
                </a:xfrm>
                <a:custGeom>
                  <a:avLst/>
                  <a:gdLst/>
                  <a:ahLst/>
                  <a:cxnLst>
                    <a:cxn ang="0">
                      <a:pos x="9" y="0"/>
                    </a:cxn>
                    <a:cxn ang="0">
                      <a:pos x="0" y="16"/>
                    </a:cxn>
                    <a:cxn ang="0">
                      <a:pos x="6" y="35"/>
                    </a:cxn>
                    <a:cxn ang="0">
                      <a:pos x="18" y="21"/>
                    </a:cxn>
                    <a:cxn ang="0">
                      <a:pos x="9" y="0"/>
                    </a:cxn>
                  </a:cxnLst>
                  <a:rect l="0" t="0" r="r" b="b"/>
                  <a:pathLst>
                    <a:path w="19" h="36">
                      <a:moveTo>
                        <a:pt x="9" y="0"/>
                      </a:moveTo>
                      <a:lnTo>
                        <a:pt x="0" y="16"/>
                      </a:lnTo>
                      <a:lnTo>
                        <a:pt x="6" y="35"/>
                      </a:lnTo>
                      <a:lnTo>
                        <a:pt x="18" y="21"/>
                      </a:lnTo>
                      <a:lnTo>
                        <a:pt x="9" y="0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46108" name="Freeform 28"/>
                <p:cNvSpPr>
                  <a:spLocks/>
                </p:cNvSpPr>
                <p:nvPr/>
              </p:nvSpPr>
              <p:spPr bwMode="grayWhite">
                <a:xfrm>
                  <a:off x="2923" y="1177"/>
                  <a:ext cx="220" cy="94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3" y="7"/>
                    </a:cxn>
                    <a:cxn ang="0">
                      <a:pos x="82" y="41"/>
                    </a:cxn>
                    <a:cxn ang="0">
                      <a:pos x="75" y="60"/>
                    </a:cxn>
                    <a:cxn ang="0">
                      <a:pos x="115" y="77"/>
                    </a:cxn>
                    <a:cxn ang="0">
                      <a:pos x="219" y="77"/>
                    </a:cxn>
                    <a:cxn ang="0">
                      <a:pos x="106" y="93"/>
                    </a:cxn>
                    <a:cxn ang="0">
                      <a:pos x="75" y="60"/>
                    </a:cxn>
                    <a:cxn ang="0">
                      <a:pos x="46" y="5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220" h="94">
                      <a:moveTo>
                        <a:pt x="0" y="0"/>
                      </a:moveTo>
                      <a:lnTo>
                        <a:pt x="33" y="7"/>
                      </a:lnTo>
                      <a:lnTo>
                        <a:pt x="82" y="41"/>
                      </a:lnTo>
                      <a:lnTo>
                        <a:pt x="75" y="60"/>
                      </a:lnTo>
                      <a:lnTo>
                        <a:pt x="115" y="77"/>
                      </a:lnTo>
                      <a:lnTo>
                        <a:pt x="219" y="77"/>
                      </a:lnTo>
                      <a:lnTo>
                        <a:pt x="106" y="93"/>
                      </a:lnTo>
                      <a:lnTo>
                        <a:pt x="75" y="60"/>
                      </a:lnTo>
                      <a:lnTo>
                        <a:pt x="46" y="54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46109" name="Freeform 29"/>
                <p:cNvSpPr>
                  <a:spLocks/>
                </p:cNvSpPr>
                <p:nvPr/>
              </p:nvSpPr>
              <p:spPr bwMode="grayWhite">
                <a:xfrm>
                  <a:off x="3098" y="1255"/>
                  <a:ext cx="236" cy="221"/>
                </a:xfrm>
                <a:custGeom>
                  <a:avLst/>
                  <a:gdLst/>
                  <a:ahLst/>
                  <a:cxnLst>
                    <a:cxn ang="0">
                      <a:pos x="190" y="216"/>
                    </a:cxn>
                    <a:cxn ang="0">
                      <a:pos x="179" y="212"/>
                    </a:cxn>
                    <a:cxn ang="0">
                      <a:pos x="154" y="187"/>
                    </a:cxn>
                    <a:cxn ang="0">
                      <a:pos x="130" y="182"/>
                    </a:cxn>
                    <a:cxn ang="0">
                      <a:pos x="124" y="167"/>
                    </a:cxn>
                    <a:cxn ang="0">
                      <a:pos x="110" y="155"/>
                    </a:cxn>
                    <a:cxn ang="0">
                      <a:pos x="87" y="155"/>
                    </a:cxn>
                    <a:cxn ang="0">
                      <a:pos x="62" y="165"/>
                    </a:cxn>
                    <a:cxn ang="0">
                      <a:pos x="40" y="169"/>
                    </a:cxn>
                    <a:cxn ang="0">
                      <a:pos x="15" y="169"/>
                    </a:cxn>
                    <a:cxn ang="0">
                      <a:pos x="14" y="152"/>
                    </a:cxn>
                    <a:cxn ang="0">
                      <a:pos x="5" y="127"/>
                    </a:cxn>
                    <a:cxn ang="0">
                      <a:pos x="3" y="114"/>
                    </a:cxn>
                    <a:cxn ang="0">
                      <a:pos x="3" y="79"/>
                    </a:cxn>
                    <a:cxn ang="0">
                      <a:pos x="44" y="60"/>
                    </a:cxn>
                    <a:cxn ang="0">
                      <a:pos x="48" y="41"/>
                    </a:cxn>
                    <a:cxn ang="0">
                      <a:pos x="57" y="43"/>
                    </a:cxn>
                    <a:cxn ang="0">
                      <a:pos x="77" y="22"/>
                    </a:cxn>
                    <a:cxn ang="0">
                      <a:pos x="98" y="25"/>
                    </a:cxn>
                    <a:cxn ang="0">
                      <a:pos x="113" y="10"/>
                    </a:cxn>
                    <a:cxn ang="0">
                      <a:pos x="125" y="8"/>
                    </a:cxn>
                    <a:cxn ang="0">
                      <a:pos x="145" y="34"/>
                    </a:cxn>
                    <a:cxn ang="0">
                      <a:pos x="163" y="43"/>
                    </a:cxn>
                    <a:cxn ang="0">
                      <a:pos x="165" y="16"/>
                    </a:cxn>
                    <a:cxn ang="0">
                      <a:pos x="172" y="0"/>
                    </a:cxn>
                    <a:cxn ang="0">
                      <a:pos x="185" y="22"/>
                    </a:cxn>
                    <a:cxn ang="0">
                      <a:pos x="196" y="60"/>
                    </a:cxn>
                    <a:cxn ang="0">
                      <a:pos x="219" y="83"/>
                    </a:cxn>
                    <a:cxn ang="0">
                      <a:pos x="232" y="101"/>
                    </a:cxn>
                    <a:cxn ang="0">
                      <a:pos x="235" y="133"/>
                    </a:cxn>
                    <a:cxn ang="0">
                      <a:pos x="221" y="169"/>
                    </a:cxn>
                    <a:cxn ang="0">
                      <a:pos x="217" y="202"/>
                    </a:cxn>
                    <a:cxn ang="0">
                      <a:pos x="196" y="215"/>
                    </a:cxn>
                  </a:cxnLst>
                  <a:rect l="0" t="0" r="r" b="b"/>
                  <a:pathLst>
                    <a:path w="236" h="221">
                      <a:moveTo>
                        <a:pt x="196" y="215"/>
                      </a:moveTo>
                      <a:lnTo>
                        <a:pt x="190" y="216"/>
                      </a:lnTo>
                      <a:lnTo>
                        <a:pt x="185" y="220"/>
                      </a:lnTo>
                      <a:lnTo>
                        <a:pt x="179" y="212"/>
                      </a:lnTo>
                      <a:lnTo>
                        <a:pt x="158" y="202"/>
                      </a:lnTo>
                      <a:lnTo>
                        <a:pt x="154" y="187"/>
                      </a:lnTo>
                      <a:lnTo>
                        <a:pt x="147" y="182"/>
                      </a:lnTo>
                      <a:lnTo>
                        <a:pt x="130" y="182"/>
                      </a:lnTo>
                      <a:lnTo>
                        <a:pt x="130" y="170"/>
                      </a:lnTo>
                      <a:lnTo>
                        <a:pt x="124" y="167"/>
                      </a:lnTo>
                      <a:lnTo>
                        <a:pt x="123" y="157"/>
                      </a:lnTo>
                      <a:lnTo>
                        <a:pt x="110" y="155"/>
                      </a:lnTo>
                      <a:lnTo>
                        <a:pt x="98" y="152"/>
                      </a:lnTo>
                      <a:lnTo>
                        <a:pt x="87" y="155"/>
                      </a:lnTo>
                      <a:lnTo>
                        <a:pt x="87" y="157"/>
                      </a:lnTo>
                      <a:lnTo>
                        <a:pt x="62" y="165"/>
                      </a:lnTo>
                      <a:lnTo>
                        <a:pt x="62" y="169"/>
                      </a:lnTo>
                      <a:lnTo>
                        <a:pt x="40" y="169"/>
                      </a:lnTo>
                      <a:lnTo>
                        <a:pt x="28" y="176"/>
                      </a:lnTo>
                      <a:lnTo>
                        <a:pt x="15" y="169"/>
                      </a:lnTo>
                      <a:lnTo>
                        <a:pt x="14" y="167"/>
                      </a:lnTo>
                      <a:lnTo>
                        <a:pt x="14" y="152"/>
                      </a:lnTo>
                      <a:lnTo>
                        <a:pt x="10" y="139"/>
                      </a:lnTo>
                      <a:lnTo>
                        <a:pt x="5" y="127"/>
                      </a:lnTo>
                      <a:lnTo>
                        <a:pt x="8" y="118"/>
                      </a:lnTo>
                      <a:lnTo>
                        <a:pt x="3" y="114"/>
                      </a:lnTo>
                      <a:lnTo>
                        <a:pt x="0" y="93"/>
                      </a:lnTo>
                      <a:lnTo>
                        <a:pt x="3" y="79"/>
                      </a:lnTo>
                      <a:lnTo>
                        <a:pt x="16" y="68"/>
                      </a:lnTo>
                      <a:lnTo>
                        <a:pt x="44" y="60"/>
                      </a:lnTo>
                      <a:lnTo>
                        <a:pt x="51" y="51"/>
                      </a:lnTo>
                      <a:lnTo>
                        <a:pt x="48" y="41"/>
                      </a:lnTo>
                      <a:lnTo>
                        <a:pt x="55" y="38"/>
                      </a:lnTo>
                      <a:lnTo>
                        <a:pt x="57" y="43"/>
                      </a:lnTo>
                      <a:lnTo>
                        <a:pt x="60" y="35"/>
                      </a:lnTo>
                      <a:lnTo>
                        <a:pt x="77" y="22"/>
                      </a:lnTo>
                      <a:lnTo>
                        <a:pt x="87" y="28"/>
                      </a:lnTo>
                      <a:lnTo>
                        <a:pt x="98" y="25"/>
                      </a:lnTo>
                      <a:lnTo>
                        <a:pt x="102" y="13"/>
                      </a:lnTo>
                      <a:lnTo>
                        <a:pt x="113" y="10"/>
                      </a:lnTo>
                      <a:lnTo>
                        <a:pt x="110" y="2"/>
                      </a:lnTo>
                      <a:lnTo>
                        <a:pt x="125" y="8"/>
                      </a:lnTo>
                      <a:lnTo>
                        <a:pt x="138" y="5"/>
                      </a:lnTo>
                      <a:lnTo>
                        <a:pt x="145" y="34"/>
                      </a:lnTo>
                      <a:lnTo>
                        <a:pt x="154" y="43"/>
                      </a:lnTo>
                      <a:lnTo>
                        <a:pt x="163" y="43"/>
                      </a:lnTo>
                      <a:lnTo>
                        <a:pt x="167" y="25"/>
                      </a:lnTo>
                      <a:lnTo>
                        <a:pt x="165" y="16"/>
                      </a:lnTo>
                      <a:lnTo>
                        <a:pt x="167" y="2"/>
                      </a:lnTo>
                      <a:lnTo>
                        <a:pt x="172" y="0"/>
                      </a:lnTo>
                      <a:lnTo>
                        <a:pt x="179" y="18"/>
                      </a:lnTo>
                      <a:lnTo>
                        <a:pt x="185" y="22"/>
                      </a:lnTo>
                      <a:lnTo>
                        <a:pt x="189" y="38"/>
                      </a:lnTo>
                      <a:lnTo>
                        <a:pt x="196" y="60"/>
                      </a:lnTo>
                      <a:lnTo>
                        <a:pt x="206" y="66"/>
                      </a:lnTo>
                      <a:lnTo>
                        <a:pt x="219" y="83"/>
                      </a:lnTo>
                      <a:lnTo>
                        <a:pt x="221" y="91"/>
                      </a:lnTo>
                      <a:lnTo>
                        <a:pt x="232" y="101"/>
                      </a:lnTo>
                      <a:lnTo>
                        <a:pt x="235" y="119"/>
                      </a:lnTo>
                      <a:lnTo>
                        <a:pt x="235" y="133"/>
                      </a:lnTo>
                      <a:lnTo>
                        <a:pt x="232" y="155"/>
                      </a:lnTo>
                      <a:lnTo>
                        <a:pt x="221" y="169"/>
                      </a:lnTo>
                      <a:lnTo>
                        <a:pt x="217" y="187"/>
                      </a:lnTo>
                      <a:lnTo>
                        <a:pt x="217" y="202"/>
                      </a:lnTo>
                      <a:lnTo>
                        <a:pt x="206" y="205"/>
                      </a:lnTo>
                      <a:lnTo>
                        <a:pt x="196" y="215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46110" name="Freeform 30"/>
                <p:cNvSpPr>
                  <a:spLocks/>
                </p:cNvSpPr>
                <p:nvPr/>
              </p:nvSpPr>
              <p:spPr bwMode="grayWhite">
                <a:xfrm>
                  <a:off x="3286" y="1488"/>
                  <a:ext cx="18" cy="27"/>
                </a:xfrm>
                <a:custGeom>
                  <a:avLst/>
                  <a:gdLst/>
                  <a:ahLst/>
                  <a:cxnLst>
                    <a:cxn ang="0">
                      <a:pos x="9" y="23"/>
                    </a:cxn>
                    <a:cxn ang="0">
                      <a:pos x="3" y="19"/>
                    </a:cxn>
                    <a:cxn ang="0">
                      <a:pos x="3" y="15"/>
                    </a:cxn>
                    <a:cxn ang="0">
                      <a:pos x="3" y="11"/>
                    </a:cxn>
                    <a:cxn ang="0">
                      <a:pos x="2" y="7"/>
                    </a:cxn>
                    <a:cxn ang="0">
                      <a:pos x="0" y="0"/>
                    </a:cxn>
                    <a:cxn ang="0">
                      <a:pos x="3" y="0"/>
                    </a:cxn>
                    <a:cxn ang="0">
                      <a:pos x="9" y="4"/>
                    </a:cxn>
                    <a:cxn ang="0">
                      <a:pos x="12" y="3"/>
                    </a:cxn>
                    <a:cxn ang="0">
                      <a:pos x="13" y="3"/>
                    </a:cxn>
                    <a:cxn ang="0">
                      <a:pos x="17" y="0"/>
                    </a:cxn>
                    <a:cxn ang="0">
                      <a:pos x="17" y="11"/>
                    </a:cxn>
                    <a:cxn ang="0">
                      <a:pos x="15" y="15"/>
                    </a:cxn>
                    <a:cxn ang="0">
                      <a:pos x="13" y="19"/>
                    </a:cxn>
                    <a:cxn ang="0">
                      <a:pos x="13" y="22"/>
                    </a:cxn>
                    <a:cxn ang="0">
                      <a:pos x="12" y="23"/>
                    </a:cxn>
                    <a:cxn ang="0">
                      <a:pos x="12" y="26"/>
                    </a:cxn>
                    <a:cxn ang="0">
                      <a:pos x="9" y="23"/>
                    </a:cxn>
                  </a:cxnLst>
                  <a:rect l="0" t="0" r="r" b="b"/>
                  <a:pathLst>
                    <a:path w="18" h="27">
                      <a:moveTo>
                        <a:pt x="9" y="23"/>
                      </a:moveTo>
                      <a:lnTo>
                        <a:pt x="3" y="19"/>
                      </a:lnTo>
                      <a:lnTo>
                        <a:pt x="3" y="15"/>
                      </a:lnTo>
                      <a:lnTo>
                        <a:pt x="3" y="11"/>
                      </a:lnTo>
                      <a:lnTo>
                        <a:pt x="2" y="7"/>
                      </a:lnTo>
                      <a:lnTo>
                        <a:pt x="0" y="0"/>
                      </a:lnTo>
                      <a:lnTo>
                        <a:pt x="3" y="0"/>
                      </a:lnTo>
                      <a:lnTo>
                        <a:pt x="9" y="4"/>
                      </a:lnTo>
                      <a:lnTo>
                        <a:pt x="12" y="3"/>
                      </a:lnTo>
                      <a:lnTo>
                        <a:pt x="13" y="3"/>
                      </a:lnTo>
                      <a:lnTo>
                        <a:pt x="17" y="0"/>
                      </a:lnTo>
                      <a:lnTo>
                        <a:pt x="17" y="11"/>
                      </a:lnTo>
                      <a:lnTo>
                        <a:pt x="15" y="15"/>
                      </a:lnTo>
                      <a:lnTo>
                        <a:pt x="13" y="19"/>
                      </a:lnTo>
                      <a:lnTo>
                        <a:pt x="13" y="22"/>
                      </a:lnTo>
                      <a:lnTo>
                        <a:pt x="12" y="23"/>
                      </a:lnTo>
                      <a:lnTo>
                        <a:pt x="12" y="26"/>
                      </a:lnTo>
                      <a:lnTo>
                        <a:pt x="9" y="23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46111" name="Freeform 31"/>
                <p:cNvSpPr>
                  <a:spLocks/>
                </p:cNvSpPr>
                <p:nvPr/>
              </p:nvSpPr>
              <p:spPr bwMode="grayWhite">
                <a:xfrm>
                  <a:off x="2463" y="1235"/>
                  <a:ext cx="26" cy="106"/>
                </a:xfrm>
                <a:custGeom>
                  <a:avLst/>
                  <a:gdLst/>
                  <a:ahLst/>
                  <a:cxnLst>
                    <a:cxn ang="0">
                      <a:pos x="3" y="37"/>
                    </a:cxn>
                    <a:cxn ang="0">
                      <a:pos x="13" y="28"/>
                    </a:cxn>
                    <a:cxn ang="0">
                      <a:pos x="20" y="0"/>
                    </a:cxn>
                    <a:cxn ang="0">
                      <a:pos x="25" y="42"/>
                    </a:cxn>
                    <a:cxn ang="0">
                      <a:pos x="17" y="94"/>
                    </a:cxn>
                    <a:cxn ang="0">
                      <a:pos x="0" y="105"/>
                    </a:cxn>
                    <a:cxn ang="0">
                      <a:pos x="0" y="80"/>
                    </a:cxn>
                    <a:cxn ang="0">
                      <a:pos x="5" y="64"/>
                    </a:cxn>
                    <a:cxn ang="0">
                      <a:pos x="3" y="37"/>
                    </a:cxn>
                  </a:cxnLst>
                  <a:rect l="0" t="0" r="r" b="b"/>
                  <a:pathLst>
                    <a:path w="26" h="106">
                      <a:moveTo>
                        <a:pt x="3" y="37"/>
                      </a:moveTo>
                      <a:lnTo>
                        <a:pt x="13" y="28"/>
                      </a:lnTo>
                      <a:lnTo>
                        <a:pt x="20" y="0"/>
                      </a:lnTo>
                      <a:lnTo>
                        <a:pt x="25" y="42"/>
                      </a:lnTo>
                      <a:lnTo>
                        <a:pt x="17" y="94"/>
                      </a:lnTo>
                      <a:lnTo>
                        <a:pt x="0" y="105"/>
                      </a:lnTo>
                      <a:lnTo>
                        <a:pt x="0" y="80"/>
                      </a:lnTo>
                      <a:lnTo>
                        <a:pt x="5" y="64"/>
                      </a:lnTo>
                      <a:lnTo>
                        <a:pt x="3" y="37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r-TR"/>
                </a:p>
              </p:txBody>
            </p:sp>
          </p:grpSp>
        </p:grpSp>
      </p:grpSp>
      <p:sp>
        <p:nvSpPr>
          <p:cNvPr id="46112" name="Rectangle 3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429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Asýl baþlýk biçemini düzenlemek için týklat</a:t>
            </a:r>
          </a:p>
        </p:txBody>
      </p:sp>
      <p:sp>
        <p:nvSpPr>
          <p:cNvPr id="46113" name="Rectangle 3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4648200"/>
            <a:ext cx="6400800" cy="1752600"/>
          </a:xfrm>
        </p:spPr>
        <p:txBody>
          <a:bodyPr anchor="ctr"/>
          <a:lstStyle>
            <a:lvl1pPr marL="0" indent="0" algn="ctr">
              <a:buFont typeface="Monotype Sorts" charset="2"/>
              <a:buNone/>
              <a:defRPr/>
            </a:lvl1pPr>
          </a:lstStyle>
          <a:p>
            <a:r>
              <a:rPr lang="tr-TR"/>
              <a:t>Asýl alt baþlýk biçemini düzenlemek için týklat</a:t>
            </a:r>
          </a:p>
        </p:txBody>
      </p:sp>
      <p:sp>
        <p:nvSpPr>
          <p:cNvPr id="46114" name="Rectangle 3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6115" name="Rectangle 3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6116" name="Rectangle 3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6C8F575-2C37-4FB3-A4DE-4B13EC109A9B}" type="slidenum">
              <a:rPr lang="tr-TR"/>
              <a:pPr/>
              <a:t>‹#›</a:t>
            </a:fld>
            <a:endParaRPr lang="tr-TR">
              <a:latin typeface="Times New Roman Tur" charset="-94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8DFF88-1FAC-4D50-A9F5-8D7BE8AFC57C}" type="slidenum">
              <a:rPr lang="tr-TR"/>
              <a:pPr/>
              <a:t>‹#›</a:t>
            </a:fld>
            <a:endParaRPr lang="tr-TR">
              <a:latin typeface="Times New Roman Tur" charset="-94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15100" y="285750"/>
            <a:ext cx="1943100" cy="54864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85800" y="285750"/>
            <a:ext cx="5676900" cy="54864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175374-5275-4293-9176-FCE67BDBEEB2}" type="slidenum">
              <a:rPr lang="tr-TR"/>
              <a:pPr/>
              <a:t>‹#›</a:t>
            </a:fld>
            <a:endParaRPr lang="tr-TR">
              <a:latin typeface="Times New Roman Tur" charset="-9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285750"/>
            <a:ext cx="77724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85800" y="1657350"/>
            <a:ext cx="7772400" cy="4114800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858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3992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78EC111-5E08-4E5C-A2D2-FDD2051F41CA}" type="slidenum">
              <a:rPr lang="tr-TR"/>
              <a:pPr/>
              <a:t>‹#›</a:t>
            </a:fld>
            <a:endParaRPr lang="tr-TR">
              <a:latin typeface="Times New Roman Tur" charset="-94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838700-1925-427B-8DE6-A124ED500FC1}" type="slidenum">
              <a:rPr lang="tr-TR"/>
              <a:pPr/>
              <a:t>‹#›</a:t>
            </a:fld>
            <a:endParaRPr lang="tr-TR">
              <a:latin typeface="Times New Roman Tur" charset="-94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843489-E222-4AEA-A3ED-4B0686836D46}" type="slidenum">
              <a:rPr lang="tr-TR"/>
              <a:pPr/>
              <a:t>‹#›</a:t>
            </a:fld>
            <a:endParaRPr lang="tr-TR">
              <a:latin typeface="Times New Roman Tur" charset="-94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0" y="16573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573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6679A-71B4-460D-B06C-4A6B725B7A4D}" type="slidenum">
              <a:rPr lang="tr-TR"/>
              <a:pPr/>
              <a:t>‹#›</a:t>
            </a:fld>
            <a:endParaRPr lang="tr-TR">
              <a:latin typeface="Times New Roman Tur" charset="-94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A12877-BE15-487B-B8AE-6389A99E64AD}" type="slidenum">
              <a:rPr lang="tr-TR"/>
              <a:pPr/>
              <a:t>‹#›</a:t>
            </a:fld>
            <a:endParaRPr lang="tr-TR">
              <a:latin typeface="Times New Roman Tur" charset="-94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B5F556-C7FA-435D-8BC9-978C6314AD60}" type="slidenum">
              <a:rPr lang="tr-TR"/>
              <a:pPr/>
              <a:t>‹#›</a:t>
            </a:fld>
            <a:endParaRPr lang="tr-TR">
              <a:latin typeface="Times New Roman Tur" charset="-94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C156F8-75CC-4257-98CC-F2D47511878C}" type="slidenum">
              <a:rPr lang="tr-TR"/>
              <a:pPr/>
              <a:t>‹#›</a:t>
            </a:fld>
            <a:endParaRPr lang="tr-TR">
              <a:latin typeface="Times New Roman Tur" charset="-94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BD2121-5863-4024-A4F8-1CF915874832}" type="slidenum">
              <a:rPr lang="tr-TR"/>
              <a:pPr/>
              <a:t>‹#›</a:t>
            </a:fld>
            <a:endParaRPr lang="tr-TR">
              <a:latin typeface="Times New Roman Tur" charset="-94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92C019-BA02-493C-8214-7174696436F5}" type="slidenum">
              <a:rPr lang="tr-TR"/>
              <a:pPr/>
              <a:t>‹#›</a:t>
            </a:fld>
            <a:endParaRPr lang="tr-TR">
              <a:latin typeface="Times New Roman Tur" charset="-94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hlink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058" name="Group 2"/>
          <p:cNvGrpSpPr>
            <a:grpSpLocks/>
          </p:cNvGrpSpPr>
          <p:nvPr/>
        </p:nvGrpSpPr>
        <p:grpSpPr bwMode="auto">
          <a:xfrm>
            <a:off x="0" y="4367213"/>
            <a:ext cx="9131300" cy="2478087"/>
            <a:chOff x="0" y="2751"/>
            <a:chExt cx="5752" cy="1561"/>
          </a:xfrm>
        </p:grpSpPr>
        <p:sp>
          <p:nvSpPr>
            <p:cNvPr id="45059" name="Rectangle 3"/>
            <p:cNvSpPr>
              <a:spLocks noChangeArrowheads="1"/>
            </p:cNvSpPr>
            <p:nvPr/>
          </p:nvSpPr>
          <p:spPr bwMode="hidden">
            <a:xfrm>
              <a:off x="0" y="4080"/>
              <a:ext cx="5752" cy="23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grpSp>
          <p:nvGrpSpPr>
            <p:cNvPr id="45060" name="Group 4"/>
            <p:cNvGrpSpPr>
              <a:grpSpLocks/>
            </p:cNvGrpSpPr>
            <p:nvPr/>
          </p:nvGrpSpPr>
          <p:grpSpPr bwMode="auto">
            <a:xfrm>
              <a:off x="4458" y="2751"/>
              <a:ext cx="1190" cy="1426"/>
              <a:chOff x="4458" y="2751"/>
              <a:chExt cx="1190" cy="1426"/>
            </a:xfrm>
          </p:grpSpPr>
          <p:sp>
            <p:nvSpPr>
              <p:cNvPr id="45061" name="Freeform 5"/>
              <p:cNvSpPr>
                <a:spLocks/>
              </p:cNvSpPr>
              <p:nvPr/>
            </p:nvSpPr>
            <p:spPr bwMode="ltGray">
              <a:xfrm>
                <a:off x="4614" y="2790"/>
                <a:ext cx="1034" cy="1273"/>
              </a:xfrm>
              <a:custGeom>
                <a:avLst/>
                <a:gdLst/>
                <a:ahLst/>
                <a:cxnLst>
                  <a:cxn ang="0">
                    <a:pos x="646" y="23"/>
                  </a:cxn>
                  <a:cxn ang="0">
                    <a:pos x="765" y="92"/>
                  </a:cxn>
                  <a:cxn ang="0">
                    <a:pos x="866" y="184"/>
                  </a:cxn>
                  <a:cxn ang="0">
                    <a:pos x="944" y="294"/>
                  </a:cxn>
                  <a:cxn ang="0">
                    <a:pos x="1000" y="417"/>
                  </a:cxn>
                  <a:cxn ang="0">
                    <a:pos x="1030" y="550"/>
                  </a:cxn>
                  <a:cxn ang="0">
                    <a:pos x="1030" y="688"/>
                  </a:cxn>
                  <a:cxn ang="0">
                    <a:pos x="1000" y="821"/>
                  </a:cxn>
                  <a:cxn ang="0">
                    <a:pos x="944" y="944"/>
                  </a:cxn>
                  <a:cxn ang="0">
                    <a:pos x="866" y="1055"/>
                  </a:cxn>
                  <a:cxn ang="0">
                    <a:pos x="765" y="1148"/>
                  </a:cxn>
                  <a:cxn ang="0">
                    <a:pos x="646" y="1215"/>
                  </a:cxn>
                  <a:cxn ang="0">
                    <a:pos x="517" y="1257"/>
                  </a:cxn>
                  <a:cxn ang="0">
                    <a:pos x="382" y="1272"/>
                  </a:cxn>
                  <a:cxn ang="0">
                    <a:pos x="246" y="1257"/>
                  </a:cxn>
                  <a:cxn ang="0">
                    <a:pos x="118" y="1215"/>
                  </a:cxn>
                  <a:cxn ang="0">
                    <a:pos x="0" y="1148"/>
                  </a:cxn>
                  <a:cxn ang="0">
                    <a:pos x="89" y="1129"/>
                  </a:cxn>
                  <a:cxn ang="0">
                    <a:pos x="201" y="1179"/>
                  </a:cxn>
                  <a:cxn ang="0">
                    <a:pos x="320" y="1204"/>
                  </a:cxn>
                  <a:cxn ang="0">
                    <a:pos x="443" y="1204"/>
                  </a:cxn>
                  <a:cxn ang="0">
                    <a:pos x="563" y="1179"/>
                  </a:cxn>
                  <a:cxn ang="0">
                    <a:pos x="675" y="1129"/>
                  </a:cxn>
                  <a:cxn ang="0">
                    <a:pos x="775" y="1057"/>
                  </a:cxn>
                  <a:cxn ang="0">
                    <a:pos x="857" y="965"/>
                  </a:cxn>
                  <a:cxn ang="0">
                    <a:pos x="919" y="858"/>
                  </a:cxn>
                  <a:cxn ang="0">
                    <a:pos x="956" y="742"/>
                  </a:cxn>
                  <a:cxn ang="0">
                    <a:pos x="969" y="619"/>
                  </a:cxn>
                  <a:cxn ang="0">
                    <a:pos x="956" y="496"/>
                  </a:cxn>
                  <a:cxn ang="0">
                    <a:pos x="919" y="381"/>
                  </a:cxn>
                  <a:cxn ang="0">
                    <a:pos x="857" y="273"/>
                  </a:cxn>
                  <a:cxn ang="0">
                    <a:pos x="775" y="182"/>
                  </a:cxn>
                  <a:cxn ang="0">
                    <a:pos x="675" y="110"/>
                  </a:cxn>
                  <a:cxn ang="0">
                    <a:pos x="563" y="61"/>
                  </a:cxn>
                  <a:cxn ang="0">
                    <a:pos x="582" y="0"/>
                  </a:cxn>
                </a:cxnLst>
                <a:rect l="0" t="0" r="r" b="b"/>
                <a:pathLst>
                  <a:path w="1034" h="1273">
                    <a:moveTo>
                      <a:pt x="582" y="0"/>
                    </a:moveTo>
                    <a:lnTo>
                      <a:pt x="646" y="23"/>
                    </a:lnTo>
                    <a:lnTo>
                      <a:pt x="707" y="56"/>
                    </a:lnTo>
                    <a:lnTo>
                      <a:pt x="765" y="92"/>
                    </a:lnTo>
                    <a:lnTo>
                      <a:pt x="818" y="134"/>
                    </a:lnTo>
                    <a:lnTo>
                      <a:pt x="866" y="184"/>
                    </a:lnTo>
                    <a:lnTo>
                      <a:pt x="908" y="237"/>
                    </a:lnTo>
                    <a:lnTo>
                      <a:pt x="944" y="294"/>
                    </a:lnTo>
                    <a:lnTo>
                      <a:pt x="977" y="353"/>
                    </a:lnTo>
                    <a:lnTo>
                      <a:pt x="1000" y="417"/>
                    </a:lnTo>
                    <a:lnTo>
                      <a:pt x="1018" y="483"/>
                    </a:lnTo>
                    <a:lnTo>
                      <a:pt x="1030" y="550"/>
                    </a:lnTo>
                    <a:lnTo>
                      <a:pt x="1033" y="619"/>
                    </a:lnTo>
                    <a:lnTo>
                      <a:pt x="1030" y="688"/>
                    </a:lnTo>
                    <a:lnTo>
                      <a:pt x="1018" y="756"/>
                    </a:lnTo>
                    <a:lnTo>
                      <a:pt x="1000" y="821"/>
                    </a:lnTo>
                    <a:lnTo>
                      <a:pt x="977" y="884"/>
                    </a:lnTo>
                    <a:lnTo>
                      <a:pt x="944" y="944"/>
                    </a:lnTo>
                    <a:lnTo>
                      <a:pt x="908" y="1003"/>
                    </a:lnTo>
                    <a:lnTo>
                      <a:pt x="866" y="1055"/>
                    </a:lnTo>
                    <a:lnTo>
                      <a:pt x="818" y="1105"/>
                    </a:lnTo>
                    <a:lnTo>
                      <a:pt x="765" y="1148"/>
                    </a:lnTo>
                    <a:lnTo>
                      <a:pt x="707" y="1183"/>
                    </a:lnTo>
                    <a:lnTo>
                      <a:pt x="646" y="1215"/>
                    </a:lnTo>
                    <a:lnTo>
                      <a:pt x="582" y="1239"/>
                    </a:lnTo>
                    <a:lnTo>
                      <a:pt x="517" y="1257"/>
                    </a:lnTo>
                    <a:lnTo>
                      <a:pt x="450" y="1269"/>
                    </a:lnTo>
                    <a:lnTo>
                      <a:pt x="382" y="1272"/>
                    </a:lnTo>
                    <a:lnTo>
                      <a:pt x="313" y="1269"/>
                    </a:lnTo>
                    <a:lnTo>
                      <a:pt x="246" y="1257"/>
                    </a:lnTo>
                    <a:lnTo>
                      <a:pt x="180" y="1239"/>
                    </a:lnTo>
                    <a:lnTo>
                      <a:pt x="118" y="1215"/>
                    </a:lnTo>
                    <a:lnTo>
                      <a:pt x="57" y="1183"/>
                    </a:lnTo>
                    <a:lnTo>
                      <a:pt x="0" y="1148"/>
                    </a:lnTo>
                    <a:lnTo>
                      <a:pt x="36" y="1095"/>
                    </a:lnTo>
                    <a:lnTo>
                      <a:pt x="89" y="1129"/>
                    </a:lnTo>
                    <a:lnTo>
                      <a:pt x="144" y="1156"/>
                    </a:lnTo>
                    <a:lnTo>
                      <a:pt x="201" y="1179"/>
                    </a:lnTo>
                    <a:lnTo>
                      <a:pt x="261" y="1195"/>
                    </a:lnTo>
                    <a:lnTo>
                      <a:pt x="320" y="1204"/>
                    </a:lnTo>
                    <a:lnTo>
                      <a:pt x="382" y="1208"/>
                    </a:lnTo>
                    <a:lnTo>
                      <a:pt x="443" y="1204"/>
                    </a:lnTo>
                    <a:lnTo>
                      <a:pt x="504" y="1195"/>
                    </a:lnTo>
                    <a:lnTo>
                      <a:pt x="563" y="1179"/>
                    </a:lnTo>
                    <a:lnTo>
                      <a:pt x="621" y="1156"/>
                    </a:lnTo>
                    <a:lnTo>
                      <a:pt x="675" y="1129"/>
                    </a:lnTo>
                    <a:lnTo>
                      <a:pt x="727" y="1095"/>
                    </a:lnTo>
                    <a:lnTo>
                      <a:pt x="775" y="1057"/>
                    </a:lnTo>
                    <a:lnTo>
                      <a:pt x="818" y="1013"/>
                    </a:lnTo>
                    <a:lnTo>
                      <a:pt x="857" y="965"/>
                    </a:lnTo>
                    <a:lnTo>
                      <a:pt x="890" y="913"/>
                    </a:lnTo>
                    <a:lnTo>
                      <a:pt x="919" y="858"/>
                    </a:lnTo>
                    <a:lnTo>
                      <a:pt x="941" y="802"/>
                    </a:lnTo>
                    <a:lnTo>
                      <a:pt x="956" y="742"/>
                    </a:lnTo>
                    <a:lnTo>
                      <a:pt x="965" y="680"/>
                    </a:lnTo>
                    <a:lnTo>
                      <a:pt x="969" y="619"/>
                    </a:lnTo>
                    <a:lnTo>
                      <a:pt x="965" y="557"/>
                    </a:lnTo>
                    <a:lnTo>
                      <a:pt x="956" y="496"/>
                    </a:lnTo>
                    <a:lnTo>
                      <a:pt x="941" y="437"/>
                    </a:lnTo>
                    <a:lnTo>
                      <a:pt x="919" y="381"/>
                    </a:lnTo>
                    <a:lnTo>
                      <a:pt x="890" y="325"/>
                    </a:lnTo>
                    <a:lnTo>
                      <a:pt x="857" y="273"/>
                    </a:lnTo>
                    <a:lnTo>
                      <a:pt x="818" y="225"/>
                    </a:lnTo>
                    <a:lnTo>
                      <a:pt x="775" y="182"/>
                    </a:lnTo>
                    <a:lnTo>
                      <a:pt x="727" y="144"/>
                    </a:lnTo>
                    <a:lnTo>
                      <a:pt x="675" y="110"/>
                    </a:lnTo>
                    <a:lnTo>
                      <a:pt x="621" y="81"/>
                    </a:lnTo>
                    <a:lnTo>
                      <a:pt x="563" y="61"/>
                    </a:lnTo>
                    <a:lnTo>
                      <a:pt x="565" y="56"/>
                    </a:lnTo>
                    <a:lnTo>
                      <a:pt x="582" y="0"/>
                    </a:lnTo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5062" name="Line 6"/>
              <p:cNvSpPr>
                <a:spLocks noChangeShapeType="1"/>
              </p:cNvSpPr>
              <p:nvPr/>
            </p:nvSpPr>
            <p:spPr bwMode="ltGray">
              <a:xfrm flipV="1">
                <a:off x="4639" y="3863"/>
                <a:ext cx="103" cy="186"/>
              </a:xfrm>
              <a:prstGeom prst="line">
                <a:avLst/>
              </a:prstGeom>
              <a:noFill/>
              <a:ln w="25400">
                <a:solidFill>
                  <a:schemeClr val="bg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5063" name="Line 7"/>
              <p:cNvSpPr>
                <a:spLocks noChangeShapeType="1"/>
              </p:cNvSpPr>
              <p:nvPr/>
            </p:nvSpPr>
            <p:spPr bwMode="ltGray">
              <a:xfrm flipV="1">
                <a:off x="5210" y="2874"/>
                <a:ext cx="36" cy="71"/>
              </a:xfrm>
              <a:prstGeom prst="line">
                <a:avLst/>
              </a:prstGeom>
              <a:noFill/>
              <a:ln w="25400">
                <a:solidFill>
                  <a:schemeClr val="bg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5064" name="Line 8"/>
              <p:cNvSpPr>
                <a:spLocks noChangeShapeType="1"/>
              </p:cNvSpPr>
              <p:nvPr/>
            </p:nvSpPr>
            <p:spPr bwMode="ltGray">
              <a:xfrm flipV="1">
                <a:off x="5270" y="2751"/>
                <a:ext cx="36" cy="71"/>
              </a:xfrm>
              <a:prstGeom prst="line">
                <a:avLst/>
              </a:prstGeom>
              <a:noFill/>
              <a:ln w="25400">
                <a:solidFill>
                  <a:schemeClr val="bg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5065" name="Freeform 9"/>
              <p:cNvSpPr>
                <a:spLocks/>
              </p:cNvSpPr>
              <p:nvPr/>
            </p:nvSpPr>
            <p:spPr bwMode="ltGray">
              <a:xfrm>
                <a:off x="4753" y="4067"/>
                <a:ext cx="604" cy="110"/>
              </a:xfrm>
              <a:custGeom>
                <a:avLst/>
                <a:gdLst/>
                <a:ahLst/>
                <a:cxnLst>
                  <a:cxn ang="0">
                    <a:pos x="2" y="70"/>
                  </a:cxn>
                  <a:cxn ang="0">
                    <a:pos x="14" y="57"/>
                  </a:cxn>
                  <a:cxn ang="0">
                    <a:pos x="31" y="46"/>
                  </a:cxn>
                  <a:cxn ang="0">
                    <a:pos x="63" y="30"/>
                  </a:cxn>
                  <a:cxn ang="0">
                    <a:pos x="100" y="21"/>
                  </a:cxn>
                  <a:cxn ang="0">
                    <a:pos x="134" y="13"/>
                  </a:cxn>
                  <a:cxn ang="0">
                    <a:pos x="181" y="6"/>
                  </a:cxn>
                  <a:cxn ang="0">
                    <a:pos x="225" y="2"/>
                  </a:cxn>
                  <a:cxn ang="0">
                    <a:pos x="277" y="0"/>
                  </a:cxn>
                  <a:cxn ang="0">
                    <a:pos x="340" y="0"/>
                  </a:cxn>
                  <a:cxn ang="0">
                    <a:pos x="407" y="4"/>
                  </a:cxn>
                  <a:cxn ang="0">
                    <a:pos x="453" y="10"/>
                  </a:cxn>
                  <a:cxn ang="0">
                    <a:pos x="502" y="19"/>
                  </a:cxn>
                  <a:cxn ang="0">
                    <a:pos x="549" y="33"/>
                  </a:cxn>
                  <a:cxn ang="0">
                    <a:pos x="573" y="47"/>
                  </a:cxn>
                  <a:cxn ang="0">
                    <a:pos x="588" y="58"/>
                  </a:cxn>
                  <a:cxn ang="0">
                    <a:pos x="603" y="77"/>
                  </a:cxn>
                  <a:cxn ang="0">
                    <a:pos x="578" y="87"/>
                  </a:cxn>
                  <a:cxn ang="0">
                    <a:pos x="536" y="95"/>
                  </a:cxn>
                  <a:cxn ang="0">
                    <a:pos x="485" y="101"/>
                  </a:cxn>
                  <a:cxn ang="0">
                    <a:pos x="436" y="106"/>
                  </a:cxn>
                  <a:cxn ang="0">
                    <a:pos x="377" y="108"/>
                  </a:cxn>
                  <a:cxn ang="0">
                    <a:pos x="313" y="109"/>
                  </a:cxn>
                  <a:cxn ang="0">
                    <a:pos x="252" y="109"/>
                  </a:cxn>
                  <a:cxn ang="0">
                    <a:pos x="188" y="108"/>
                  </a:cxn>
                  <a:cxn ang="0">
                    <a:pos x="117" y="102"/>
                  </a:cxn>
                  <a:cxn ang="0">
                    <a:pos x="61" y="96"/>
                  </a:cxn>
                  <a:cxn ang="0">
                    <a:pos x="14" y="86"/>
                  </a:cxn>
                  <a:cxn ang="0">
                    <a:pos x="0" y="78"/>
                  </a:cxn>
                  <a:cxn ang="0">
                    <a:pos x="2" y="70"/>
                  </a:cxn>
                </a:cxnLst>
                <a:rect l="0" t="0" r="r" b="b"/>
                <a:pathLst>
                  <a:path w="604" h="110">
                    <a:moveTo>
                      <a:pt x="2" y="70"/>
                    </a:moveTo>
                    <a:lnTo>
                      <a:pt x="14" y="57"/>
                    </a:lnTo>
                    <a:lnTo>
                      <a:pt x="31" y="46"/>
                    </a:lnTo>
                    <a:lnTo>
                      <a:pt x="63" y="30"/>
                    </a:lnTo>
                    <a:lnTo>
                      <a:pt x="100" y="21"/>
                    </a:lnTo>
                    <a:lnTo>
                      <a:pt x="134" y="13"/>
                    </a:lnTo>
                    <a:lnTo>
                      <a:pt x="181" y="6"/>
                    </a:lnTo>
                    <a:lnTo>
                      <a:pt x="225" y="2"/>
                    </a:lnTo>
                    <a:lnTo>
                      <a:pt x="277" y="0"/>
                    </a:lnTo>
                    <a:lnTo>
                      <a:pt x="340" y="0"/>
                    </a:lnTo>
                    <a:lnTo>
                      <a:pt x="407" y="4"/>
                    </a:lnTo>
                    <a:lnTo>
                      <a:pt x="453" y="10"/>
                    </a:lnTo>
                    <a:lnTo>
                      <a:pt x="502" y="19"/>
                    </a:lnTo>
                    <a:lnTo>
                      <a:pt x="549" y="33"/>
                    </a:lnTo>
                    <a:lnTo>
                      <a:pt x="573" y="47"/>
                    </a:lnTo>
                    <a:lnTo>
                      <a:pt x="588" y="58"/>
                    </a:lnTo>
                    <a:lnTo>
                      <a:pt x="603" y="77"/>
                    </a:lnTo>
                    <a:lnTo>
                      <a:pt x="578" y="87"/>
                    </a:lnTo>
                    <a:lnTo>
                      <a:pt x="536" y="95"/>
                    </a:lnTo>
                    <a:lnTo>
                      <a:pt x="485" y="101"/>
                    </a:lnTo>
                    <a:lnTo>
                      <a:pt x="436" y="106"/>
                    </a:lnTo>
                    <a:lnTo>
                      <a:pt x="377" y="108"/>
                    </a:lnTo>
                    <a:lnTo>
                      <a:pt x="313" y="109"/>
                    </a:lnTo>
                    <a:lnTo>
                      <a:pt x="252" y="109"/>
                    </a:lnTo>
                    <a:lnTo>
                      <a:pt x="188" y="108"/>
                    </a:lnTo>
                    <a:lnTo>
                      <a:pt x="117" y="102"/>
                    </a:lnTo>
                    <a:lnTo>
                      <a:pt x="61" y="96"/>
                    </a:lnTo>
                    <a:lnTo>
                      <a:pt x="14" y="86"/>
                    </a:lnTo>
                    <a:lnTo>
                      <a:pt x="0" y="78"/>
                    </a:lnTo>
                    <a:lnTo>
                      <a:pt x="2" y="7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5066" name="Oval 10"/>
              <p:cNvSpPr>
                <a:spLocks noChangeArrowheads="1"/>
              </p:cNvSpPr>
              <p:nvPr/>
            </p:nvSpPr>
            <p:spPr bwMode="grayWhite">
              <a:xfrm>
                <a:off x="4458" y="2879"/>
                <a:ext cx="1074" cy="1073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grpSp>
            <p:nvGrpSpPr>
              <p:cNvPr id="45067" name="Group 11"/>
              <p:cNvGrpSpPr>
                <a:grpSpLocks/>
              </p:cNvGrpSpPr>
              <p:nvPr/>
            </p:nvGrpSpPr>
            <p:grpSpPr bwMode="auto">
              <a:xfrm>
                <a:off x="4458" y="2991"/>
                <a:ext cx="999" cy="797"/>
                <a:chOff x="4458" y="2991"/>
                <a:chExt cx="999" cy="797"/>
              </a:xfrm>
            </p:grpSpPr>
            <p:sp>
              <p:nvSpPr>
                <p:cNvPr id="45068" name="Freeform 12"/>
                <p:cNvSpPr>
                  <a:spLocks/>
                </p:cNvSpPr>
                <p:nvPr/>
              </p:nvSpPr>
              <p:spPr bwMode="grayWhite">
                <a:xfrm>
                  <a:off x="4599" y="3283"/>
                  <a:ext cx="1" cy="1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16"/>
                    </a:cxn>
                    <a:cxn ang="0">
                      <a:pos x="0" y="16"/>
                    </a:cxn>
                    <a:cxn ang="0">
                      <a:pos x="0" y="6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7">
                      <a:moveTo>
                        <a:pt x="0" y="0"/>
                      </a:moveTo>
                      <a:lnTo>
                        <a:pt x="0" y="16"/>
                      </a:lnTo>
                      <a:lnTo>
                        <a:pt x="0" y="16"/>
                      </a:lnTo>
                      <a:lnTo>
                        <a:pt x="0" y="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45069" name="Freeform 13"/>
                <p:cNvSpPr>
                  <a:spLocks/>
                </p:cNvSpPr>
                <p:nvPr/>
              </p:nvSpPr>
              <p:spPr bwMode="grayWhite">
                <a:xfrm>
                  <a:off x="4616" y="3305"/>
                  <a:ext cx="17" cy="1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" y="0"/>
                    </a:cxn>
                    <a:cxn ang="0">
                      <a:pos x="16" y="16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7" h="17">
                      <a:moveTo>
                        <a:pt x="0" y="0"/>
                      </a:moveTo>
                      <a:lnTo>
                        <a:pt x="16" y="0"/>
                      </a:lnTo>
                      <a:lnTo>
                        <a:pt x="16" y="1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45070" name="Freeform 14"/>
                <p:cNvSpPr>
                  <a:spLocks/>
                </p:cNvSpPr>
                <p:nvPr/>
              </p:nvSpPr>
              <p:spPr bwMode="grayWhite">
                <a:xfrm>
                  <a:off x="4674" y="3275"/>
                  <a:ext cx="37" cy="35"/>
                </a:xfrm>
                <a:custGeom>
                  <a:avLst/>
                  <a:gdLst/>
                  <a:ahLst/>
                  <a:cxnLst>
                    <a:cxn ang="0">
                      <a:pos x="36" y="0"/>
                    </a:cxn>
                    <a:cxn ang="0">
                      <a:pos x="22" y="0"/>
                    </a:cxn>
                    <a:cxn ang="0">
                      <a:pos x="14" y="9"/>
                    </a:cxn>
                    <a:cxn ang="0">
                      <a:pos x="9" y="9"/>
                    </a:cxn>
                    <a:cxn ang="0">
                      <a:pos x="5" y="13"/>
                    </a:cxn>
                    <a:cxn ang="0">
                      <a:pos x="0" y="13"/>
                    </a:cxn>
                    <a:cxn ang="0">
                      <a:pos x="0" y="25"/>
                    </a:cxn>
                    <a:cxn ang="0">
                      <a:pos x="8" y="34"/>
                    </a:cxn>
                    <a:cxn ang="0">
                      <a:pos x="29" y="34"/>
                    </a:cxn>
                    <a:cxn ang="0">
                      <a:pos x="36" y="25"/>
                    </a:cxn>
                    <a:cxn ang="0">
                      <a:pos x="36" y="0"/>
                    </a:cxn>
                  </a:cxnLst>
                  <a:rect l="0" t="0" r="r" b="b"/>
                  <a:pathLst>
                    <a:path w="37" h="35">
                      <a:moveTo>
                        <a:pt x="36" y="0"/>
                      </a:moveTo>
                      <a:lnTo>
                        <a:pt x="22" y="0"/>
                      </a:lnTo>
                      <a:lnTo>
                        <a:pt x="14" y="9"/>
                      </a:lnTo>
                      <a:lnTo>
                        <a:pt x="9" y="9"/>
                      </a:lnTo>
                      <a:lnTo>
                        <a:pt x="5" y="13"/>
                      </a:lnTo>
                      <a:lnTo>
                        <a:pt x="0" y="13"/>
                      </a:lnTo>
                      <a:lnTo>
                        <a:pt x="0" y="25"/>
                      </a:lnTo>
                      <a:lnTo>
                        <a:pt x="8" y="34"/>
                      </a:lnTo>
                      <a:lnTo>
                        <a:pt x="29" y="34"/>
                      </a:lnTo>
                      <a:lnTo>
                        <a:pt x="36" y="25"/>
                      </a:lnTo>
                      <a:lnTo>
                        <a:pt x="36" y="0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45071" name="Freeform 15"/>
                <p:cNvSpPr>
                  <a:spLocks/>
                </p:cNvSpPr>
                <p:nvPr/>
              </p:nvSpPr>
              <p:spPr bwMode="grayWhite">
                <a:xfrm>
                  <a:off x="4458" y="3303"/>
                  <a:ext cx="324" cy="422"/>
                </a:xfrm>
                <a:custGeom>
                  <a:avLst/>
                  <a:gdLst/>
                  <a:ahLst/>
                  <a:cxnLst>
                    <a:cxn ang="0">
                      <a:pos x="76" y="0"/>
                    </a:cxn>
                    <a:cxn ang="0">
                      <a:pos x="71" y="11"/>
                    </a:cxn>
                    <a:cxn ang="0">
                      <a:pos x="45" y="33"/>
                    </a:cxn>
                    <a:cxn ang="0">
                      <a:pos x="40" y="53"/>
                    </a:cxn>
                    <a:cxn ang="0">
                      <a:pos x="21" y="68"/>
                    </a:cxn>
                    <a:cxn ang="0">
                      <a:pos x="8" y="96"/>
                    </a:cxn>
                    <a:cxn ang="0">
                      <a:pos x="8" y="114"/>
                    </a:cxn>
                    <a:cxn ang="0">
                      <a:pos x="0" y="144"/>
                    </a:cxn>
                    <a:cxn ang="0">
                      <a:pos x="11" y="157"/>
                    </a:cxn>
                    <a:cxn ang="0">
                      <a:pos x="40" y="195"/>
                    </a:cxn>
                    <a:cxn ang="0">
                      <a:pos x="48" y="190"/>
                    </a:cxn>
                    <a:cxn ang="0">
                      <a:pos x="99" y="190"/>
                    </a:cxn>
                    <a:cxn ang="0">
                      <a:pos x="123" y="199"/>
                    </a:cxn>
                    <a:cxn ang="0">
                      <a:pos x="121" y="229"/>
                    </a:cxn>
                    <a:cxn ang="0">
                      <a:pos x="138" y="268"/>
                    </a:cxn>
                    <a:cxn ang="0">
                      <a:pos x="137" y="279"/>
                    </a:cxn>
                    <a:cxn ang="0">
                      <a:pos x="144" y="291"/>
                    </a:cxn>
                    <a:cxn ang="0">
                      <a:pos x="133" y="319"/>
                    </a:cxn>
                    <a:cxn ang="0">
                      <a:pos x="146" y="354"/>
                    </a:cxn>
                    <a:cxn ang="0">
                      <a:pos x="153" y="382"/>
                    </a:cxn>
                    <a:cxn ang="0">
                      <a:pos x="162" y="399"/>
                    </a:cxn>
                    <a:cxn ang="0">
                      <a:pos x="171" y="421"/>
                    </a:cxn>
                    <a:cxn ang="0">
                      <a:pos x="188" y="418"/>
                    </a:cxn>
                    <a:cxn ang="0">
                      <a:pos x="216" y="402"/>
                    </a:cxn>
                    <a:cxn ang="0">
                      <a:pos x="229" y="382"/>
                    </a:cxn>
                    <a:cxn ang="0">
                      <a:pos x="228" y="369"/>
                    </a:cxn>
                    <a:cxn ang="0">
                      <a:pos x="245" y="359"/>
                    </a:cxn>
                    <a:cxn ang="0">
                      <a:pos x="242" y="340"/>
                    </a:cxn>
                    <a:cxn ang="0">
                      <a:pos x="267" y="310"/>
                    </a:cxn>
                    <a:cxn ang="0">
                      <a:pos x="271" y="285"/>
                    </a:cxn>
                    <a:cxn ang="0">
                      <a:pos x="264" y="277"/>
                    </a:cxn>
                    <a:cxn ang="0">
                      <a:pos x="267" y="267"/>
                    </a:cxn>
                    <a:cxn ang="0">
                      <a:pos x="261" y="258"/>
                    </a:cxn>
                    <a:cxn ang="0">
                      <a:pos x="280" y="234"/>
                    </a:cxn>
                    <a:cxn ang="0">
                      <a:pos x="280" y="222"/>
                    </a:cxn>
                    <a:cxn ang="0">
                      <a:pos x="306" y="202"/>
                    </a:cxn>
                    <a:cxn ang="0">
                      <a:pos x="323" y="148"/>
                    </a:cxn>
                    <a:cxn ang="0">
                      <a:pos x="299" y="162"/>
                    </a:cxn>
                    <a:cxn ang="0">
                      <a:pos x="278" y="156"/>
                    </a:cxn>
                    <a:cxn ang="0">
                      <a:pos x="281" y="143"/>
                    </a:cxn>
                    <a:cxn ang="0">
                      <a:pos x="260" y="129"/>
                    </a:cxn>
                    <a:cxn ang="0">
                      <a:pos x="250" y="94"/>
                    </a:cxn>
                    <a:cxn ang="0">
                      <a:pos x="230" y="66"/>
                    </a:cxn>
                    <a:cxn ang="0">
                      <a:pos x="230" y="47"/>
                    </a:cxn>
                    <a:cxn ang="0">
                      <a:pos x="219" y="46"/>
                    </a:cxn>
                    <a:cxn ang="0">
                      <a:pos x="212" y="49"/>
                    </a:cxn>
                    <a:cxn ang="0">
                      <a:pos x="182" y="38"/>
                    </a:cxn>
                    <a:cxn ang="0">
                      <a:pos x="174" y="46"/>
                    </a:cxn>
                    <a:cxn ang="0">
                      <a:pos x="167" y="56"/>
                    </a:cxn>
                    <a:cxn ang="0">
                      <a:pos x="151" y="38"/>
                    </a:cxn>
                    <a:cxn ang="0">
                      <a:pos x="135" y="33"/>
                    </a:cxn>
                    <a:cxn ang="0">
                      <a:pos x="134" y="10"/>
                    </a:cxn>
                    <a:cxn ang="0">
                      <a:pos x="111" y="14"/>
                    </a:cxn>
                    <a:cxn ang="0">
                      <a:pos x="96" y="9"/>
                    </a:cxn>
                    <a:cxn ang="0">
                      <a:pos x="76" y="0"/>
                    </a:cxn>
                  </a:cxnLst>
                  <a:rect l="0" t="0" r="r" b="b"/>
                  <a:pathLst>
                    <a:path w="324" h="422">
                      <a:moveTo>
                        <a:pt x="76" y="0"/>
                      </a:moveTo>
                      <a:lnTo>
                        <a:pt x="71" y="11"/>
                      </a:lnTo>
                      <a:lnTo>
                        <a:pt x="45" y="33"/>
                      </a:lnTo>
                      <a:lnTo>
                        <a:pt x="40" y="53"/>
                      </a:lnTo>
                      <a:lnTo>
                        <a:pt x="21" y="68"/>
                      </a:lnTo>
                      <a:lnTo>
                        <a:pt x="8" y="96"/>
                      </a:lnTo>
                      <a:lnTo>
                        <a:pt x="8" y="114"/>
                      </a:lnTo>
                      <a:lnTo>
                        <a:pt x="0" y="144"/>
                      </a:lnTo>
                      <a:lnTo>
                        <a:pt x="11" y="157"/>
                      </a:lnTo>
                      <a:lnTo>
                        <a:pt x="40" y="195"/>
                      </a:lnTo>
                      <a:lnTo>
                        <a:pt x="48" y="190"/>
                      </a:lnTo>
                      <a:lnTo>
                        <a:pt x="99" y="190"/>
                      </a:lnTo>
                      <a:lnTo>
                        <a:pt x="123" y="199"/>
                      </a:lnTo>
                      <a:lnTo>
                        <a:pt x="121" y="229"/>
                      </a:lnTo>
                      <a:lnTo>
                        <a:pt x="138" y="268"/>
                      </a:lnTo>
                      <a:lnTo>
                        <a:pt x="137" y="279"/>
                      </a:lnTo>
                      <a:lnTo>
                        <a:pt x="144" y="291"/>
                      </a:lnTo>
                      <a:lnTo>
                        <a:pt x="133" y="319"/>
                      </a:lnTo>
                      <a:lnTo>
                        <a:pt x="146" y="354"/>
                      </a:lnTo>
                      <a:lnTo>
                        <a:pt x="153" y="382"/>
                      </a:lnTo>
                      <a:lnTo>
                        <a:pt x="162" y="399"/>
                      </a:lnTo>
                      <a:lnTo>
                        <a:pt x="171" y="421"/>
                      </a:lnTo>
                      <a:lnTo>
                        <a:pt x="188" y="418"/>
                      </a:lnTo>
                      <a:lnTo>
                        <a:pt x="216" y="402"/>
                      </a:lnTo>
                      <a:lnTo>
                        <a:pt x="229" y="382"/>
                      </a:lnTo>
                      <a:lnTo>
                        <a:pt x="228" y="369"/>
                      </a:lnTo>
                      <a:lnTo>
                        <a:pt x="245" y="359"/>
                      </a:lnTo>
                      <a:lnTo>
                        <a:pt x="242" y="340"/>
                      </a:lnTo>
                      <a:lnTo>
                        <a:pt x="267" y="310"/>
                      </a:lnTo>
                      <a:lnTo>
                        <a:pt x="271" y="285"/>
                      </a:lnTo>
                      <a:lnTo>
                        <a:pt x="264" y="277"/>
                      </a:lnTo>
                      <a:lnTo>
                        <a:pt x="267" y="267"/>
                      </a:lnTo>
                      <a:lnTo>
                        <a:pt x="261" y="258"/>
                      </a:lnTo>
                      <a:lnTo>
                        <a:pt x="280" y="234"/>
                      </a:lnTo>
                      <a:lnTo>
                        <a:pt x="280" y="222"/>
                      </a:lnTo>
                      <a:lnTo>
                        <a:pt x="306" y="202"/>
                      </a:lnTo>
                      <a:lnTo>
                        <a:pt x="323" y="148"/>
                      </a:lnTo>
                      <a:lnTo>
                        <a:pt x="299" y="162"/>
                      </a:lnTo>
                      <a:lnTo>
                        <a:pt x="278" y="156"/>
                      </a:lnTo>
                      <a:lnTo>
                        <a:pt x="281" y="143"/>
                      </a:lnTo>
                      <a:lnTo>
                        <a:pt x="260" y="129"/>
                      </a:lnTo>
                      <a:lnTo>
                        <a:pt x="250" y="94"/>
                      </a:lnTo>
                      <a:lnTo>
                        <a:pt x="230" y="66"/>
                      </a:lnTo>
                      <a:lnTo>
                        <a:pt x="230" y="47"/>
                      </a:lnTo>
                      <a:lnTo>
                        <a:pt x="219" y="46"/>
                      </a:lnTo>
                      <a:lnTo>
                        <a:pt x="212" y="49"/>
                      </a:lnTo>
                      <a:lnTo>
                        <a:pt x="182" y="38"/>
                      </a:lnTo>
                      <a:lnTo>
                        <a:pt x="174" y="46"/>
                      </a:lnTo>
                      <a:lnTo>
                        <a:pt x="167" y="56"/>
                      </a:lnTo>
                      <a:lnTo>
                        <a:pt x="151" y="38"/>
                      </a:lnTo>
                      <a:lnTo>
                        <a:pt x="135" y="33"/>
                      </a:lnTo>
                      <a:lnTo>
                        <a:pt x="134" y="10"/>
                      </a:lnTo>
                      <a:lnTo>
                        <a:pt x="111" y="14"/>
                      </a:lnTo>
                      <a:lnTo>
                        <a:pt x="96" y="9"/>
                      </a:lnTo>
                      <a:lnTo>
                        <a:pt x="76" y="0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45072" name="Freeform 16"/>
                <p:cNvSpPr>
                  <a:spLocks/>
                </p:cNvSpPr>
                <p:nvPr/>
              </p:nvSpPr>
              <p:spPr bwMode="grayWhite">
                <a:xfrm>
                  <a:off x="5205" y="3408"/>
                  <a:ext cx="17" cy="21"/>
                </a:xfrm>
                <a:custGeom>
                  <a:avLst/>
                  <a:gdLst/>
                  <a:ahLst/>
                  <a:cxnLst>
                    <a:cxn ang="0">
                      <a:pos x="7" y="0"/>
                    </a:cxn>
                    <a:cxn ang="0">
                      <a:pos x="9" y="5"/>
                    </a:cxn>
                    <a:cxn ang="0">
                      <a:pos x="7" y="10"/>
                    </a:cxn>
                    <a:cxn ang="0">
                      <a:pos x="7" y="14"/>
                    </a:cxn>
                    <a:cxn ang="0">
                      <a:pos x="16" y="17"/>
                    </a:cxn>
                    <a:cxn ang="0">
                      <a:pos x="16" y="20"/>
                    </a:cxn>
                    <a:cxn ang="0">
                      <a:pos x="9" y="17"/>
                    </a:cxn>
                    <a:cxn ang="0">
                      <a:pos x="3" y="20"/>
                    </a:cxn>
                    <a:cxn ang="0">
                      <a:pos x="0" y="17"/>
                    </a:cxn>
                    <a:cxn ang="0">
                      <a:pos x="3" y="14"/>
                    </a:cxn>
                    <a:cxn ang="0">
                      <a:pos x="0" y="10"/>
                    </a:cxn>
                    <a:cxn ang="0">
                      <a:pos x="3" y="2"/>
                    </a:cxn>
                    <a:cxn ang="0">
                      <a:pos x="7" y="0"/>
                    </a:cxn>
                  </a:cxnLst>
                  <a:rect l="0" t="0" r="r" b="b"/>
                  <a:pathLst>
                    <a:path w="17" h="21">
                      <a:moveTo>
                        <a:pt x="7" y="0"/>
                      </a:moveTo>
                      <a:lnTo>
                        <a:pt x="9" y="5"/>
                      </a:lnTo>
                      <a:lnTo>
                        <a:pt x="7" y="10"/>
                      </a:lnTo>
                      <a:lnTo>
                        <a:pt x="7" y="14"/>
                      </a:lnTo>
                      <a:lnTo>
                        <a:pt x="16" y="17"/>
                      </a:lnTo>
                      <a:lnTo>
                        <a:pt x="16" y="20"/>
                      </a:lnTo>
                      <a:lnTo>
                        <a:pt x="9" y="17"/>
                      </a:lnTo>
                      <a:lnTo>
                        <a:pt x="3" y="20"/>
                      </a:lnTo>
                      <a:lnTo>
                        <a:pt x="0" y="17"/>
                      </a:lnTo>
                      <a:lnTo>
                        <a:pt x="3" y="14"/>
                      </a:lnTo>
                      <a:lnTo>
                        <a:pt x="0" y="10"/>
                      </a:lnTo>
                      <a:lnTo>
                        <a:pt x="3" y="2"/>
                      </a:lnTo>
                      <a:lnTo>
                        <a:pt x="7" y="0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45073" name="Freeform 17"/>
                <p:cNvSpPr>
                  <a:spLocks/>
                </p:cNvSpPr>
                <p:nvPr/>
              </p:nvSpPr>
              <p:spPr bwMode="grayWhite">
                <a:xfrm>
                  <a:off x="5144" y="3496"/>
                  <a:ext cx="49" cy="70"/>
                </a:xfrm>
                <a:custGeom>
                  <a:avLst/>
                  <a:gdLst/>
                  <a:ahLst/>
                  <a:cxnLst>
                    <a:cxn ang="0">
                      <a:pos x="0" y="34"/>
                    </a:cxn>
                    <a:cxn ang="0">
                      <a:pos x="17" y="34"/>
                    </a:cxn>
                    <a:cxn ang="0">
                      <a:pos x="37" y="0"/>
                    </a:cxn>
                    <a:cxn ang="0">
                      <a:pos x="48" y="20"/>
                    </a:cxn>
                    <a:cxn ang="0">
                      <a:pos x="39" y="69"/>
                    </a:cxn>
                    <a:cxn ang="0">
                      <a:pos x="3" y="57"/>
                    </a:cxn>
                    <a:cxn ang="0">
                      <a:pos x="0" y="34"/>
                    </a:cxn>
                  </a:cxnLst>
                  <a:rect l="0" t="0" r="r" b="b"/>
                  <a:pathLst>
                    <a:path w="49" h="70">
                      <a:moveTo>
                        <a:pt x="0" y="34"/>
                      </a:moveTo>
                      <a:lnTo>
                        <a:pt x="17" y="34"/>
                      </a:lnTo>
                      <a:lnTo>
                        <a:pt x="37" y="0"/>
                      </a:lnTo>
                      <a:lnTo>
                        <a:pt x="48" y="20"/>
                      </a:lnTo>
                      <a:lnTo>
                        <a:pt x="39" y="69"/>
                      </a:lnTo>
                      <a:lnTo>
                        <a:pt x="3" y="57"/>
                      </a:lnTo>
                      <a:lnTo>
                        <a:pt x="0" y="34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45074" name="Freeform 18"/>
                <p:cNvSpPr>
                  <a:spLocks/>
                </p:cNvSpPr>
                <p:nvPr/>
              </p:nvSpPr>
              <p:spPr bwMode="grayWhite">
                <a:xfrm>
                  <a:off x="5241" y="3523"/>
                  <a:ext cx="84" cy="67"/>
                </a:xfrm>
                <a:custGeom>
                  <a:avLst/>
                  <a:gdLst/>
                  <a:ahLst/>
                  <a:cxnLst>
                    <a:cxn ang="0">
                      <a:pos x="5" y="15"/>
                    </a:cxn>
                    <a:cxn ang="0">
                      <a:pos x="0" y="0"/>
                    </a:cxn>
                    <a:cxn ang="0">
                      <a:pos x="27" y="6"/>
                    </a:cxn>
                    <a:cxn ang="0">
                      <a:pos x="67" y="22"/>
                    </a:cxn>
                    <a:cxn ang="0">
                      <a:pos x="67" y="34"/>
                    </a:cxn>
                    <a:cxn ang="0">
                      <a:pos x="83" y="66"/>
                    </a:cxn>
                    <a:cxn ang="0">
                      <a:pos x="52" y="36"/>
                    </a:cxn>
                    <a:cxn ang="0">
                      <a:pos x="31" y="38"/>
                    </a:cxn>
                    <a:cxn ang="0">
                      <a:pos x="5" y="15"/>
                    </a:cxn>
                  </a:cxnLst>
                  <a:rect l="0" t="0" r="r" b="b"/>
                  <a:pathLst>
                    <a:path w="84" h="67">
                      <a:moveTo>
                        <a:pt x="5" y="15"/>
                      </a:moveTo>
                      <a:lnTo>
                        <a:pt x="0" y="0"/>
                      </a:lnTo>
                      <a:lnTo>
                        <a:pt x="27" y="6"/>
                      </a:lnTo>
                      <a:lnTo>
                        <a:pt x="67" y="22"/>
                      </a:lnTo>
                      <a:lnTo>
                        <a:pt x="67" y="34"/>
                      </a:lnTo>
                      <a:lnTo>
                        <a:pt x="83" y="66"/>
                      </a:lnTo>
                      <a:lnTo>
                        <a:pt x="52" y="36"/>
                      </a:lnTo>
                      <a:lnTo>
                        <a:pt x="31" y="38"/>
                      </a:lnTo>
                      <a:lnTo>
                        <a:pt x="5" y="15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45075" name="Freeform 19"/>
                <p:cNvSpPr>
                  <a:spLocks/>
                </p:cNvSpPr>
                <p:nvPr/>
              </p:nvSpPr>
              <p:spPr bwMode="grayWhite">
                <a:xfrm>
                  <a:off x="5400" y="3660"/>
                  <a:ext cx="57" cy="73"/>
                </a:xfrm>
                <a:custGeom>
                  <a:avLst/>
                  <a:gdLst/>
                  <a:ahLst/>
                  <a:cxnLst>
                    <a:cxn ang="0">
                      <a:pos x="34" y="0"/>
                    </a:cxn>
                    <a:cxn ang="0">
                      <a:pos x="56" y="21"/>
                    </a:cxn>
                    <a:cxn ang="0">
                      <a:pos x="11" y="72"/>
                    </a:cxn>
                    <a:cxn ang="0">
                      <a:pos x="0" y="60"/>
                    </a:cxn>
                    <a:cxn ang="0">
                      <a:pos x="32" y="28"/>
                    </a:cxn>
                    <a:cxn ang="0">
                      <a:pos x="34" y="0"/>
                    </a:cxn>
                  </a:cxnLst>
                  <a:rect l="0" t="0" r="r" b="b"/>
                  <a:pathLst>
                    <a:path w="57" h="73">
                      <a:moveTo>
                        <a:pt x="34" y="0"/>
                      </a:moveTo>
                      <a:lnTo>
                        <a:pt x="56" y="21"/>
                      </a:lnTo>
                      <a:lnTo>
                        <a:pt x="11" y="72"/>
                      </a:lnTo>
                      <a:lnTo>
                        <a:pt x="0" y="60"/>
                      </a:lnTo>
                      <a:lnTo>
                        <a:pt x="32" y="28"/>
                      </a:lnTo>
                      <a:lnTo>
                        <a:pt x="34" y="0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45076" name="Freeform 20"/>
                <p:cNvSpPr>
                  <a:spLocks/>
                </p:cNvSpPr>
                <p:nvPr/>
              </p:nvSpPr>
              <p:spPr bwMode="grayWhite">
                <a:xfrm>
                  <a:off x="4558" y="3167"/>
                  <a:ext cx="29" cy="48"/>
                </a:xfrm>
                <a:custGeom>
                  <a:avLst/>
                  <a:gdLst/>
                  <a:ahLst/>
                  <a:cxnLst>
                    <a:cxn ang="0">
                      <a:pos x="28" y="36"/>
                    </a:cxn>
                    <a:cxn ang="0">
                      <a:pos x="20" y="31"/>
                    </a:cxn>
                    <a:cxn ang="0">
                      <a:pos x="20" y="10"/>
                    </a:cxn>
                    <a:cxn ang="0">
                      <a:pos x="24" y="5"/>
                    </a:cxn>
                    <a:cxn ang="0">
                      <a:pos x="17" y="5"/>
                    </a:cxn>
                    <a:cxn ang="0">
                      <a:pos x="21" y="0"/>
                    </a:cxn>
                    <a:cxn ang="0">
                      <a:pos x="16" y="0"/>
                    </a:cxn>
                    <a:cxn ang="0">
                      <a:pos x="10" y="6"/>
                    </a:cxn>
                    <a:cxn ang="0">
                      <a:pos x="10" y="19"/>
                    </a:cxn>
                    <a:cxn ang="0">
                      <a:pos x="13" y="22"/>
                    </a:cxn>
                    <a:cxn ang="0">
                      <a:pos x="13" y="28"/>
                    </a:cxn>
                    <a:cxn ang="0">
                      <a:pos x="11" y="28"/>
                    </a:cxn>
                    <a:cxn ang="0">
                      <a:pos x="6" y="33"/>
                    </a:cxn>
                    <a:cxn ang="0">
                      <a:pos x="6" y="38"/>
                    </a:cxn>
                    <a:cxn ang="0">
                      <a:pos x="0" y="47"/>
                    </a:cxn>
                    <a:cxn ang="0">
                      <a:pos x="21" y="47"/>
                    </a:cxn>
                    <a:cxn ang="0">
                      <a:pos x="28" y="36"/>
                    </a:cxn>
                  </a:cxnLst>
                  <a:rect l="0" t="0" r="r" b="b"/>
                  <a:pathLst>
                    <a:path w="29" h="48">
                      <a:moveTo>
                        <a:pt x="28" y="36"/>
                      </a:moveTo>
                      <a:lnTo>
                        <a:pt x="20" y="31"/>
                      </a:lnTo>
                      <a:lnTo>
                        <a:pt x="20" y="10"/>
                      </a:lnTo>
                      <a:lnTo>
                        <a:pt x="24" y="5"/>
                      </a:lnTo>
                      <a:lnTo>
                        <a:pt x="17" y="5"/>
                      </a:lnTo>
                      <a:lnTo>
                        <a:pt x="21" y="0"/>
                      </a:lnTo>
                      <a:lnTo>
                        <a:pt x="16" y="0"/>
                      </a:lnTo>
                      <a:lnTo>
                        <a:pt x="10" y="6"/>
                      </a:lnTo>
                      <a:lnTo>
                        <a:pt x="10" y="19"/>
                      </a:lnTo>
                      <a:lnTo>
                        <a:pt x="13" y="22"/>
                      </a:lnTo>
                      <a:lnTo>
                        <a:pt x="13" y="28"/>
                      </a:lnTo>
                      <a:lnTo>
                        <a:pt x="11" y="28"/>
                      </a:lnTo>
                      <a:lnTo>
                        <a:pt x="6" y="33"/>
                      </a:lnTo>
                      <a:lnTo>
                        <a:pt x="6" y="38"/>
                      </a:lnTo>
                      <a:lnTo>
                        <a:pt x="0" y="47"/>
                      </a:lnTo>
                      <a:lnTo>
                        <a:pt x="21" y="47"/>
                      </a:lnTo>
                      <a:lnTo>
                        <a:pt x="28" y="36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45077" name="Freeform 21"/>
                <p:cNvSpPr>
                  <a:spLocks/>
                </p:cNvSpPr>
                <p:nvPr/>
              </p:nvSpPr>
              <p:spPr bwMode="grayWhite">
                <a:xfrm>
                  <a:off x="4549" y="3183"/>
                  <a:ext cx="17" cy="17"/>
                </a:xfrm>
                <a:custGeom>
                  <a:avLst/>
                  <a:gdLst/>
                  <a:ahLst/>
                  <a:cxnLst>
                    <a:cxn ang="0">
                      <a:pos x="13" y="5"/>
                    </a:cxn>
                    <a:cxn ang="0">
                      <a:pos x="16" y="5"/>
                    </a:cxn>
                    <a:cxn ang="0">
                      <a:pos x="16" y="0"/>
                    </a:cxn>
                    <a:cxn ang="0">
                      <a:pos x="10" y="0"/>
                    </a:cxn>
                    <a:cxn ang="0">
                      <a:pos x="0" y="10"/>
                    </a:cxn>
                    <a:cxn ang="0">
                      <a:pos x="0" y="16"/>
                    </a:cxn>
                    <a:cxn ang="0">
                      <a:pos x="9" y="16"/>
                    </a:cxn>
                    <a:cxn ang="0">
                      <a:pos x="13" y="11"/>
                    </a:cxn>
                    <a:cxn ang="0">
                      <a:pos x="13" y="5"/>
                    </a:cxn>
                  </a:cxnLst>
                  <a:rect l="0" t="0" r="r" b="b"/>
                  <a:pathLst>
                    <a:path w="17" h="17">
                      <a:moveTo>
                        <a:pt x="13" y="5"/>
                      </a:moveTo>
                      <a:lnTo>
                        <a:pt x="16" y="5"/>
                      </a:lnTo>
                      <a:lnTo>
                        <a:pt x="16" y="0"/>
                      </a:lnTo>
                      <a:lnTo>
                        <a:pt x="10" y="0"/>
                      </a:lnTo>
                      <a:lnTo>
                        <a:pt x="0" y="10"/>
                      </a:lnTo>
                      <a:lnTo>
                        <a:pt x="0" y="16"/>
                      </a:lnTo>
                      <a:lnTo>
                        <a:pt x="9" y="16"/>
                      </a:lnTo>
                      <a:lnTo>
                        <a:pt x="13" y="11"/>
                      </a:lnTo>
                      <a:lnTo>
                        <a:pt x="13" y="5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45078" name="Freeform 22"/>
                <p:cNvSpPr>
                  <a:spLocks/>
                </p:cNvSpPr>
                <p:nvPr/>
              </p:nvSpPr>
              <p:spPr bwMode="grayWhite">
                <a:xfrm>
                  <a:off x="4527" y="3155"/>
                  <a:ext cx="184" cy="155"/>
                </a:xfrm>
                <a:custGeom>
                  <a:avLst/>
                  <a:gdLst/>
                  <a:ahLst/>
                  <a:cxnLst>
                    <a:cxn ang="0">
                      <a:pos x="120" y="10"/>
                    </a:cxn>
                    <a:cxn ang="0">
                      <a:pos x="144" y="14"/>
                    </a:cxn>
                    <a:cxn ang="0">
                      <a:pos x="129" y="20"/>
                    </a:cxn>
                    <a:cxn ang="0">
                      <a:pos x="123" y="29"/>
                    </a:cxn>
                    <a:cxn ang="0">
                      <a:pos x="114" y="50"/>
                    </a:cxn>
                    <a:cxn ang="0">
                      <a:pos x="100" y="51"/>
                    </a:cxn>
                    <a:cxn ang="0">
                      <a:pos x="88" y="49"/>
                    </a:cxn>
                    <a:cxn ang="0">
                      <a:pos x="94" y="39"/>
                    </a:cxn>
                    <a:cxn ang="0">
                      <a:pos x="88" y="26"/>
                    </a:cxn>
                    <a:cxn ang="0">
                      <a:pos x="81" y="49"/>
                    </a:cxn>
                    <a:cxn ang="0">
                      <a:pos x="62" y="60"/>
                    </a:cxn>
                    <a:cxn ang="0">
                      <a:pos x="52" y="67"/>
                    </a:cxn>
                    <a:cxn ang="0">
                      <a:pos x="38" y="77"/>
                    </a:cxn>
                    <a:cxn ang="0">
                      <a:pos x="30" y="102"/>
                    </a:cxn>
                    <a:cxn ang="0">
                      <a:pos x="5" y="93"/>
                    </a:cxn>
                    <a:cxn ang="0">
                      <a:pos x="0" y="111"/>
                    </a:cxn>
                    <a:cxn ang="0">
                      <a:pos x="10" y="138"/>
                    </a:cxn>
                    <a:cxn ang="0">
                      <a:pos x="50" y="109"/>
                    </a:cxn>
                    <a:cxn ang="0">
                      <a:pos x="75" y="103"/>
                    </a:cxn>
                    <a:cxn ang="0">
                      <a:pos x="79" y="115"/>
                    </a:cxn>
                    <a:cxn ang="0">
                      <a:pos x="99" y="143"/>
                    </a:cxn>
                    <a:cxn ang="0">
                      <a:pos x="101" y="135"/>
                    </a:cxn>
                    <a:cxn ang="0">
                      <a:pos x="107" y="135"/>
                    </a:cxn>
                    <a:cxn ang="0">
                      <a:pos x="88" y="108"/>
                    </a:cxn>
                    <a:cxn ang="0">
                      <a:pos x="94" y="99"/>
                    </a:cxn>
                    <a:cxn ang="0">
                      <a:pos x="114" y="127"/>
                    </a:cxn>
                    <a:cxn ang="0">
                      <a:pos x="123" y="144"/>
                    </a:cxn>
                    <a:cxn ang="0">
                      <a:pos x="127" y="154"/>
                    </a:cxn>
                    <a:cxn ang="0">
                      <a:pos x="131" y="136"/>
                    </a:cxn>
                    <a:cxn ang="0">
                      <a:pos x="144" y="130"/>
                    </a:cxn>
                    <a:cxn ang="0">
                      <a:pos x="153" y="126"/>
                    </a:cxn>
                    <a:cxn ang="0">
                      <a:pos x="150" y="113"/>
                    </a:cxn>
                    <a:cxn ang="0">
                      <a:pos x="157" y="90"/>
                    </a:cxn>
                    <a:cxn ang="0">
                      <a:pos x="166" y="93"/>
                    </a:cxn>
                    <a:cxn ang="0">
                      <a:pos x="169" y="103"/>
                    </a:cxn>
                    <a:cxn ang="0">
                      <a:pos x="177" y="98"/>
                    </a:cxn>
                    <a:cxn ang="0">
                      <a:pos x="175" y="95"/>
                    </a:cxn>
                    <a:cxn ang="0">
                      <a:pos x="180" y="81"/>
                    </a:cxn>
                    <a:cxn ang="0">
                      <a:pos x="183" y="98"/>
                    </a:cxn>
                    <a:cxn ang="0">
                      <a:pos x="120" y="0"/>
                    </a:cxn>
                  </a:cxnLst>
                  <a:rect l="0" t="0" r="r" b="b"/>
                  <a:pathLst>
                    <a:path w="184" h="155">
                      <a:moveTo>
                        <a:pt x="120" y="0"/>
                      </a:moveTo>
                      <a:lnTo>
                        <a:pt x="120" y="10"/>
                      </a:lnTo>
                      <a:lnTo>
                        <a:pt x="124" y="14"/>
                      </a:lnTo>
                      <a:lnTo>
                        <a:pt x="144" y="14"/>
                      </a:lnTo>
                      <a:lnTo>
                        <a:pt x="144" y="20"/>
                      </a:lnTo>
                      <a:lnTo>
                        <a:pt x="129" y="20"/>
                      </a:lnTo>
                      <a:lnTo>
                        <a:pt x="129" y="37"/>
                      </a:lnTo>
                      <a:lnTo>
                        <a:pt x="123" y="29"/>
                      </a:lnTo>
                      <a:lnTo>
                        <a:pt x="123" y="40"/>
                      </a:lnTo>
                      <a:lnTo>
                        <a:pt x="114" y="50"/>
                      </a:lnTo>
                      <a:lnTo>
                        <a:pt x="109" y="44"/>
                      </a:lnTo>
                      <a:lnTo>
                        <a:pt x="100" y="51"/>
                      </a:lnTo>
                      <a:lnTo>
                        <a:pt x="99" y="49"/>
                      </a:lnTo>
                      <a:lnTo>
                        <a:pt x="88" y="49"/>
                      </a:lnTo>
                      <a:lnTo>
                        <a:pt x="94" y="42"/>
                      </a:lnTo>
                      <a:lnTo>
                        <a:pt x="94" y="39"/>
                      </a:lnTo>
                      <a:lnTo>
                        <a:pt x="88" y="34"/>
                      </a:lnTo>
                      <a:lnTo>
                        <a:pt x="88" y="26"/>
                      </a:lnTo>
                      <a:lnTo>
                        <a:pt x="81" y="34"/>
                      </a:lnTo>
                      <a:lnTo>
                        <a:pt x="81" y="49"/>
                      </a:lnTo>
                      <a:lnTo>
                        <a:pt x="73" y="49"/>
                      </a:lnTo>
                      <a:lnTo>
                        <a:pt x="62" y="60"/>
                      </a:lnTo>
                      <a:lnTo>
                        <a:pt x="58" y="60"/>
                      </a:lnTo>
                      <a:lnTo>
                        <a:pt x="52" y="67"/>
                      </a:lnTo>
                      <a:lnTo>
                        <a:pt x="30" y="67"/>
                      </a:lnTo>
                      <a:lnTo>
                        <a:pt x="38" y="77"/>
                      </a:lnTo>
                      <a:lnTo>
                        <a:pt x="38" y="93"/>
                      </a:lnTo>
                      <a:lnTo>
                        <a:pt x="30" y="102"/>
                      </a:lnTo>
                      <a:lnTo>
                        <a:pt x="22" y="93"/>
                      </a:lnTo>
                      <a:lnTo>
                        <a:pt x="5" y="93"/>
                      </a:lnTo>
                      <a:lnTo>
                        <a:pt x="5" y="104"/>
                      </a:lnTo>
                      <a:lnTo>
                        <a:pt x="0" y="111"/>
                      </a:lnTo>
                      <a:lnTo>
                        <a:pt x="0" y="126"/>
                      </a:lnTo>
                      <a:lnTo>
                        <a:pt x="10" y="138"/>
                      </a:lnTo>
                      <a:lnTo>
                        <a:pt x="26" y="138"/>
                      </a:lnTo>
                      <a:lnTo>
                        <a:pt x="50" y="109"/>
                      </a:lnTo>
                      <a:lnTo>
                        <a:pt x="72" y="109"/>
                      </a:lnTo>
                      <a:lnTo>
                        <a:pt x="75" y="103"/>
                      </a:lnTo>
                      <a:lnTo>
                        <a:pt x="80" y="109"/>
                      </a:lnTo>
                      <a:lnTo>
                        <a:pt x="79" y="115"/>
                      </a:lnTo>
                      <a:lnTo>
                        <a:pt x="99" y="135"/>
                      </a:lnTo>
                      <a:lnTo>
                        <a:pt x="99" y="143"/>
                      </a:lnTo>
                      <a:lnTo>
                        <a:pt x="104" y="140"/>
                      </a:lnTo>
                      <a:lnTo>
                        <a:pt x="101" y="135"/>
                      </a:lnTo>
                      <a:lnTo>
                        <a:pt x="104" y="132"/>
                      </a:lnTo>
                      <a:lnTo>
                        <a:pt x="107" y="135"/>
                      </a:lnTo>
                      <a:lnTo>
                        <a:pt x="109" y="134"/>
                      </a:lnTo>
                      <a:lnTo>
                        <a:pt x="88" y="108"/>
                      </a:lnTo>
                      <a:lnTo>
                        <a:pt x="88" y="99"/>
                      </a:lnTo>
                      <a:lnTo>
                        <a:pt x="94" y="99"/>
                      </a:lnTo>
                      <a:lnTo>
                        <a:pt x="94" y="104"/>
                      </a:lnTo>
                      <a:lnTo>
                        <a:pt x="114" y="127"/>
                      </a:lnTo>
                      <a:lnTo>
                        <a:pt x="114" y="134"/>
                      </a:lnTo>
                      <a:lnTo>
                        <a:pt x="123" y="144"/>
                      </a:lnTo>
                      <a:lnTo>
                        <a:pt x="121" y="146"/>
                      </a:lnTo>
                      <a:lnTo>
                        <a:pt x="127" y="154"/>
                      </a:lnTo>
                      <a:lnTo>
                        <a:pt x="137" y="143"/>
                      </a:lnTo>
                      <a:lnTo>
                        <a:pt x="131" y="136"/>
                      </a:lnTo>
                      <a:lnTo>
                        <a:pt x="137" y="130"/>
                      </a:lnTo>
                      <a:lnTo>
                        <a:pt x="144" y="130"/>
                      </a:lnTo>
                      <a:lnTo>
                        <a:pt x="148" y="126"/>
                      </a:lnTo>
                      <a:lnTo>
                        <a:pt x="153" y="126"/>
                      </a:lnTo>
                      <a:lnTo>
                        <a:pt x="147" y="117"/>
                      </a:lnTo>
                      <a:lnTo>
                        <a:pt x="150" y="113"/>
                      </a:lnTo>
                      <a:lnTo>
                        <a:pt x="150" y="98"/>
                      </a:lnTo>
                      <a:lnTo>
                        <a:pt x="157" y="90"/>
                      </a:lnTo>
                      <a:lnTo>
                        <a:pt x="160" y="93"/>
                      </a:lnTo>
                      <a:lnTo>
                        <a:pt x="166" y="93"/>
                      </a:lnTo>
                      <a:lnTo>
                        <a:pt x="163" y="97"/>
                      </a:lnTo>
                      <a:lnTo>
                        <a:pt x="169" y="103"/>
                      </a:lnTo>
                      <a:lnTo>
                        <a:pt x="172" y="98"/>
                      </a:lnTo>
                      <a:lnTo>
                        <a:pt x="177" y="98"/>
                      </a:lnTo>
                      <a:lnTo>
                        <a:pt x="177" y="95"/>
                      </a:lnTo>
                      <a:lnTo>
                        <a:pt x="175" y="95"/>
                      </a:lnTo>
                      <a:lnTo>
                        <a:pt x="171" y="93"/>
                      </a:lnTo>
                      <a:lnTo>
                        <a:pt x="180" y="81"/>
                      </a:lnTo>
                      <a:lnTo>
                        <a:pt x="180" y="98"/>
                      </a:lnTo>
                      <a:lnTo>
                        <a:pt x="183" y="98"/>
                      </a:lnTo>
                      <a:lnTo>
                        <a:pt x="183" y="0"/>
                      </a:lnTo>
                      <a:lnTo>
                        <a:pt x="120" y="0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45079" name="Freeform 23"/>
                <p:cNvSpPr>
                  <a:spLocks/>
                </p:cNvSpPr>
                <p:nvPr/>
              </p:nvSpPr>
              <p:spPr bwMode="grayWhite">
                <a:xfrm>
                  <a:off x="4605" y="2991"/>
                  <a:ext cx="782" cy="553"/>
                </a:xfrm>
                <a:custGeom>
                  <a:avLst/>
                  <a:gdLst/>
                  <a:ahLst/>
                  <a:cxnLst>
                    <a:cxn ang="0">
                      <a:pos x="22" y="145"/>
                    </a:cxn>
                    <a:cxn ang="0">
                      <a:pos x="71" y="96"/>
                    </a:cxn>
                    <a:cxn ang="0">
                      <a:pos x="101" y="130"/>
                    </a:cxn>
                    <a:cxn ang="0">
                      <a:pos x="84" y="128"/>
                    </a:cxn>
                    <a:cxn ang="0">
                      <a:pos x="155" y="123"/>
                    </a:cxn>
                    <a:cxn ang="0">
                      <a:pos x="172" y="79"/>
                    </a:cxn>
                    <a:cxn ang="0">
                      <a:pos x="172" y="89"/>
                    </a:cxn>
                    <a:cxn ang="0">
                      <a:pos x="160" y="123"/>
                    </a:cxn>
                    <a:cxn ang="0">
                      <a:pos x="216" y="95"/>
                    </a:cxn>
                    <a:cxn ang="0">
                      <a:pos x="330" y="16"/>
                    </a:cxn>
                    <a:cxn ang="0">
                      <a:pos x="412" y="20"/>
                    </a:cxn>
                    <a:cxn ang="0">
                      <a:pos x="503" y="10"/>
                    </a:cxn>
                    <a:cxn ang="0">
                      <a:pos x="602" y="51"/>
                    </a:cxn>
                    <a:cxn ang="0">
                      <a:pos x="718" y="65"/>
                    </a:cxn>
                    <a:cxn ang="0">
                      <a:pos x="775" y="112"/>
                    </a:cxn>
                    <a:cxn ang="0">
                      <a:pos x="731" y="148"/>
                    </a:cxn>
                    <a:cxn ang="0">
                      <a:pos x="707" y="194"/>
                    </a:cxn>
                    <a:cxn ang="0">
                      <a:pos x="678" y="196"/>
                    </a:cxn>
                    <a:cxn ang="0">
                      <a:pos x="687" y="132"/>
                    </a:cxn>
                    <a:cxn ang="0">
                      <a:pos x="650" y="166"/>
                    </a:cxn>
                    <a:cxn ang="0">
                      <a:pos x="623" y="196"/>
                    </a:cxn>
                    <a:cxn ang="0">
                      <a:pos x="632" y="228"/>
                    </a:cxn>
                    <a:cxn ang="0">
                      <a:pos x="600" y="276"/>
                    </a:cxn>
                    <a:cxn ang="0">
                      <a:pos x="605" y="315"/>
                    </a:cxn>
                    <a:cxn ang="0">
                      <a:pos x="602" y="296"/>
                    </a:cxn>
                    <a:cxn ang="0">
                      <a:pos x="572" y="299"/>
                    </a:cxn>
                    <a:cxn ang="0">
                      <a:pos x="594" y="356"/>
                    </a:cxn>
                    <a:cxn ang="0">
                      <a:pos x="539" y="423"/>
                    </a:cxn>
                    <a:cxn ang="0">
                      <a:pos x="524" y="442"/>
                    </a:cxn>
                    <a:cxn ang="0">
                      <a:pos x="504" y="507"/>
                    </a:cxn>
                    <a:cxn ang="0">
                      <a:pos x="477" y="508"/>
                    </a:cxn>
                    <a:cxn ang="0">
                      <a:pos x="510" y="552"/>
                    </a:cxn>
                    <a:cxn ang="0">
                      <a:pos x="455" y="449"/>
                    </a:cxn>
                    <a:cxn ang="0">
                      <a:pos x="391" y="428"/>
                    </a:cxn>
                    <a:cxn ang="0">
                      <a:pos x="361" y="495"/>
                    </a:cxn>
                    <a:cxn ang="0">
                      <a:pos x="338" y="530"/>
                    </a:cxn>
                    <a:cxn ang="0">
                      <a:pos x="298" y="425"/>
                    </a:cxn>
                    <a:cxn ang="0">
                      <a:pos x="267" y="436"/>
                    </a:cxn>
                    <a:cxn ang="0">
                      <a:pos x="241" y="391"/>
                    </a:cxn>
                    <a:cxn ang="0">
                      <a:pos x="160" y="366"/>
                    </a:cxn>
                    <a:cxn ang="0">
                      <a:pos x="188" y="414"/>
                    </a:cxn>
                    <a:cxn ang="0">
                      <a:pos x="167" y="445"/>
                    </a:cxn>
                    <a:cxn ang="0">
                      <a:pos x="136" y="434"/>
                    </a:cxn>
                    <a:cxn ang="0">
                      <a:pos x="85" y="355"/>
                    </a:cxn>
                    <a:cxn ang="0">
                      <a:pos x="106" y="310"/>
                    </a:cxn>
                    <a:cxn ang="0">
                      <a:pos x="119" y="276"/>
                    </a:cxn>
                    <a:cxn ang="0">
                      <a:pos x="106" y="162"/>
                    </a:cxn>
                    <a:cxn ang="0">
                      <a:pos x="61" y="138"/>
                    </a:cxn>
                    <a:cxn ang="0">
                      <a:pos x="39" y="150"/>
                    </a:cxn>
                    <a:cxn ang="0">
                      <a:pos x="0" y="162"/>
                    </a:cxn>
                  </a:cxnLst>
                  <a:rect l="0" t="0" r="r" b="b"/>
                  <a:pathLst>
                    <a:path w="782" h="553">
                      <a:moveTo>
                        <a:pt x="0" y="162"/>
                      </a:moveTo>
                      <a:lnTo>
                        <a:pt x="22" y="145"/>
                      </a:lnTo>
                      <a:lnTo>
                        <a:pt x="44" y="112"/>
                      </a:lnTo>
                      <a:lnTo>
                        <a:pt x="71" y="96"/>
                      </a:lnTo>
                      <a:lnTo>
                        <a:pt x="98" y="115"/>
                      </a:lnTo>
                      <a:lnTo>
                        <a:pt x="101" y="130"/>
                      </a:lnTo>
                      <a:lnTo>
                        <a:pt x="95" y="130"/>
                      </a:lnTo>
                      <a:lnTo>
                        <a:pt x="84" y="128"/>
                      </a:lnTo>
                      <a:lnTo>
                        <a:pt x="98" y="145"/>
                      </a:lnTo>
                      <a:lnTo>
                        <a:pt x="155" y="123"/>
                      </a:lnTo>
                      <a:lnTo>
                        <a:pt x="147" y="107"/>
                      </a:lnTo>
                      <a:lnTo>
                        <a:pt x="172" y="79"/>
                      </a:lnTo>
                      <a:lnTo>
                        <a:pt x="188" y="79"/>
                      </a:lnTo>
                      <a:lnTo>
                        <a:pt x="172" y="89"/>
                      </a:lnTo>
                      <a:lnTo>
                        <a:pt x="160" y="109"/>
                      </a:lnTo>
                      <a:lnTo>
                        <a:pt x="160" y="123"/>
                      </a:lnTo>
                      <a:lnTo>
                        <a:pt x="183" y="138"/>
                      </a:lnTo>
                      <a:lnTo>
                        <a:pt x="216" y="95"/>
                      </a:lnTo>
                      <a:lnTo>
                        <a:pt x="330" y="45"/>
                      </a:lnTo>
                      <a:lnTo>
                        <a:pt x="330" y="16"/>
                      </a:lnTo>
                      <a:lnTo>
                        <a:pt x="382" y="5"/>
                      </a:lnTo>
                      <a:lnTo>
                        <a:pt x="412" y="20"/>
                      </a:lnTo>
                      <a:lnTo>
                        <a:pt x="481" y="0"/>
                      </a:lnTo>
                      <a:lnTo>
                        <a:pt x="503" y="10"/>
                      </a:lnTo>
                      <a:lnTo>
                        <a:pt x="549" y="61"/>
                      </a:lnTo>
                      <a:lnTo>
                        <a:pt x="602" y="51"/>
                      </a:lnTo>
                      <a:lnTo>
                        <a:pt x="635" y="69"/>
                      </a:lnTo>
                      <a:lnTo>
                        <a:pt x="718" y="65"/>
                      </a:lnTo>
                      <a:lnTo>
                        <a:pt x="781" y="84"/>
                      </a:lnTo>
                      <a:lnTo>
                        <a:pt x="775" y="112"/>
                      </a:lnTo>
                      <a:lnTo>
                        <a:pt x="722" y="130"/>
                      </a:lnTo>
                      <a:lnTo>
                        <a:pt x="731" y="148"/>
                      </a:lnTo>
                      <a:lnTo>
                        <a:pt x="708" y="158"/>
                      </a:lnTo>
                      <a:lnTo>
                        <a:pt x="707" y="194"/>
                      </a:lnTo>
                      <a:lnTo>
                        <a:pt x="686" y="218"/>
                      </a:lnTo>
                      <a:lnTo>
                        <a:pt x="678" y="196"/>
                      </a:lnTo>
                      <a:lnTo>
                        <a:pt x="689" y="175"/>
                      </a:lnTo>
                      <a:lnTo>
                        <a:pt x="687" y="132"/>
                      </a:lnTo>
                      <a:lnTo>
                        <a:pt x="666" y="154"/>
                      </a:lnTo>
                      <a:lnTo>
                        <a:pt x="650" y="166"/>
                      </a:lnTo>
                      <a:lnTo>
                        <a:pt x="634" y="147"/>
                      </a:lnTo>
                      <a:lnTo>
                        <a:pt x="623" y="196"/>
                      </a:lnTo>
                      <a:lnTo>
                        <a:pt x="635" y="196"/>
                      </a:lnTo>
                      <a:lnTo>
                        <a:pt x="632" y="228"/>
                      </a:lnTo>
                      <a:lnTo>
                        <a:pt x="618" y="263"/>
                      </a:lnTo>
                      <a:lnTo>
                        <a:pt x="600" y="276"/>
                      </a:lnTo>
                      <a:lnTo>
                        <a:pt x="615" y="299"/>
                      </a:lnTo>
                      <a:lnTo>
                        <a:pt x="605" y="315"/>
                      </a:lnTo>
                      <a:lnTo>
                        <a:pt x="602" y="301"/>
                      </a:lnTo>
                      <a:lnTo>
                        <a:pt x="602" y="296"/>
                      </a:lnTo>
                      <a:lnTo>
                        <a:pt x="590" y="288"/>
                      </a:lnTo>
                      <a:lnTo>
                        <a:pt x="572" y="299"/>
                      </a:lnTo>
                      <a:lnTo>
                        <a:pt x="588" y="337"/>
                      </a:lnTo>
                      <a:lnTo>
                        <a:pt x="594" y="356"/>
                      </a:lnTo>
                      <a:lnTo>
                        <a:pt x="574" y="408"/>
                      </a:lnTo>
                      <a:lnTo>
                        <a:pt x="539" y="423"/>
                      </a:lnTo>
                      <a:lnTo>
                        <a:pt x="509" y="420"/>
                      </a:lnTo>
                      <a:lnTo>
                        <a:pt x="524" y="442"/>
                      </a:lnTo>
                      <a:lnTo>
                        <a:pt x="525" y="472"/>
                      </a:lnTo>
                      <a:lnTo>
                        <a:pt x="504" y="507"/>
                      </a:lnTo>
                      <a:lnTo>
                        <a:pt x="480" y="488"/>
                      </a:lnTo>
                      <a:lnTo>
                        <a:pt x="477" y="508"/>
                      </a:lnTo>
                      <a:lnTo>
                        <a:pt x="495" y="526"/>
                      </a:lnTo>
                      <a:lnTo>
                        <a:pt x="510" y="552"/>
                      </a:lnTo>
                      <a:lnTo>
                        <a:pt x="485" y="536"/>
                      </a:lnTo>
                      <a:lnTo>
                        <a:pt x="455" y="449"/>
                      </a:lnTo>
                      <a:lnTo>
                        <a:pt x="418" y="426"/>
                      </a:lnTo>
                      <a:lnTo>
                        <a:pt x="391" y="428"/>
                      </a:lnTo>
                      <a:lnTo>
                        <a:pt x="356" y="477"/>
                      </a:lnTo>
                      <a:lnTo>
                        <a:pt x="361" y="495"/>
                      </a:lnTo>
                      <a:lnTo>
                        <a:pt x="349" y="530"/>
                      </a:lnTo>
                      <a:lnTo>
                        <a:pt x="338" y="530"/>
                      </a:lnTo>
                      <a:lnTo>
                        <a:pt x="298" y="457"/>
                      </a:lnTo>
                      <a:lnTo>
                        <a:pt x="298" y="425"/>
                      </a:lnTo>
                      <a:lnTo>
                        <a:pt x="290" y="437"/>
                      </a:lnTo>
                      <a:lnTo>
                        <a:pt x="267" y="436"/>
                      </a:lnTo>
                      <a:lnTo>
                        <a:pt x="276" y="416"/>
                      </a:lnTo>
                      <a:lnTo>
                        <a:pt x="241" y="391"/>
                      </a:lnTo>
                      <a:lnTo>
                        <a:pt x="197" y="391"/>
                      </a:lnTo>
                      <a:lnTo>
                        <a:pt x="160" y="366"/>
                      </a:lnTo>
                      <a:lnTo>
                        <a:pt x="157" y="391"/>
                      </a:lnTo>
                      <a:lnTo>
                        <a:pt x="188" y="414"/>
                      </a:lnTo>
                      <a:lnTo>
                        <a:pt x="199" y="414"/>
                      </a:lnTo>
                      <a:lnTo>
                        <a:pt x="167" y="445"/>
                      </a:lnTo>
                      <a:lnTo>
                        <a:pt x="136" y="452"/>
                      </a:lnTo>
                      <a:lnTo>
                        <a:pt x="136" y="434"/>
                      </a:lnTo>
                      <a:lnTo>
                        <a:pt x="91" y="372"/>
                      </a:lnTo>
                      <a:lnTo>
                        <a:pt x="85" y="355"/>
                      </a:lnTo>
                      <a:lnTo>
                        <a:pt x="109" y="335"/>
                      </a:lnTo>
                      <a:lnTo>
                        <a:pt x="106" y="310"/>
                      </a:lnTo>
                      <a:lnTo>
                        <a:pt x="106" y="282"/>
                      </a:lnTo>
                      <a:lnTo>
                        <a:pt x="119" y="276"/>
                      </a:lnTo>
                      <a:lnTo>
                        <a:pt x="106" y="263"/>
                      </a:lnTo>
                      <a:lnTo>
                        <a:pt x="106" y="162"/>
                      </a:lnTo>
                      <a:lnTo>
                        <a:pt x="43" y="162"/>
                      </a:lnTo>
                      <a:lnTo>
                        <a:pt x="61" y="138"/>
                      </a:lnTo>
                      <a:lnTo>
                        <a:pt x="60" y="130"/>
                      </a:lnTo>
                      <a:lnTo>
                        <a:pt x="39" y="150"/>
                      </a:lnTo>
                      <a:lnTo>
                        <a:pt x="32" y="162"/>
                      </a:lnTo>
                      <a:lnTo>
                        <a:pt x="0" y="162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45080" name="Freeform 24"/>
                <p:cNvSpPr>
                  <a:spLocks/>
                </p:cNvSpPr>
                <p:nvPr/>
              </p:nvSpPr>
              <p:spPr bwMode="grayWhite">
                <a:xfrm>
                  <a:off x="5221" y="3217"/>
                  <a:ext cx="68" cy="113"/>
                </a:xfrm>
                <a:custGeom>
                  <a:avLst/>
                  <a:gdLst/>
                  <a:ahLst/>
                  <a:cxnLst>
                    <a:cxn ang="0">
                      <a:pos x="45" y="0"/>
                    </a:cxn>
                    <a:cxn ang="0">
                      <a:pos x="45" y="14"/>
                    </a:cxn>
                    <a:cxn ang="0">
                      <a:pos x="39" y="23"/>
                    </a:cxn>
                    <a:cxn ang="0">
                      <a:pos x="41" y="38"/>
                    </a:cxn>
                    <a:cxn ang="0">
                      <a:pos x="33" y="58"/>
                    </a:cxn>
                    <a:cxn ang="0">
                      <a:pos x="22" y="77"/>
                    </a:cxn>
                    <a:cxn ang="0">
                      <a:pos x="5" y="89"/>
                    </a:cxn>
                    <a:cxn ang="0">
                      <a:pos x="0" y="110"/>
                    </a:cxn>
                    <a:cxn ang="0">
                      <a:pos x="7" y="112"/>
                    </a:cxn>
                    <a:cxn ang="0">
                      <a:pos x="7" y="92"/>
                    </a:cxn>
                    <a:cxn ang="0">
                      <a:pos x="31" y="91"/>
                    </a:cxn>
                    <a:cxn ang="0">
                      <a:pos x="49" y="78"/>
                    </a:cxn>
                    <a:cxn ang="0">
                      <a:pos x="49" y="51"/>
                    </a:cxn>
                    <a:cxn ang="0">
                      <a:pos x="55" y="41"/>
                    </a:cxn>
                    <a:cxn ang="0">
                      <a:pos x="46" y="24"/>
                    </a:cxn>
                    <a:cxn ang="0">
                      <a:pos x="59" y="19"/>
                    </a:cxn>
                    <a:cxn ang="0">
                      <a:pos x="67" y="5"/>
                    </a:cxn>
                    <a:cxn ang="0">
                      <a:pos x="49" y="7"/>
                    </a:cxn>
                    <a:cxn ang="0">
                      <a:pos x="45" y="0"/>
                    </a:cxn>
                  </a:cxnLst>
                  <a:rect l="0" t="0" r="r" b="b"/>
                  <a:pathLst>
                    <a:path w="68" h="113">
                      <a:moveTo>
                        <a:pt x="45" y="0"/>
                      </a:moveTo>
                      <a:lnTo>
                        <a:pt x="45" y="14"/>
                      </a:lnTo>
                      <a:lnTo>
                        <a:pt x="39" y="23"/>
                      </a:lnTo>
                      <a:lnTo>
                        <a:pt x="41" y="38"/>
                      </a:lnTo>
                      <a:lnTo>
                        <a:pt x="33" y="58"/>
                      </a:lnTo>
                      <a:lnTo>
                        <a:pt x="22" y="77"/>
                      </a:lnTo>
                      <a:lnTo>
                        <a:pt x="5" y="89"/>
                      </a:lnTo>
                      <a:lnTo>
                        <a:pt x="0" y="110"/>
                      </a:lnTo>
                      <a:lnTo>
                        <a:pt x="7" y="112"/>
                      </a:lnTo>
                      <a:lnTo>
                        <a:pt x="7" y="92"/>
                      </a:lnTo>
                      <a:lnTo>
                        <a:pt x="31" y="91"/>
                      </a:lnTo>
                      <a:lnTo>
                        <a:pt x="49" y="78"/>
                      </a:lnTo>
                      <a:lnTo>
                        <a:pt x="49" y="51"/>
                      </a:lnTo>
                      <a:lnTo>
                        <a:pt x="55" y="41"/>
                      </a:lnTo>
                      <a:lnTo>
                        <a:pt x="46" y="24"/>
                      </a:lnTo>
                      <a:lnTo>
                        <a:pt x="59" y="19"/>
                      </a:lnTo>
                      <a:lnTo>
                        <a:pt x="67" y="5"/>
                      </a:lnTo>
                      <a:lnTo>
                        <a:pt x="49" y="7"/>
                      </a:lnTo>
                      <a:lnTo>
                        <a:pt x="45" y="0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45081" name="Freeform 25"/>
                <p:cNvSpPr>
                  <a:spLocks/>
                </p:cNvSpPr>
                <p:nvPr/>
              </p:nvSpPr>
              <p:spPr bwMode="grayWhite">
                <a:xfrm>
                  <a:off x="4967" y="3518"/>
                  <a:ext cx="17" cy="26"/>
                </a:xfrm>
                <a:custGeom>
                  <a:avLst/>
                  <a:gdLst/>
                  <a:ahLst/>
                  <a:cxnLst>
                    <a:cxn ang="0">
                      <a:pos x="8" y="0"/>
                    </a:cxn>
                    <a:cxn ang="0">
                      <a:pos x="0" y="11"/>
                    </a:cxn>
                    <a:cxn ang="0">
                      <a:pos x="5" y="25"/>
                    </a:cxn>
                    <a:cxn ang="0">
                      <a:pos x="16" y="15"/>
                    </a:cxn>
                    <a:cxn ang="0">
                      <a:pos x="8" y="0"/>
                    </a:cxn>
                  </a:cxnLst>
                  <a:rect l="0" t="0" r="r" b="b"/>
                  <a:pathLst>
                    <a:path w="17" h="26">
                      <a:moveTo>
                        <a:pt x="8" y="0"/>
                      </a:moveTo>
                      <a:lnTo>
                        <a:pt x="0" y="11"/>
                      </a:lnTo>
                      <a:lnTo>
                        <a:pt x="5" y="25"/>
                      </a:lnTo>
                      <a:lnTo>
                        <a:pt x="16" y="15"/>
                      </a:lnTo>
                      <a:lnTo>
                        <a:pt x="8" y="0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45082" name="Freeform 26"/>
                <p:cNvSpPr>
                  <a:spLocks/>
                </p:cNvSpPr>
                <p:nvPr/>
              </p:nvSpPr>
              <p:spPr bwMode="grayWhite">
                <a:xfrm>
                  <a:off x="5069" y="3545"/>
                  <a:ext cx="158" cy="6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3" y="5"/>
                    </a:cxn>
                    <a:cxn ang="0">
                      <a:pos x="58" y="29"/>
                    </a:cxn>
                    <a:cxn ang="0">
                      <a:pos x="53" y="43"/>
                    </a:cxn>
                    <a:cxn ang="0">
                      <a:pos x="82" y="55"/>
                    </a:cxn>
                    <a:cxn ang="0">
                      <a:pos x="157" y="55"/>
                    </a:cxn>
                    <a:cxn ang="0">
                      <a:pos x="75" y="67"/>
                    </a:cxn>
                    <a:cxn ang="0">
                      <a:pos x="53" y="43"/>
                    </a:cxn>
                    <a:cxn ang="0">
                      <a:pos x="32" y="3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58" h="68">
                      <a:moveTo>
                        <a:pt x="0" y="0"/>
                      </a:moveTo>
                      <a:lnTo>
                        <a:pt x="23" y="5"/>
                      </a:lnTo>
                      <a:lnTo>
                        <a:pt x="58" y="29"/>
                      </a:lnTo>
                      <a:lnTo>
                        <a:pt x="53" y="43"/>
                      </a:lnTo>
                      <a:lnTo>
                        <a:pt x="82" y="55"/>
                      </a:lnTo>
                      <a:lnTo>
                        <a:pt x="157" y="55"/>
                      </a:lnTo>
                      <a:lnTo>
                        <a:pt x="75" y="67"/>
                      </a:lnTo>
                      <a:lnTo>
                        <a:pt x="53" y="43"/>
                      </a:lnTo>
                      <a:lnTo>
                        <a:pt x="32" y="38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45083" name="Freeform 27"/>
                <p:cNvSpPr>
                  <a:spLocks/>
                </p:cNvSpPr>
                <p:nvPr/>
              </p:nvSpPr>
              <p:spPr bwMode="grayWhite">
                <a:xfrm>
                  <a:off x="5195" y="3601"/>
                  <a:ext cx="169" cy="159"/>
                </a:xfrm>
                <a:custGeom>
                  <a:avLst/>
                  <a:gdLst/>
                  <a:ahLst/>
                  <a:cxnLst>
                    <a:cxn ang="0">
                      <a:pos x="135" y="155"/>
                    </a:cxn>
                    <a:cxn ang="0">
                      <a:pos x="127" y="152"/>
                    </a:cxn>
                    <a:cxn ang="0">
                      <a:pos x="110" y="134"/>
                    </a:cxn>
                    <a:cxn ang="0">
                      <a:pos x="92" y="130"/>
                    </a:cxn>
                    <a:cxn ang="0">
                      <a:pos x="88" y="119"/>
                    </a:cxn>
                    <a:cxn ang="0">
                      <a:pos x="78" y="111"/>
                    </a:cxn>
                    <a:cxn ang="0">
                      <a:pos x="62" y="111"/>
                    </a:cxn>
                    <a:cxn ang="0">
                      <a:pos x="44" y="118"/>
                    </a:cxn>
                    <a:cxn ang="0">
                      <a:pos x="28" y="121"/>
                    </a:cxn>
                    <a:cxn ang="0">
                      <a:pos x="10" y="121"/>
                    </a:cxn>
                    <a:cxn ang="0">
                      <a:pos x="10" y="109"/>
                    </a:cxn>
                    <a:cxn ang="0">
                      <a:pos x="3" y="91"/>
                    </a:cxn>
                    <a:cxn ang="0">
                      <a:pos x="2" y="81"/>
                    </a:cxn>
                    <a:cxn ang="0">
                      <a:pos x="2" y="56"/>
                    </a:cxn>
                    <a:cxn ang="0">
                      <a:pos x="31" y="43"/>
                    </a:cxn>
                    <a:cxn ang="0">
                      <a:pos x="34" y="29"/>
                    </a:cxn>
                    <a:cxn ang="0">
                      <a:pos x="40" y="30"/>
                    </a:cxn>
                    <a:cxn ang="0">
                      <a:pos x="55" y="15"/>
                    </a:cxn>
                    <a:cxn ang="0">
                      <a:pos x="70" y="17"/>
                    </a:cxn>
                    <a:cxn ang="0">
                      <a:pos x="80" y="7"/>
                    </a:cxn>
                    <a:cxn ang="0">
                      <a:pos x="89" y="5"/>
                    </a:cxn>
                    <a:cxn ang="0">
                      <a:pos x="103" y="24"/>
                    </a:cxn>
                    <a:cxn ang="0">
                      <a:pos x="116" y="30"/>
                    </a:cxn>
                    <a:cxn ang="0">
                      <a:pos x="117" y="11"/>
                    </a:cxn>
                    <a:cxn ang="0">
                      <a:pos x="122" y="0"/>
                    </a:cxn>
                    <a:cxn ang="0">
                      <a:pos x="132" y="15"/>
                    </a:cxn>
                    <a:cxn ang="0">
                      <a:pos x="140" y="43"/>
                    </a:cxn>
                    <a:cxn ang="0">
                      <a:pos x="156" y="59"/>
                    </a:cxn>
                    <a:cxn ang="0">
                      <a:pos x="165" y="72"/>
                    </a:cxn>
                    <a:cxn ang="0">
                      <a:pos x="168" y="95"/>
                    </a:cxn>
                    <a:cxn ang="0">
                      <a:pos x="157" y="121"/>
                    </a:cxn>
                    <a:cxn ang="0">
                      <a:pos x="155" y="145"/>
                    </a:cxn>
                    <a:cxn ang="0">
                      <a:pos x="140" y="154"/>
                    </a:cxn>
                  </a:cxnLst>
                  <a:rect l="0" t="0" r="r" b="b"/>
                  <a:pathLst>
                    <a:path w="169" h="159">
                      <a:moveTo>
                        <a:pt x="140" y="154"/>
                      </a:moveTo>
                      <a:lnTo>
                        <a:pt x="135" y="155"/>
                      </a:lnTo>
                      <a:lnTo>
                        <a:pt x="132" y="158"/>
                      </a:lnTo>
                      <a:lnTo>
                        <a:pt x="127" y="152"/>
                      </a:lnTo>
                      <a:lnTo>
                        <a:pt x="112" y="145"/>
                      </a:lnTo>
                      <a:lnTo>
                        <a:pt x="110" y="134"/>
                      </a:lnTo>
                      <a:lnTo>
                        <a:pt x="105" y="130"/>
                      </a:lnTo>
                      <a:lnTo>
                        <a:pt x="92" y="130"/>
                      </a:lnTo>
                      <a:lnTo>
                        <a:pt x="92" y="122"/>
                      </a:lnTo>
                      <a:lnTo>
                        <a:pt x="88" y="119"/>
                      </a:lnTo>
                      <a:lnTo>
                        <a:pt x="87" y="112"/>
                      </a:lnTo>
                      <a:lnTo>
                        <a:pt x="78" y="111"/>
                      </a:lnTo>
                      <a:lnTo>
                        <a:pt x="70" y="109"/>
                      </a:lnTo>
                      <a:lnTo>
                        <a:pt x="62" y="111"/>
                      </a:lnTo>
                      <a:lnTo>
                        <a:pt x="62" y="112"/>
                      </a:lnTo>
                      <a:lnTo>
                        <a:pt x="44" y="118"/>
                      </a:lnTo>
                      <a:lnTo>
                        <a:pt x="44" y="121"/>
                      </a:lnTo>
                      <a:lnTo>
                        <a:pt x="28" y="121"/>
                      </a:lnTo>
                      <a:lnTo>
                        <a:pt x="20" y="126"/>
                      </a:lnTo>
                      <a:lnTo>
                        <a:pt x="10" y="121"/>
                      </a:lnTo>
                      <a:lnTo>
                        <a:pt x="10" y="119"/>
                      </a:lnTo>
                      <a:lnTo>
                        <a:pt x="10" y="109"/>
                      </a:lnTo>
                      <a:lnTo>
                        <a:pt x="7" y="99"/>
                      </a:lnTo>
                      <a:lnTo>
                        <a:pt x="3" y="91"/>
                      </a:lnTo>
                      <a:lnTo>
                        <a:pt x="5" y="84"/>
                      </a:lnTo>
                      <a:lnTo>
                        <a:pt x="2" y="81"/>
                      </a:lnTo>
                      <a:lnTo>
                        <a:pt x="0" y="66"/>
                      </a:lnTo>
                      <a:lnTo>
                        <a:pt x="2" y="56"/>
                      </a:lnTo>
                      <a:lnTo>
                        <a:pt x="11" y="48"/>
                      </a:lnTo>
                      <a:lnTo>
                        <a:pt x="31" y="43"/>
                      </a:lnTo>
                      <a:lnTo>
                        <a:pt x="36" y="36"/>
                      </a:lnTo>
                      <a:lnTo>
                        <a:pt x="34" y="29"/>
                      </a:lnTo>
                      <a:lnTo>
                        <a:pt x="39" y="27"/>
                      </a:lnTo>
                      <a:lnTo>
                        <a:pt x="40" y="30"/>
                      </a:lnTo>
                      <a:lnTo>
                        <a:pt x="42" y="25"/>
                      </a:lnTo>
                      <a:lnTo>
                        <a:pt x="55" y="15"/>
                      </a:lnTo>
                      <a:lnTo>
                        <a:pt x="62" y="20"/>
                      </a:lnTo>
                      <a:lnTo>
                        <a:pt x="70" y="17"/>
                      </a:lnTo>
                      <a:lnTo>
                        <a:pt x="72" y="9"/>
                      </a:lnTo>
                      <a:lnTo>
                        <a:pt x="80" y="7"/>
                      </a:lnTo>
                      <a:lnTo>
                        <a:pt x="78" y="1"/>
                      </a:lnTo>
                      <a:lnTo>
                        <a:pt x="89" y="5"/>
                      </a:lnTo>
                      <a:lnTo>
                        <a:pt x="98" y="3"/>
                      </a:lnTo>
                      <a:lnTo>
                        <a:pt x="103" y="24"/>
                      </a:lnTo>
                      <a:lnTo>
                        <a:pt x="110" y="30"/>
                      </a:lnTo>
                      <a:lnTo>
                        <a:pt x="116" y="30"/>
                      </a:lnTo>
                      <a:lnTo>
                        <a:pt x="119" y="17"/>
                      </a:lnTo>
                      <a:lnTo>
                        <a:pt x="117" y="11"/>
                      </a:lnTo>
                      <a:lnTo>
                        <a:pt x="119" y="1"/>
                      </a:lnTo>
                      <a:lnTo>
                        <a:pt x="122" y="0"/>
                      </a:lnTo>
                      <a:lnTo>
                        <a:pt x="127" y="12"/>
                      </a:lnTo>
                      <a:lnTo>
                        <a:pt x="132" y="15"/>
                      </a:lnTo>
                      <a:lnTo>
                        <a:pt x="135" y="27"/>
                      </a:lnTo>
                      <a:lnTo>
                        <a:pt x="140" y="43"/>
                      </a:lnTo>
                      <a:lnTo>
                        <a:pt x="147" y="47"/>
                      </a:lnTo>
                      <a:lnTo>
                        <a:pt x="156" y="59"/>
                      </a:lnTo>
                      <a:lnTo>
                        <a:pt x="157" y="65"/>
                      </a:lnTo>
                      <a:lnTo>
                        <a:pt x="165" y="72"/>
                      </a:lnTo>
                      <a:lnTo>
                        <a:pt x="168" y="85"/>
                      </a:lnTo>
                      <a:lnTo>
                        <a:pt x="168" y="95"/>
                      </a:lnTo>
                      <a:lnTo>
                        <a:pt x="165" y="111"/>
                      </a:lnTo>
                      <a:lnTo>
                        <a:pt x="157" y="121"/>
                      </a:lnTo>
                      <a:lnTo>
                        <a:pt x="155" y="134"/>
                      </a:lnTo>
                      <a:lnTo>
                        <a:pt x="155" y="145"/>
                      </a:lnTo>
                      <a:lnTo>
                        <a:pt x="147" y="147"/>
                      </a:lnTo>
                      <a:lnTo>
                        <a:pt x="140" y="154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45084" name="Freeform 28"/>
                <p:cNvSpPr>
                  <a:spLocks/>
                </p:cNvSpPr>
                <p:nvPr/>
              </p:nvSpPr>
              <p:spPr bwMode="grayWhite">
                <a:xfrm>
                  <a:off x="5330" y="3768"/>
                  <a:ext cx="17" cy="20"/>
                </a:xfrm>
                <a:custGeom>
                  <a:avLst/>
                  <a:gdLst/>
                  <a:ahLst/>
                  <a:cxnLst>
                    <a:cxn ang="0">
                      <a:pos x="8" y="16"/>
                    </a:cxn>
                    <a:cxn ang="0">
                      <a:pos x="2" y="13"/>
                    </a:cxn>
                    <a:cxn ang="0">
                      <a:pos x="2" y="10"/>
                    </a:cxn>
                    <a:cxn ang="0">
                      <a:pos x="2" y="8"/>
                    </a:cxn>
                    <a:cxn ang="0">
                      <a:pos x="1" y="5"/>
                    </a:cxn>
                    <a:cxn ang="0">
                      <a:pos x="0" y="0"/>
                    </a:cxn>
                    <a:cxn ang="0">
                      <a:pos x="2" y="0"/>
                    </a:cxn>
                    <a:cxn ang="0">
                      <a:pos x="8" y="2"/>
                    </a:cxn>
                    <a:cxn ang="0">
                      <a:pos x="11" y="2"/>
                    </a:cxn>
                    <a:cxn ang="0">
                      <a:pos x="12" y="2"/>
                    </a:cxn>
                    <a:cxn ang="0">
                      <a:pos x="16" y="0"/>
                    </a:cxn>
                    <a:cxn ang="0">
                      <a:pos x="16" y="8"/>
                    </a:cxn>
                    <a:cxn ang="0">
                      <a:pos x="14" y="10"/>
                    </a:cxn>
                    <a:cxn ang="0">
                      <a:pos x="12" y="13"/>
                    </a:cxn>
                    <a:cxn ang="0">
                      <a:pos x="12" y="16"/>
                    </a:cxn>
                    <a:cxn ang="0">
                      <a:pos x="11" y="16"/>
                    </a:cxn>
                    <a:cxn ang="0">
                      <a:pos x="11" y="19"/>
                    </a:cxn>
                    <a:cxn ang="0">
                      <a:pos x="8" y="16"/>
                    </a:cxn>
                  </a:cxnLst>
                  <a:rect l="0" t="0" r="r" b="b"/>
                  <a:pathLst>
                    <a:path w="17" h="20">
                      <a:moveTo>
                        <a:pt x="8" y="16"/>
                      </a:moveTo>
                      <a:lnTo>
                        <a:pt x="2" y="13"/>
                      </a:lnTo>
                      <a:lnTo>
                        <a:pt x="2" y="10"/>
                      </a:lnTo>
                      <a:lnTo>
                        <a:pt x="2" y="8"/>
                      </a:lnTo>
                      <a:lnTo>
                        <a:pt x="1" y="5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8" y="2"/>
                      </a:lnTo>
                      <a:lnTo>
                        <a:pt x="11" y="2"/>
                      </a:lnTo>
                      <a:lnTo>
                        <a:pt x="12" y="2"/>
                      </a:lnTo>
                      <a:lnTo>
                        <a:pt x="16" y="0"/>
                      </a:lnTo>
                      <a:lnTo>
                        <a:pt x="16" y="8"/>
                      </a:lnTo>
                      <a:lnTo>
                        <a:pt x="14" y="10"/>
                      </a:lnTo>
                      <a:lnTo>
                        <a:pt x="12" y="13"/>
                      </a:lnTo>
                      <a:lnTo>
                        <a:pt x="12" y="16"/>
                      </a:lnTo>
                      <a:lnTo>
                        <a:pt x="11" y="16"/>
                      </a:lnTo>
                      <a:lnTo>
                        <a:pt x="11" y="19"/>
                      </a:lnTo>
                      <a:lnTo>
                        <a:pt x="8" y="16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45085" name="Freeform 29"/>
                <p:cNvSpPr>
                  <a:spLocks/>
                </p:cNvSpPr>
                <p:nvPr/>
              </p:nvSpPr>
              <p:spPr bwMode="grayWhite">
                <a:xfrm>
                  <a:off x="4739" y="3587"/>
                  <a:ext cx="19" cy="76"/>
                </a:xfrm>
                <a:custGeom>
                  <a:avLst/>
                  <a:gdLst/>
                  <a:ahLst/>
                  <a:cxnLst>
                    <a:cxn ang="0">
                      <a:pos x="2" y="26"/>
                    </a:cxn>
                    <a:cxn ang="0">
                      <a:pos x="9" y="20"/>
                    </a:cxn>
                    <a:cxn ang="0">
                      <a:pos x="14" y="0"/>
                    </a:cxn>
                    <a:cxn ang="0">
                      <a:pos x="18" y="30"/>
                    </a:cxn>
                    <a:cxn ang="0">
                      <a:pos x="12" y="67"/>
                    </a:cxn>
                    <a:cxn ang="0">
                      <a:pos x="0" y="75"/>
                    </a:cxn>
                    <a:cxn ang="0">
                      <a:pos x="0" y="57"/>
                    </a:cxn>
                    <a:cxn ang="0">
                      <a:pos x="3" y="45"/>
                    </a:cxn>
                    <a:cxn ang="0">
                      <a:pos x="2" y="26"/>
                    </a:cxn>
                  </a:cxnLst>
                  <a:rect l="0" t="0" r="r" b="b"/>
                  <a:pathLst>
                    <a:path w="19" h="76">
                      <a:moveTo>
                        <a:pt x="2" y="26"/>
                      </a:moveTo>
                      <a:lnTo>
                        <a:pt x="9" y="20"/>
                      </a:lnTo>
                      <a:lnTo>
                        <a:pt x="14" y="0"/>
                      </a:lnTo>
                      <a:lnTo>
                        <a:pt x="18" y="30"/>
                      </a:lnTo>
                      <a:lnTo>
                        <a:pt x="12" y="67"/>
                      </a:lnTo>
                      <a:lnTo>
                        <a:pt x="0" y="75"/>
                      </a:lnTo>
                      <a:lnTo>
                        <a:pt x="0" y="57"/>
                      </a:lnTo>
                      <a:lnTo>
                        <a:pt x="3" y="45"/>
                      </a:lnTo>
                      <a:lnTo>
                        <a:pt x="2" y="26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r-TR"/>
                </a:p>
              </p:txBody>
            </p:sp>
          </p:grpSp>
        </p:grpSp>
      </p:grpSp>
      <p:sp>
        <p:nvSpPr>
          <p:cNvPr id="45086" name="Rectangle 30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857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biçemini düzenlemek için tıklat</a:t>
            </a:r>
          </a:p>
        </p:txBody>
      </p:sp>
      <p:sp>
        <p:nvSpPr>
          <p:cNvPr id="45087" name="Rectangle 3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5735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biçemlerini düzenlemek için tıklat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45088" name="Rectangle 3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tr-TR"/>
          </a:p>
        </p:txBody>
      </p:sp>
      <p:sp>
        <p:nvSpPr>
          <p:cNvPr id="45089" name="Rectangle 3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tr-TR"/>
          </a:p>
        </p:txBody>
      </p:sp>
      <p:sp>
        <p:nvSpPr>
          <p:cNvPr id="45090" name="Rectangle 3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992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A4A7E328-C1F7-400F-85DF-13699A293CA6}" type="slidenum">
              <a:rPr lang="tr-TR"/>
              <a:pPr/>
              <a:t>‹#›</a:t>
            </a:fld>
            <a:endParaRPr lang="tr-T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Monotype Sorts" charset="2"/>
        <a:buChar char="F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Monotype Sorts" charset="2"/>
        <a:buChar char="u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1844675"/>
            <a:ext cx="7772400" cy="1143000"/>
          </a:xfrm>
        </p:spPr>
        <p:txBody>
          <a:bodyPr/>
          <a:lstStyle/>
          <a:p>
            <a:r>
              <a:rPr lang="tr-TR" dirty="0" err="1">
                <a:solidFill>
                  <a:srgbClr val="FFFF00"/>
                </a:solidFill>
              </a:rPr>
              <a:t>Lipid</a:t>
            </a:r>
            <a:r>
              <a:rPr lang="tr-TR" dirty="0">
                <a:solidFill>
                  <a:srgbClr val="FFFF00"/>
                </a:solidFill>
              </a:rPr>
              <a:t> Metabolizması Bozuklukları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87450" y="3933825"/>
            <a:ext cx="6400800" cy="1085850"/>
          </a:xfrm>
        </p:spPr>
        <p:txBody>
          <a:bodyPr/>
          <a:lstStyle/>
          <a:p>
            <a:r>
              <a:rPr lang="tr-TR" dirty="0"/>
              <a:t>Prof. Dr. Nilgün BAŞKAL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b="1">
                <a:solidFill>
                  <a:srgbClr val="FFFF00"/>
                </a:solidFill>
              </a:rPr>
              <a:t>Lipoprotein (a)-Lp(a)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450" y="1657350"/>
            <a:ext cx="7272338" cy="4795838"/>
          </a:xfrm>
        </p:spPr>
        <p:txBody>
          <a:bodyPr/>
          <a:lstStyle/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None/>
            </a:pPr>
            <a:r>
              <a:rPr lang="tr-TR" sz="2000" b="1">
                <a:solidFill>
                  <a:srgbClr val="FFFF00"/>
                </a:solidFill>
              </a:rPr>
              <a:t>Tanım:</a:t>
            </a:r>
            <a:r>
              <a:rPr lang="tr-TR" sz="2000" b="1"/>
              <a:t> apo B </a:t>
            </a:r>
            <a:r>
              <a:rPr lang="tr-TR" sz="2000" b="1" baseline="-25000"/>
              <a:t>100 </a:t>
            </a:r>
            <a:r>
              <a:rPr lang="tr-TR" sz="2000" b="1"/>
              <a:t>– apo (a) kompleks proteinine                                                            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None/>
            </a:pPr>
            <a:r>
              <a:rPr lang="tr-TR" sz="2000" b="1"/>
              <a:t>              sahip geniş bir Lp fraksiyonu, 1990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None/>
            </a:pPr>
            <a:r>
              <a:rPr lang="tr-TR" sz="2000" b="1">
                <a:solidFill>
                  <a:srgbClr val="FFFF00"/>
                </a:solidFill>
              </a:rPr>
              <a:t>Yapısı:</a:t>
            </a:r>
            <a:r>
              <a:rPr lang="tr-TR" sz="2000" b="1"/>
              <a:t>  proteini farklı, boyut – dansite heterojenitesine                                          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None/>
            </a:pPr>
            <a:r>
              <a:rPr lang="tr-TR" sz="2000" b="1"/>
              <a:t>              sahip LDL partikülü.                                                                               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None/>
            </a:pPr>
            <a:r>
              <a:rPr lang="tr-TR" sz="2000" b="1"/>
              <a:t>              Kolesterol-Lp(a), TG Lp(a)-prebeta-                                                                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None/>
            </a:pPr>
            <a:r>
              <a:rPr lang="tr-TR" sz="2000" b="1"/>
              <a:t>              Dansite: 1040-1080                                                                                                 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None/>
            </a:pPr>
            <a:r>
              <a:rPr lang="tr-TR" sz="2000" b="1"/>
              <a:t>              apo(a)-plasminogen benzerliği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None/>
            </a:pPr>
            <a:r>
              <a:rPr lang="tr-TR" sz="2000" b="1">
                <a:solidFill>
                  <a:srgbClr val="FFFF00"/>
                </a:solidFill>
              </a:rPr>
              <a:t>Düzeyi:</a:t>
            </a:r>
            <a:r>
              <a:rPr lang="tr-TR" sz="2000" b="1"/>
              <a:t> plazma &lt; 7 mg/dl                                                                                              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None/>
            </a:pPr>
            <a:r>
              <a:rPr lang="tr-TR" sz="2000" b="1"/>
              <a:t>              total      &lt; 30 mg/dl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None/>
            </a:pPr>
            <a:r>
              <a:rPr lang="tr-TR" sz="2000" b="1">
                <a:solidFill>
                  <a:srgbClr val="FFFF00"/>
                </a:solidFill>
              </a:rPr>
              <a:t>Önemi:</a:t>
            </a:r>
            <a:r>
              <a:rPr lang="tr-TR" sz="2000" b="1"/>
              <a:t> </a:t>
            </a:r>
          </a:p>
          <a:p>
            <a:pPr lvl="1">
              <a:lnSpc>
                <a:spcPct val="80000"/>
              </a:lnSpc>
              <a:buClr>
                <a:srgbClr val="FFFF00"/>
              </a:buClr>
              <a:buFont typeface="Wingdings" pitchFamily="2" charset="2"/>
              <a:buNone/>
            </a:pPr>
            <a:r>
              <a:rPr lang="tr-TR" sz="2000" b="1"/>
              <a:t>       </a:t>
            </a:r>
            <a:r>
              <a:rPr lang="tr-TR" sz="2000" b="1">
                <a:solidFill>
                  <a:srgbClr val="FFFF00"/>
                </a:solidFill>
              </a:rPr>
              <a:t>Proatherojenik faktör </a:t>
            </a:r>
          </a:p>
          <a:p>
            <a:pPr lvl="1">
              <a:lnSpc>
                <a:spcPct val="80000"/>
              </a:lnSpc>
              <a:buClr>
                <a:srgbClr val="FFFF00"/>
              </a:buClr>
              <a:buFont typeface="Wingdings" pitchFamily="2" charset="2"/>
              <a:buNone/>
            </a:pPr>
            <a:r>
              <a:rPr lang="tr-TR" sz="2000" b="1"/>
              <a:t>       köpük hücre-yüzey modifikasyonu</a:t>
            </a:r>
          </a:p>
          <a:p>
            <a:pPr lvl="1">
              <a:lnSpc>
                <a:spcPct val="80000"/>
              </a:lnSpc>
              <a:buClr>
                <a:srgbClr val="FFFF00"/>
              </a:buClr>
              <a:buFont typeface="Wingdings" pitchFamily="2" charset="2"/>
              <a:buNone/>
            </a:pPr>
            <a:r>
              <a:rPr lang="tr-TR" sz="2000" b="1"/>
              <a:t>       ASKH için önemli bir risk</a:t>
            </a:r>
          </a:p>
          <a:p>
            <a:pPr lvl="1">
              <a:lnSpc>
                <a:spcPct val="80000"/>
              </a:lnSpc>
              <a:buClr>
                <a:srgbClr val="FFFF00"/>
              </a:buClr>
              <a:buFont typeface="Wingdings" pitchFamily="2" charset="2"/>
              <a:buNone/>
            </a:pPr>
            <a:r>
              <a:rPr lang="tr-TR" sz="2000" b="1"/>
              <a:t>       </a:t>
            </a:r>
            <a:r>
              <a:rPr lang="tr-TR" sz="2000" b="1">
                <a:solidFill>
                  <a:srgbClr val="FFFF00"/>
                </a:solidFill>
              </a:rPr>
              <a:t>Protrombojenik faktör</a:t>
            </a:r>
            <a:r>
              <a:rPr lang="tr-TR" sz="2000" b="1"/>
              <a:t>                                                                         </a:t>
            </a:r>
          </a:p>
          <a:p>
            <a:pPr lvl="1">
              <a:lnSpc>
                <a:spcPct val="80000"/>
              </a:lnSpc>
              <a:buClr>
                <a:srgbClr val="FFFF00"/>
              </a:buClr>
              <a:buFont typeface="Wingdings" pitchFamily="2" charset="2"/>
              <a:buNone/>
            </a:pPr>
            <a:r>
              <a:rPr lang="tr-TR" sz="2000" b="1"/>
              <a:t>       plasminogen- fibrinojen bağlanması ile yarışarak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1" name="Text Box 3"/>
          <p:cNvSpPr txBox="1">
            <a:spLocks noChangeArrowheads="1"/>
          </p:cNvSpPr>
          <p:nvPr/>
        </p:nvSpPr>
        <p:spPr bwMode="auto">
          <a:xfrm>
            <a:off x="900113" y="484188"/>
            <a:ext cx="7127875" cy="641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600" b="1">
                <a:solidFill>
                  <a:srgbClr val="FFFF00"/>
                </a:solidFill>
                <a:latin typeface="Times New Roman" pitchFamily="18" charset="0"/>
              </a:rPr>
              <a:t>Lipid Transportundaki enzimler</a:t>
            </a:r>
          </a:p>
        </p:txBody>
      </p:sp>
      <p:graphicFrame>
        <p:nvGraphicFramePr>
          <p:cNvPr id="130110" name="Group 62"/>
          <p:cNvGraphicFramePr>
            <a:graphicFrameLocks noGrp="1"/>
          </p:cNvGraphicFramePr>
          <p:nvPr/>
        </p:nvGraphicFramePr>
        <p:xfrm>
          <a:off x="250825" y="2205038"/>
          <a:ext cx="8640763" cy="2788539"/>
        </p:xfrm>
        <a:graphic>
          <a:graphicData uri="http://schemas.openxmlformats.org/drawingml/2006/table">
            <a:tbl>
              <a:tblPr/>
              <a:tblGrid>
                <a:gridCol w="1152525"/>
                <a:gridCol w="3455988"/>
                <a:gridCol w="4032250"/>
              </a:tblGrid>
              <a:tr h="4476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Enzim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Aktivite yeri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Fonksiyonu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557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“LPL”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“HTL”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“LCAT”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Vasküler yataktaki                       Endotel hücreleri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Hepatik ve adrenal vasküler yatak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Endotel hücreleri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İntravasküler plazma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Şilomikron ve trigliseridlerin hidrolizi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Fosfolipidlerin hidrolizi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Beta VLDL-TG ve IDL-TG ile HDL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fosfolipidlerin hidrolizi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Kolesterolün esterifikasyonu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(fosfolipidlerden serbest yağ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 asitlerinin transferi ile)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3" name="Text Box 3"/>
          <p:cNvSpPr txBox="1">
            <a:spLocks noChangeArrowheads="1"/>
          </p:cNvSpPr>
          <p:nvPr/>
        </p:nvSpPr>
        <p:spPr bwMode="auto">
          <a:xfrm>
            <a:off x="1692275" y="188913"/>
            <a:ext cx="5111750" cy="641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600" b="1">
                <a:solidFill>
                  <a:srgbClr val="FFFF00"/>
                </a:solidFill>
                <a:latin typeface="Times New Roman" pitchFamily="18" charset="0"/>
              </a:rPr>
              <a:t>Lipoprotein reseptörleri</a:t>
            </a:r>
          </a:p>
        </p:txBody>
      </p:sp>
      <p:graphicFrame>
        <p:nvGraphicFramePr>
          <p:cNvPr id="133190" name="Group 70"/>
          <p:cNvGraphicFramePr>
            <a:graphicFrameLocks noGrp="1"/>
          </p:cNvGraphicFramePr>
          <p:nvPr/>
        </p:nvGraphicFramePr>
        <p:xfrm>
          <a:off x="395288" y="908050"/>
          <a:ext cx="8353425" cy="5181600"/>
        </p:xfrm>
        <a:graphic>
          <a:graphicData uri="http://schemas.openxmlformats.org/drawingml/2006/table">
            <a:tbl>
              <a:tblPr/>
              <a:tblGrid>
                <a:gridCol w="1655762"/>
                <a:gridCol w="2016125"/>
                <a:gridCol w="1441450"/>
                <a:gridCol w="3240088"/>
              </a:tblGrid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Organ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Lp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Apo Lp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Fonksiyonu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Karaciğer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Adrenal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Gonad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Makrofaj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Diğer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Dokular 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ŞM artık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VLDL-artık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LDL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HDL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ŞM-artık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LDL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HDL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B-VLDL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Modifiye LDL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LDL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LDL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VLDL-artık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HDL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B100,E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B100,E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A1,A2,A4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B100,E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A1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E, B100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B100,E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B100,E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B100,E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A1,2,4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Ekzojen kol. Temizlenişi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Ekzojen kol. temizlenişi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Ekzojen kol. temizlenişi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Ekzojen kol. temizlenişi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Steroid hormon sentezi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İçin kolesterol temini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Fazla kolesterol için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“scavanger”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-?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Hücre büyümesi için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Kolesterol temini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Tersine kolesterol nakli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146" name="Picture 2" descr="tara003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404813"/>
            <a:ext cx="8351838" cy="6359525"/>
          </a:xfrm>
          <a:prstGeom prst="rect">
            <a:avLst/>
          </a:prstGeom>
          <a:noFill/>
        </p:spPr>
      </p:pic>
      <p:sp>
        <p:nvSpPr>
          <p:cNvPr id="134147" name="Text Box 3"/>
          <p:cNvSpPr txBox="1">
            <a:spLocks noChangeArrowheads="1"/>
          </p:cNvSpPr>
          <p:nvPr/>
        </p:nvSpPr>
        <p:spPr bwMode="auto">
          <a:xfrm>
            <a:off x="2051050" y="-100013"/>
            <a:ext cx="4392613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800" b="1">
                <a:solidFill>
                  <a:srgbClr val="FFFF00"/>
                </a:solidFill>
                <a:latin typeface="Times New Roman" pitchFamily="18" charset="0"/>
              </a:rPr>
              <a:t>Lipoprotein metabolizması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Oval 2"/>
          <p:cNvSpPr>
            <a:spLocks noChangeArrowheads="1"/>
          </p:cNvSpPr>
          <p:nvPr/>
        </p:nvSpPr>
        <p:spPr bwMode="auto">
          <a:xfrm>
            <a:off x="5435600" y="2420938"/>
            <a:ext cx="1150938" cy="122396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136195" name="Oval 3"/>
          <p:cNvSpPr>
            <a:spLocks noChangeArrowheads="1"/>
          </p:cNvSpPr>
          <p:nvPr/>
        </p:nvSpPr>
        <p:spPr bwMode="auto">
          <a:xfrm>
            <a:off x="4140200" y="1196975"/>
            <a:ext cx="1150938" cy="122396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136196" name="Oval 4"/>
          <p:cNvSpPr>
            <a:spLocks noChangeArrowheads="1"/>
          </p:cNvSpPr>
          <p:nvPr/>
        </p:nvSpPr>
        <p:spPr bwMode="auto">
          <a:xfrm>
            <a:off x="2051050" y="2852738"/>
            <a:ext cx="1150938" cy="1223962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136197" name="Oval 5"/>
          <p:cNvSpPr>
            <a:spLocks noChangeArrowheads="1"/>
          </p:cNvSpPr>
          <p:nvPr/>
        </p:nvSpPr>
        <p:spPr bwMode="auto">
          <a:xfrm>
            <a:off x="3995738" y="4365625"/>
            <a:ext cx="1150937" cy="1223963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136198" name="Text Box 6"/>
          <p:cNvSpPr txBox="1">
            <a:spLocks noChangeArrowheads="1"/>
          </p:cNvSpPr>
          <p:nvPr/>
        </p:nvSpPr>
        <p:spPr bwMode="auto">
          <a:xfrm>
            <a:off x="755650" y="476250"/>
            <a:ext cx="2879725" cy="1066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200" b="1">
                <a:solidFill>
                  <a:srgbClr val="FFFF00"/>
                </a:solidFill>
                <a:latin typeface="Times New Roman" pitchFamily="18" charset="0"/>
              </a:rPr>
              <a:t>Lipoprotein metabolizması</a:t>
            </a:r>
          </a:p>
        </p:txBody>
      </p:sp>
      <p:sp>
        <p:nvSpPr>
          <p:cNvPr id="136199" name="Text Box 7"/>
          <p:cNvSpPr txBox="1">
            <a:spLocks noChangeArrowheads="1"/>
          </p:cNvSpPr>
          <p:nvPr/>
        </p:nvSpPr>
        <p:spPr bwMode="auto">
          <a:xfrm>
            <a:off x="4211638" y="1557338"/>
            <a:ext cx="12954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b="1">
                <a:latin typeface="Times New Roman" pitchFamily="18" charset="0"/>
              </a:rPr>
              <a:t>VLDL</a:t>
            </a:r>
          </a:p>
        </p:txBody>
      </p:sp>
      <p:sp>
        <p:nvSpPr>
          <p:cNvPr id="136200" name="Text Box 8"/>
          <p:cNvSpPr txBox="1">
            <a:spLocks noChangeArrowheads="1"/>
          </p:cNvSpPr>
          <p:nvPr/>
        </p:nvSpPr>
        <p:spPr bwMode="auto">
          <a:xfrm>
            <a:off x="5364163" y="2636838"/>
            <a:ext cx="1295400" cy="8223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b="1">
                <a:latin typeface="Times New Roman" pitchFamily="18" charset="0"/>
              </a:rPr>
              <a:t>VLDL artık</a:t>
            </a:r>
          </a:p>
        </p:txBody>
      </p:sp>
      <p:sp>
        <p:nvSpPr>
          <p:cNvPr id="136201" name="Text Box 9"/>
          <p:cNvSpPr txBox="1">
            <a:spLocks noChangeArrowheads="1"/>
          </p:cNvSpPr>
          <p:nvPr/>
        </p:nvSpPr>
        <p:spPr bwMode="auto">
          <a:xfrm>
            <a:off x="3997325" y="4700588"/>
            <a:ext cx="12954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b="1">
                <a:latin typeface="Times New Roman" pitchFamily="18" charset="0"/>
              </a:rPr>
              <a:t>LDL</a:t>
            </a:r>
          </a:p>
        </p:txBody>
      </p:sp>
      <p:sp>
        <p:nvSpPr>
          <p:cNvPr id="136202" name="Text Box 10"/>
          <p:cNvSpPr txBox="1">
            <a:spLocks noChangeArrowheads="1"/>
          </p:cNvSpPr>
          <p:nvPr/>
        </p:nvSpPr>
        <p:spPr bwMode="auto">
          <a:xfrm>
            <a:off x="1979613" y="3141663"/>
            <a:ext cx="12954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b="1">
                <a:latin typeface="Times New Roman" pitchFamily="18" charset="0"/>
              </a:rPr>
              <a:t>KC</a:t>
            </a:r>
          </a:p>
        </p:txBody>
      </p:sp>
      <p:sp>
        <p:nvSpPr>
          <p:cNvPr id="136203" name="Line 11"/>
          <p:cNvSpPr>
            <a:spLocks noChangeShapeType="1"/>
          </p:cNvSpPr>
          <p:nvPr/>
        </p:nvSpPr>
        <p:spPr bwMode="auto">
          <a:xfrm flipV="1">
            <a:off x="2771775" y="2060575"/>
            <a:ext cx="1223963" cy="720725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 type="none" w="sm" len="sm"/>
            <a:tailEnd type="triangle" w="sm" len="sm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6204" name="Line 12"/>
          <p:cNvSpPr>
            <a:spLocks noChangeShapeType="1"/>
          </p:cNvSpPr>
          <p:nvPr/>
        </p:nvSpPr>
        <p:spPr bwMode="auto">
          <a:xfrm>
            <a:off x="5292725" y="2133600"/>
            <a:ext cx="431800" cy="287338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 type="none" w="sm" len="sm"/>
            <a:tailEnd type="triangle" w="sm" len="sm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6205" name="Line 13"/>
          <p:cNvSpPr>
            <a:spLocks noChangeShapeType="1"/>
          </p:cNvSpPr>
          <p:nvPr/>
        </p:nvSpPr>
        <p:spPr bwMode="auto">
          <a:xfrm flipH="1">
            <a:off x="5148263" y="3860800"/>
            <a:ext cx="576262" cy="64770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 type="none" w="sm" len="sm"/>
            <a:tailEnd type="triangle" w="sm" len="sm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6206" name="Line 14"/>
          <p:cNvSpPr>
            <a:spLocks noChangeShapeType="1"/>
          </p:cNvSpPr>
          <p:nvPr/>
        </p:nvSpPr>
        <p:spPr bwMode="auto">
          <a:xfrm flipH="1">
            <a:off x="3203575" y="2420938"/>
            <a:ext cx="1223963" cy="86360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 type="none" w="sm" len="sm"/>
            <a:tailEnd type="triangle" w="sm" len="sm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6207" name="Line 15"/>
          <p:cNvSpPr>
            <a:spLocks noChangeShapeType="1"/>
          </p:cNvSpPr>
          <p:nvPr/>
        </p:nvSpPr>
        <p:spPr bwMode="auto">
          <a:xfrm flipH="1">
            <a:off x="3419475" y="3429000"/>
            <a:ext cx="2089150" cy="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 type="none" w="sm" len="sm"/>
            <a:tailEnd type="triangle" w="sm" len="sm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6208" name="Line 16"/>
          <p:cNvSpPr>
            <a:spLocks noChangeShapeType="1"/>
          </p:cNvSpPr>
          <p:nvPr/>
        </p:nvSpPr>
        <p:spPr bwMode="auto">
          <a:xfrm flipH="1" flipV="1">
            <a:off x="3203575" y="4005263"/>
            <a:ext cx="792163" cy="64770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 type="none" w="sm" len="sm"/>
            <a:tailEnd type="triangle" w="sm" len="sm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6209" name="Line 17"/>
          <p:cNvSpPr>
            <a:spLocks noChangeShapeType="1"/>
          </p:cNvSpPr>
          <p:nvPr/>
        </p:nvSpPr>
        <p:spPr bwMode="auto">
          <a:xfrm flipH="1">
            <a:off x="2916238" y="4724400"/>
            <a:ext cx="1079500" cy="73025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 type="none" w="sm" len="sm"/>
            <a:tailEnd type="triangle" w="sm" len="sm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6210" name="Text Box 18"/>
          <p:cNvSpPr txBox="1">
            <a:spLocks noChangeArrowheads="1"/>
          </p:cNvSpPr>
          <p:nvPr/>
        </p:nvSpPr>
        <p:spPr bwMode="auto">
          <a:xfrm>
            <a:off x="1979613" y="4581525"/>
            <a:ext cx="1008062" cy="822325"/>
          </a:xfrm>
          <a:prstGeom prst="rect">
            <a:avLst/>
          </a:prstGeom>
          <a:noFill/>
          <a:ln w="12700" algn="ctr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b="1">
                <a:latin typeface="Times New Roman" pitchFamily="18" charset="0"/>
              </a:rPr>
              <a:t>Diğer yerler</a:t>
            </a:r>
          </a:p>
        </p:txBody>
      </p:sp>
      <p:sp>
        <p:nvSpPr>
          <p:cNvPr id="136211" name="Text Box 19"/>
          <p:cNvSpPr txBox="1">
            <a:spLocks noChangeArrowheads="1"/>
          </p:cNvSpPr>
          <p:nvPr/>
        </p:nvSpPr>
        <p:spPr bwMode="auto">
          <a:xfrm>
            <a:off x="1187450" y="3470275"/>
            <a:ext cx="1439863" cy="8223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b="1">
                <a:latin typeface="Times New Roman" pitchFamily="18" charset="0"/>
              </a:rPr>
              <a:t>LDL reseptör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188913"/>
            <a:ext cx="7772400" cy="576262"/>
          </a:xfrm>
        </p:spPr>
        <p:txBody>
          <a:bodyPr/>
          <a:lstStyle/>
          <a:p>
            <a:r>
              <a:rPr lang="tr-TR" sz="4000" b="1">
                <a:solidFill>
                  <a:srgbClr val="FFFF00"/>
                </a:solidFill>
              </a:rPr>
              <a:t>Lipoprotein trafiği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3350" y="1052513"/>
            <a:ext cx="6048375" cy="1001712"/>
          </a:xfrm>
        </p:spPr>
        <p:txBody>
          <a:bodyPr/>
          <a:lstStyle/>
          <a:p>
            <a:pPr>
              <a:lnSpc>
                <a:spcPct val="80000"/>
              </a:lnSpc>
              <a:buFont typeface="Monotype Sorts" charset="2"/>
              <a:buNone/>
            </a:pPr>
            <a:r>
              <a:rPr lang="tr-TR" sz="2000" b="1"/>
              <a:t>Londra metrosu…....................  Lp.Transport sistemi</a:t>
            </a:r>
          </a:p>
          <a:p>
            <a:pPr>
              <a:lnSpc>
                <a:spcPct val="80000"/>
              </a:lnSpc>
              <a:buFont typeface="Monotype Sorts" charset="2"/>
              <a:buNone/>
            </a:pPr>
            <a:r>
              <a:rPr lang="tr-TR" sz="2000" b="1"/>
              <a:t>Yolcular ………………………  kolesterol, Trigliserid</a:t>
            </a:r>
          </a:p>
          <a:p>
            <a:pPr>
              <a:lnSpc>
                <a:spcPct val="80000"/>
              </a:lnSpc>
              <a:buFont typeface="Monotype Sorts" charset="2"/>
              <a:buNone/>
            </a:pPr>
            <a:r>
              <a:rPr lang="tr-TR" sz="2000" b="1"/>
              <a:t>Sıkışık-yoğun zaman…………..yemek sonrası</a:t>
            </a:r>
          </a:p>
        </p:txBody>
      </p:sp>
      <p:sp>
        <p:nvSpPr>
          <p:cNvPr id="135172" name="Text Box 4"/>
          <p:cNvSpPr txBox="1">
            <a:spLocks noChangeArrowheads="1"/>
          </p:cNvSpPr>
          <p:nvPr/>
        </p:nvSpPr>
        <p:spPr bwMode="auto">
          <a:xfrm>
            <a:off x="1765300" y="2051050"/>
            <a:ext cx="2735263" cy="854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000" b="1">
                <a:latin typeface="Times New Roman" pitchFamily="18" charset="0"/>
              </a:rPr>
              <a:t>proje hatası</a:t>
            </a:r>
          </a:p>
          <a:p>
            <a:pPr>
              <a:spcBef>
                <a:spcPct val="50000"/>
              </a:spcBef>
            </a:pPr>
            <a:r>
              <a:rPr lang="tr-TR" sz="2000" b="1">
                <a:latin typeface="Times New Roman" pitchFamily="18" charset="0"/>
              </a:rPr>
              <a:t>aşırı yüklenme</a:t>
            </a:r>
          </a:p>
        </p:txBody>
      </p:sp>
      <p:sp>
        <p:nvSpPr>
          <p:cNvPr id="135173" name="Text Box 5"/>
          <p:cNvSpPr txBox="1">
            <a:spLocks noChangeArrowheads="1"/>
          </p:cNvSpPr>
          <p:nvPr/>
        </p:nvSpPr>
        <p:spPr bwMode="auto">
          <a:xfrm>
            <a:off x="4427538" y="1989138"/>
            <a:ext cx="4178300" cy="1158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000" b="1">
                <a:latin typeface="Times New Roman" pitchFamily="18" charset="0"/>
              </a:rPr>
              <a:t>genetik</a:t>
            </a:r>
          </a:p>
          <a:p>
            <a:pPr>
              <a:spcBef>
                <a:spcPct val="50000"/>
              </a:spcBef>
            </a:pPr>
            <a:r>
              <a:rPr lang="tr-TR" sz="2000" b="1">
                <a:latin typeface="Times New Roman" pitchFamily="18" charset="0"/>
              </a:rPr>
              <a:t>diyet ve endokrin                             denge bozukluğu</a:t>
            </a:r>
          </a:p>
        </p:txBody>
      </p:sp>
      <p:sp>
        <p:nvSpPr>
          <p:cNvPr id="135174" name="Text Box 6"/>
          <p:cNvSpPr txBox="1">
            <a:spLocks noChangeArrowheads="1"/>
          </p:cNvSpPr>
          <p:nvPr/>
        </p:nvSpPr>
        <p:spPr bwMode="auto">
          <a:xfrm>
            <a:off x="2555875" y="3860800"/>
            <a:ext cx="36004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b="1">
                <a:solidFill>
                  <a:srgbClr val="FFFF00"/>
                </a:solidFill>
                <a:latin typeface="Times New Roman" pitchFamily="18" charset="0"/>
              </a:rPr>
              <a:t>Multifaktöriyel blokaj</a:t>
            </a:r>
          </a:p>
        </p:txBody>
      </p:sp>
      <p:sp>
        <p:nvSpPr>
          <p:cNvPr id="135175" name="Line 7"/>
          <p:cNvSpPr>
            <a:spLocks noChangeShapeType="1"/>
          </p:cNvSpPr>
          <p:nvPr/>
        </p:nvSpPr>
        <p:spPr bwMode="auto">
          <a:xfrm>
            <a:off x="2555875" y="3141663"/>
            <a:ext cx="647700" cy="64770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 type="none" w="sm" len="sm"/>
            <a:tailEnd type="triangle" w="sm" len="sm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5176" name="Line 8"/>
          <p:cNvSpPr>
            <a:spLocks noChangeShapeType="1"/>
          </p:cNvSpPr>
          <p:nvPr/>
        </p:nvSpPr>
        <p:spPr bwMode="auto">
          <a:xfrm flipH="1">
            <a:off x="4572000" y="3213100"/>
            <a:ext cx="504825" cy="576263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 type="none" w="sm" len="sm"/>
            <a:tailEnd type="triangle" w="sm" len="sm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5177" name="Text Box 9"/>
          <p:cNvSpPr txBox="1">
            <a:spLocks noChangeArrowheads="1"/>
          </p:cNvSpPr>
          <p:nvPr/>
        </p:nvSpPr>
        <p:spPr bwMode="auto">
          <a:xfrm>
            <a:off x="755650" y="4797425"/>
            <a:ext cx="8137525" cy="13716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tr-TR" sz="2000" b="1">
                <a:latin typeface="Times New Roman" pitchFamily="18" charset="0"/>
              </a:rPr>
              <a:t>Lp. trafiği;                                                                                                             labirentte yelken açmak için gerekli güvenin kazanılması ile anlaşılabilir.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endParaRPr lang="tr-TR" sz="2000" b="1">
              <a:latin typeface="Times New Roman" pitchFamily="18" charset="0"/>
            </a:endParaRPr>
          </a:p>
          <a:p>
            <a:pPr algn="r">
              <a:lnSpc>
                <a:spcPct val="60000"/>
              </a:lnSpc>
              <a:spcBef>
                <a:spcPct val="50000"/>
              </a:spcBef>
            </a:pPr>
            <a:r>
              <a:rPr lang="tr-TR" sz="1800" b="1">
                <a:latin typeface="Times New Roman" pitchFamily="18" charset="0"/>
              </a:rPr>
              <a:t>Micheal S: BROWN Joseph L.GOLDSTEIN 1985-nobel ödülü sahipleri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b="1">
                <a:solidFill>
                  <a:srgbClr val="FFFF00"/>
                </a:solidFill>
              </a:rPr>
              <a:t>Lipid-lipoprotein düzeylerine etki eden faktörler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3350" y="1628775"/>
            <a:ext cx="5902325" cy="4795838"/>
          </a:xfrm>
        </p:spPr>
        <p:txBody>
          <a:bodyPr/>
          <a:lstStyle/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000" b="1"/>
              <a:t>Yaş-seks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000" b="1"/>
              <a:t>Irk japonlarda HDL </a:t>
            </a:r>
            <a:r>
              <a:rPr lang="tr-TR" sz="2000" b="1">
                <a:cs typeface="Times New Roman" pitchFamily="18" charset="0"/>
              </a:rPr>
              <a:t>↑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000" b="1">
                <a:cs typeface="Times New Roman" pitchFamily="18" charset="0"/>
              </a:rPr>
              <a:t>Vücut ağırlığı obezlerde TG ↑,HDL ↓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000" b="1">
                <a:cs typeface="Times New Roman" pitchFamily="18" charset="0"/>
              </a:rPr>
              <a:t>Fizik aktivite HDL2↑-LPL↑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000" b="1">
                <a:cs typeface="Times New Roman" pitchFamily="18" charset="0"/>
              </a:rPr>
              <a:t>Diyet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000" b="1">
                <a:cs typeface="Times New Roman" pitchFamily="18" charset="0"/>
              </a:rPr>
              <a:t>Hastalıklar MI sonrası 6-12 hf kol ↓, TG↑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000" b="1">
                <a:cs typeface="Times New Roman" pitchFamily="18" charset="0"/>
              </a:rPr>
              <a:t>Mevsimler yaz: majörler↓,HDL↑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000" b="1">
                <a:cs typeface="Times New Roman" pitchFamily="18" charset="0"/>
              </a:rPr>
              <a:t>Hastanın hazırlanışı</a:t>
            </a:r>
          </a:p>
          <a:p>
            <a:pPr lvl="1">
              <a:lnSpc>
                <a:spcPct val="80000"/>
              </a:lnSpc>
              <a:buClr>
                <a:srgbClr val="FFFF00"/>
              </a:buClr>
              <a:buFont typeface="Wingdings" pitchFamily="2" charset="2"/>
              <a:buChar char="Ø"/>
            </a:pPr>
            <a:r>
              <a:rPr lang="tr-TR" sz="1800" b="1">
                <a:cs typeface="Times New Roman" pitchFamily="18" charset="0"/>
              </a:rPr>
              <a:t>Açlık 12 saat TG</a:t>
            </a:r>
          </a:p>
          <a:p>
            <a:pPr lvl="1">
              <a:lnSpc>
                <a:spcPct val="80000"/>
              </a:lnSpc>
              <a:buClr>
                <a:srgbClr val="FFFF00"/>
              </a:buClr>
              <a:buFont typeface="Wingdings" pitchFamily="2" charset="2"/>
              <a:buChar char="Ø"/>
            </a:pPr>
            <a:r>
              <a:rPr lang="tr-TR" sz="1800" b="1">
                <a:cs typeface="Times New Roman" pitchFamily="18" charset="0"/>
              </a:rPr>
              <a:t>Alkol 72 saat</a:t>
            </a:r>
          </a:p>
          <a:p>
            <a:pPr lvl="1">
              <a:lnSpc>
                <a:spcPct val="80000"/>
              </a:lnSpc>
              <a:buClr>
                <a:srgbClr val="FFFF00"/>
              </a:buClr>
              <a:buFont typeface="Wingdings" pitchFamily="2" charset="2"/>
              <a:buChar char="Ø"/>
            </a:pPr>
            <a:r>
              <a:rPr lang="tr-TR" sz="1800" b="1">
                <a:cs typeface="Times New Roman" pitchFamily="18" charset="0"/>
              </a:rPr>
              <a:t>Postür oturur % 6 ↓ - yatar % 15 ↓</a:t>
            </a:r>
          </a:p>
          <a:p>
            <a:pPr lvl="1">
              <a:lnSpc>
                <a:spcPct val="80000"/>
              </a:lnSpc>
              <a:buClr>
                <a:srgbClr val="FFFF00"/>
              </a:buClr>
              <a:buFont typeface="Wingdings" pitchFamily="2" charset="2"/>
              <a:buChar char="Ø"/>
            </a:pPr>
            <a:r>
              <a:rPr lang="tr-TR" sz="1800" b="1">
                <a:cs typeface="Times New Roman" pitchFamily="18" charset="0"/>
              </a:rPr>
              <a:t>Turnike sıkma süresi 5 dak. aşarsa % 10-15 ↑</a:t>
            </a:r>
          </a:p>
          <a:p>
            <a:pPr lvl="1">
              <a:lnSpc>
                <a:spcPct val="80000"/>
              </a:lnSpc>
              <a:buClr>
                <a:srgbClr val="FFFF00"/>
              </a:buClr>
              <a:buFont typeface="Wingdings" pitchFamily="2" charset="2"/>
              <a:buChar char="Ø"/>
            </a:pPr>
            <a:r>
              <a:rPr lang="tr-TR" sz="1800" b="1">
                <a:cs typeface="Times New Roman" pitchFamily="18" charset="0"/>
              </a:rPr>
              <a:t>Serumun bekletilmesi + 4 </a:t>
            </a:r>
            <a:r>
              <a:rPr lang="tr-TR" sz="1800" b="1" baseline="30000">
                <a:cs typeface="Times New Roman" pitchFamily="18" charset="0"/>
              </a:rPr>
              <a:t>0</a:t>
            </a:r>
            <a:r>
              <a:rPr lang="tr-TR" sz="1800" b="1">
                <a:cs typeface="Times New Roman" pitchFamily="18" charset="0"/>
              </a:rPr>
              <a:t>C de birkaç gün</a:t>
            </a:r>
          </a:p>
          <a:p>
            <a:pPr lvl="1">
              <a:lnSpc>
                <a:spcPct val="80000"/>
              </a:lnSpc>
              <a:buClr>
                <a:srgbClr val="FFFF00"/>
              </a:buClr>
              <a:buFont typeface="Wingdings" pitchFamily="2" charset="2"/>
              <a:buNone/>
            </a:pPr>
            <a:r>
              <a:rPr lang="tr-TR" sz="1800" b="1">
                <a:cs typeface="Times New Roman" pitchFamily="18" charset="0"/>
              </a:rPr>
              <a:t>      		                    -15 </a:t>
            </a:r>
            <a:r>
              <a:rPr lang="tr-TR" sz="1800" b="1" baseline="30000">
                <a:cs typeface="Times New Roman" pitchFamily="18" charset="0"/>
              </a:rPr>
              <a:t>0</a:t>
            </a:r>
            <a:r>
              <a:rPr lang="tr-TR" sz="1800" b="1">
                <a:cs typeface="Times New Roman" pitchFamily="18" charset="0"/>
              </a:rPr>
              <a:t>c de 18 hafta	</a:t>
            </a:r>
          </a:p>
          <a:p>
            <a:pPr lvl="1">
              <a:lnSpc>
                <a:spcPct val="80000"/>
              </a:lnSpc>
              <a:buClr>
                <a:srgbClr val="FFFF00"/>
              </a:buClr>
              <a:buFont typeface="Wingdings" pitchFamily="2" charset="2"/>
              <a:buChar char="Ø"/>
            </a:pPr>
            <a:r>
              <a:rPr lang="tr-TR" sz="1800" b="1">
                <a:cs typeface="Times New Roman" pitchFamily="18" charset="0"/>
              </a:rPr>
              <a:t>Kapiller örnekleme % 3,6 ↑</a:t>
            </a:r>
          </a:p>
          <a:p>
            <a:pPr lvl="1">
              <a:lnSpc>
                <a:spcPct val="80000"/>
              </a:lnSpc>
              <a:buClr>
                <a:srgbClr val="FFFF00"/>
              </a:buClr>
              <a:buFont typeface="Wingdings" pitchFamily="2" charset="2"/>
              <a:buChar char="Ø"/>
            </a:pPr>
            <a:endParaRPr lang="tr-TR" sz="1800" b="1"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3" name="Text Box 3"/>
          <p:cNvSpPr txBox="1">
            <a:spLocks noChangeArrowheads="1"/>
          </p:cNvSpPr>
          <p:nvPr/>
        </p:nvSpPr>
        <p:spPr bwMode="auto">
          <a:xfrm>
            <a:off x="647700" y="1200150"/>
            <a:ext cx="7740650" cy="5794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200" b="1">
                <a:solidFill>
                  <a:srgbClr val="FFFF00"/>
                </a:solidFill>
                <a:latin typeface="Times New Roman" pitchFamily="18" charset="0"/>
              </a:rPr>
              <a:t>HDLkolesterol düzeyini etkileyen faktörler</a:t>
            </a:r>
          </a:p>
        </p:txBody>
      </p:sp>
      <p:graphicFrame>
        <p:nvGraphicFramePr>
          <p:cNvPr id="138276" name="Group 36"/>
          <p:cNvGraphicFramePr>
            <a:graphicFrameLocks noGrp="1"/>
          </p:cNvGraphicFramePr>
          <p:nvPr/>
        </p:nvGraphicFramePr>
        <p:xfrm>
          <a:off x="179388" y="2708275"/>
          <a:ext cx="8820150" cy="2987040"/>
        </p:xfrm>
        <a:graphic>
          <a:graphicData uri="http://schemas.openxmlformats.org/drawingml/2006/table">
            <a:tbl>
              <a:tblPr/>
              <a:tblGrid>
                <a:gridCol w="4824412"/>
                <a:gridCol w="3995738"/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Arttıranlar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Azaltanlar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63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Östrojen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Egzersiz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Kilo kaybı (zayıflama)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Hipotrigliseridemik ilaçlar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Alkol (HDL3)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Feniton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Ailevi hiperalfalipooroteinemi sendromları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Puberte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Androjenler, progestagenler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Obezite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Hipertrigliseridemi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Tip 2 DM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Sigara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Ailevi HDL – eksikliği sendromları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b="1">
                <a:solidFill>
                  <a:srgbClr val="FFFF00"/>
                </a:solidFill>
              </a:rPr>
              <a:t>Dislipidemilerde klinik tablo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43213" y="1628775"/>
            <a:ext cx="3094037" cy="4114800"/>
          </a:xfrm>
        </p:spPr>
        <p:txBody>
          <a:bodyPr/>
          <a:lstStyle/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b="1">
                <a:solidFill>
                  <a:srgbClr val="FFFF00"/>
                </a:solidFill>
              </a:rPr>
              <a:t>Asemptomatik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b="1">
                <a:solidFill>
                  <a:srgbClr val="FFFF00"/>
                </a:solidFill>
              </a:rPr>
              <a:t>Semptomatik</a:t>
            </a:r>
          </a:p>
          <a:p>
            <a:pPr lvl="1">
              <a:buClr>
                <a:srgbClr val="FFFF00"/>
              </a:buClr>
              <a:buFont typeface="Wingdings" pitchFamily="2" charset="2"/>
              <a:buChar char="Ø"/>
            </a:pPr>
            <a:r>
              <a:rPr lang="tr-TR" b="1"/>
              <a:t>ASKH</a:t>
            </a:r>
          </a:p>
          <a:p>
            <a:pPr lvl="1">
              <a:buClr>
                <a:srgbClr val="FFFF00"/>
              </a:buClr>
              <a:buFont typeface="Wingdings" pitchFamily="2" charset="2"/>
              <a:buChar char="Ø"/>
            </a:pPr>
            <a:r>
              <a:rPr lang="tr-TR" b="1"/>
              <a:t>Pankreatit</a:t>
            </a:r>
          </a:p>
          <a:p>
            <a:pPr lvl="1">
              <a:buClr>
                <a:srgbClr val="FFFF00"/>
              </a:buClr>
              <a:buFont typeface="Wingdings" pitchFamily="2" charset="2"/>
              <a:buChar char="Ø"/>
            </a:pPr>
            <a:r>
              <a:rPr lang="tr-TR" b="1"/>
              <a:t>Safra taşı</a:t>
            </a:r>
          </a:p>
          <a:p>
            <a:pPr lvl="1">
              <a:buClr>
                <a:srgbClr val="FFFF00"/>
              </a:buClr>
              <a:buFont typeface="Wingdings" pitchFamily="2" charset="2"/>
              <a:buChar char="Ø"/>
            </a:pPr>
            <a:r>
              <a:rPr lang="tr-TR" b="1"/>
              <a:t>Ksantoma</a:t>
            </a:r>
          </a:p>
          <a:p>
            <a:pPr lvl="1">
              <a:buClr>
                <a:srgbClr val="FFFF00"/>
              </a:buClr>
              <a:buFont typeface="Wingdings" pitchFamily="2" charset="2"/>
              <a:buChar char="Ø"/>
            </a:pPr>
            <a:r>
              <a:rPr lang="tr-TR" b="1"/>
              <a:t>Diğerleri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b="1">
                <a:solidFill>
                  <a:srgbClr val="FFFF00"/>
                </a:solidFill>
              </a:rPr>
              <a:t>Laboratuvar analizi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b="1"/>
              <a:t>Açlıkta plazma lipid, kolesterol ve trigliserid düzeylerine bakılması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b="1"/>
              <a:t>Laktesans bakılması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b="1"/>
              <a:t>Lipoprotein elektroforezi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b="1"/>
              <a:t>Ultrasantrifügasyon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b="1"/>
              <a:t>Apoprotein anlizi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b="1"/>
              <a:t>Diğer biyokimyasal kan tetkikleri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b="1">
                <a:solidFill>
                  <a:srgbClr val="FFFF00"/>
                </a:solidFill>
              </a:rPr>
              <a:t>Dislipidemili hastaya yaklaşım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35150" y="1628775"/>
            <a:ext cx="5976938" cy="5040313"/>
          </a:xfrm>
        </p:spPr>
        <p:txBody>
          <a:bodyPr/>
          <a:lstStyle/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800" b="1"/>
              <a:t>Anamnez-öykü-aile sorgusu 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800" b="1"/>
              <a:t>Risk faktörlerinin yorumu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800" b="1"/>
              <a:t>Tam sistematik fizik muayene 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800" b="1"/>
              <a:t>Lipidler (Kolesterol-Trigliserid)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800" b="1"/>
              <a:t>Lipoprotein analizi-fenotipleme 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800" b="1"/>
              <a:t>Primer – sekonder ?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800" b="1"/>
              <a:t>Yorumlama ve tedavi kararı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800" b="1"/>
              <a:t>Tedavi - izlem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1314" name="Group 2"/>
          <p:cNvGraphicFramePr>
            <a:graphicFrameLocks noGrp="1"/>
          </p:cNvGraphicFramePr>
          <p:nvPr>
            <p:ph type="tbl" idx="1"/>
          </p:nvPr>
        </p:nvGraphicFramePr>
        <p:xfrm>
          <a:off x="323850" y="1628775"/>
          <a:ext cx="7772400" cy="3370580"/>
        </p:xfrm>
        <a:graphic>
          <a:graphicData uri="http://schemas.openxmlformats.org/drawingml/2006/table">
            <a:tbl>
              <a:tblPr/>
              <a:tblGrid>
                <a:gridCol w="2590800"/>
                <a:gridCol w="2590800"/>
                <a:gridCol w="2590800"/>
              </a:tblGrid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Total kolesterol mg/dl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LDL kolesterol mg/dl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64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Normal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↓ </a:t>
                      </a: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↓</a:t>
                      </a: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64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Sınırda yüksek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200-239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130-159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64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Orta yüksek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240-300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160-200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64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Ciddi yüksek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300 </a:t>
                      </a: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200</a:t>
                      </a: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1340" name="Text Box 28"/>
          <p:cNvSpPr txBox="1">
            <a:spLocks noChangeArrowheads="1"/>
          </p:cNvSpPr>
          <p:nvPr/>
        </p:nvSpPr>
        <p:spPr bwMode="auto">
          <a:xfrm>
            <a:off x="3276600" y="5229225"/>
            <a:ext cx="4175125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800" b="1">
                <a:solidFill>
                  <a:srgbClr val="FFFF00"/>
                </a:solidFill>
                <a:latin typeface="Times New Roman" pitchFamily="18" charset="0"/>
              </a:rPr>
              <a:t>Trigliserid &lt; 150 mg/dl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85750"/>
            <a:ext cx="8134350" cy="1143000"/>
          </a:xfrm>
        </p:spPr>
        <p:txBody>
          <a:bodyPr/>
          <a:lstStyle/>
          <a:p>
            <a:r>
              <a:rPr lang="tr-TR" sz="2400" b="1">
                <a:solidFill>
                  <a:srgbClr val="FFFF00"/>
                </a:solidFill>
              </a:rPr>
              <a:t>National Cholesterol Education Programme (NCEP)       Adult Treatment Guidelines (2001)</a:t>
            </a:r>
          </a:p>
        </p:txBody>
      </p:sp>
      <p:graphicFrame>
        <p:nvGraphicFramePr>
          <p:cNvPr id="142339" name="Group 3"/>
          <p:cNvGraphicFramePr>
            <a:graphicFrameLocks noGrp="1"/>
          </p:cNvGraphicFramePr>
          <p:nvPr>
            <p:ph type="tbl" idx="1"/>
          </p:nvPr>
        </p:nvGraphicFramePr>
        <p:xfrm>
          <a:off x="685800" y="1657350"/>
          <a:ext cx="8134350" cy="4390263"/>
        </p:xfrm>
        <a:graphic>
          <a:graphicData uri="http://schemas.openxmlformats.org/drawingml/2006/table">
            <a:tbl>
              <a:tblPr/>
              <a:tblGrid>
                <a:gridCol w="2733675"/>
                <a:gridCol w="1800225"/>
                <a:gridCol w="1728788"/>
                <a:gridCol w="1871662"/>
              </a:tblGrid>
              <a:tr h="7635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(mg/dl/mmol/l)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Normal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Sınırda Yüksek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Yüksek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67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T. Kolesterol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&lt; 200(5,2)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200-239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&gt;240(6,2)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51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LDL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&lt; 130 (3,4)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130-159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&gt;160(4,1)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589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HDL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erkek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kadın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&gt; 40 (1,04)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&gt; 50 (1,30)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&gt; 60 (1,59)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2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Trigliserid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&lt; 150 (1,7)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150-199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&gt; 200 (2,3)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7388" y="1820863"/>
            <a:ext cx="7772400" cy="1143000"/>
          </a:xfrm>
        </p:spPr>
        <p:txBody>
          <a:bodyPr/>
          <a:lstStyle/>
          <a:p>
            <a:r>
              <a:rPr lang="tr-TR" b="1">
                <a:solidFill>
                  <a:srgbClr val="FFFF00"/>
                </a:solidFill>
              </a:rPr>
              <a:t>Friedwald Formülü (mg/dl)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3275013"/>
            <a:ext cx="8061325" cy="730250"/>
          </a:xfrm>
        </p:spPr>
        <p:txBody>
          <a:bodyPr/>
          <a:lstStyle/>
          <a:p>
            <a:pPr>
              <a:buFont typeface="Monotype Sorts" charset="2"/>
              <a:buNone/>
            </a:pPr>
            <a:r>
              <a:rPr lang="tr-TR" b="1"/>
              <a:t>      LDL= Total Kolestrol-  (HDL+TG/5)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15888"/>
            <a:ext cx="7772400" cy="479425"/>
          </a:xfrm>
        </p:spPr>
        <p:txBody>
          <a:bodyPr/>
          <a:lstStyle/>
          <a:p>
            <a:r>
              <a:rPr lang="tr-TR" sz="4000" b="1">
                <a:solidFill>
                  <a:srgbClr val="FFFF00"/>
                </a:solidFill>
              </a:rPr>
              <a:t>Primer hiperlipidemiler</a:t>
            </a:r>
          </a:p>
        </p:txBody>
      </p:sp>
      <p:graphicFrame>
        <p:nvGraphicFramePr>
          <p:cNvPr id="116779" name="Group 43"/>
          <p:cNvGraphicFramePr>
            <a:graphicFrameLocks noGrp="1"/>
          </p:cNvGraphicFramePr>
          <p:nvPr>
            <p:ph idx="1"/>
          </p:nvPr>
        </p:nvGraphicFramePr>
        <p:xfrm>
          <a:off x="755650" y="836613"/>
          <a:ext cx="8280400" cy="5334762"/>
        </p:xfrm>
        <a:graphic>
          <a:graphicData uri="http://schemas.openxmlformats.org/drawingml/2006/table">
            <a:tbl>
              <a:tblPr/>
              <a:tblGrid>
                <a:gridCol w="1008063"/>
                <a:gridCol w="7272337"/>
              </a:tblGrid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Tip I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Familyal lipoprotein lipaz eksikliği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Ekzojen hipertrigliseridemi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APO Cll eksikliği                                                       ŞM-TG </a:t>
                      </a: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↑↑↑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Tip II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Familyal hiperkolesterolemi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Hiperbetalipoproteinemi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F. Kombine hiperlipidemi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          a) heterozigot                                                LDL Kol </a:t>
                      </a: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↑↑↑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b) homozigot                                                 LDL kol </a:t>
                      </a: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↑↑</a:t>
                      </a: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 VLDL -  TG </a:t>
                      </a: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6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Tip III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Familyal disbetalipoproteinemi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Broad beta hastalığı                                                 VLDL –artık </a:t>
                      </a: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↑↑-</a:t>
                      </a: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ŞM-artık</a:t>
                      </a: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9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Tip IV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Familyal hipertrigliseridemi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Hiperbetalipoproteinemi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Endojen lip F. Kombine hiperlipidemi                   VLDL –TG </a:t>
                      </a: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↑↑</a:t>
                      </a:r>
                      <a:endParaRPr kumimoji="0" lang="tr-T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Tip V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Familyal hipertrigliseridemi (apo cll eksikliği)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Mikst endojen ve ekzojen hiperlipidemi                                                                             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Tip I ve IV kombine                                                  VLDL-TG </a:t>
                      </a: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↑↑-ŞM – TG ↑↑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62" name="Rectangle 2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b="1">
                <a:solidFill>
                  <a:srgbClr val="FFFF00"/>
                </a:solidFill>
              </a:rPr>
              <a:t>Primer hiperlipidemiler</a:t>
            </a:r>
          </a:p>
        </p:txBody>
      </p:sp>
      <p:graphicFrame>
        <p:nvGraphicFramePr>
          <p:cNvPr id="87133" name="Group 93"/>
          <p:cNvGraphicFramePr>
            <a:graphicFrameLocks noGrp="1"/>
          </p:cNvGraphicFramePr>
          <p:nvPr>
            <p:ph idx="1"/>
          </p:nvPr>
        </p:nvGraphicFramePr>
        <p:xfrm>
          <a:off x="685800" y="1657350"/>
          <a:ext cx="8134350" cy="4676013"/>
        </p:xfrm>
        <a:graphic>
          <a:graphicData uri="http://schemas.openxmlformats.org/drawingml/2006/table">
            <a:tbl>
              <a:tblPr/>
              <a:tblGrid>
                <a:gridCol w="1365250"/>
                <a:gridCol w="2233613"/>
                <a:gridCol w="2663825"/>
                <a:gridCol w="1871662"/>
              </a:tblGrid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2a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2b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Sıklık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Seyrek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Sık(polijenik-sporadik)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En sık (OD)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Lipid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TG</a:t>
                      </a: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↑↑↑( 4000) Kolesterol↑ (400)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Kolesterol </a:t>
                      </a: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↑↑↑(300-500) TG.N.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Kolesterol </a:t>
                      </a: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TG 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Lipoprotein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ŞM </a:t>
                      </a: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HDL↓ (sekonder)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LDL </a:t>
                      </a: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VLDL</a:t>
                      </a: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LDL </a:t>
                      </a: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Patogenez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Apo C2 </a:t>
                      </a: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↓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LPL ↓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LDL-R</a:t>
                      </a: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↓(heterozigot)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LDL-R Yok (homozigot)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VLDL ve               ApoB Sentezi </a:t>
                      </a: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Klinik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Pankreatit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Ksantoma (Erüptif)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Hepatomegali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Splenomegali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Lipemia retinalis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KKH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KKH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Ksantoma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4450"/>
            <a:ext cx="7772400" cy="1143000"/>
          </a:xfrm>
        </p:spPr>
        <p:txBody>
          <a:bodyPr/>
          <a:lstStyle/>
          <a:p>
            <a:r>
              <a:rPr lang="tr-TR" b="1">
                <a:solidFill>
                  <a:srgbClr val="FFFF00"/>
                </a:solidFill>
              </a:rPr>
              <a:t>Primer hiperlipidemiler</a:t>
            </a:r>
          </a:p>
        </p:txBody>
      </p:sp>
      <p:graphicFrame>
        <p:nvGraphicFramePr>
          <p:cNvPr id="89139" name="Group 51"/>
          <p:cNvGraphicFramePr>
            <a:graphicFrameLocks noGrp="1"/>
          </p:cNvGraphicFramePr>
          <p:nvPr>
            <p:ph idx="1"/>
          </p:nvPr>
        </p:nvGraphicFramePr>
        <p:xfrm>
          <a:off x="250825" y="1196975"/>
          <a:ext cx="8566150" cy="5156962"/>
        </p:xfrm>
        <a:graphic>
          <a:graphicData uri="http://schemas.openxmlformats.org/drawingml/2006/table">
            <a:tbl>
              <a:tblPr/>
              <a:tblGrid>
                <a:gridCol w="1365250"/>
                <a:gridCol w="2305050"/>
                <a:gridCol w="2592388"/>
                <a:gridCol w="2303462"/>
              </a:tblGrid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Sıklık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Seyrek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Sık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Seyrek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Lipid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Kolesterol </a:t>
                      </a: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↑↑</a:t>
                      </a: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( 300) TG </a:t>
                      </a: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 ↑</a:t>
                      </a: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(400)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TG </a:t>
                      </a: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↑↑↑</a:t>
                      </a: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(400)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Kolesterol </a:t>
                      </a: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(250)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TG </a:t>
                      </a: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↑↑↑↑</a:t>
                      </a: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(2000-3000) Kolesterol</a:t>
                      </a: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↑</a:t>
                      </a: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(400)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Lipoprotein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Beta VLDL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VLDL </a:t>
                      </a: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ŞM + VLDL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Patogenez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ApoE yokluğu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ApoE reseptör hatası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LDL reseptör</a:t>
                      </a: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↓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VLDL üretimi </a:t>
                      </a: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APOE4 anomalisi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APOC – 3 – 2 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Klinik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Pankreatit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Palmar Ksantoma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Tuberoz-Tuberoerüptif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Tendinoz Ksantoma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Obezite – DM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Hepato-Splenomegali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Obezite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Hiperinsülinemi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DM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Artralji artrit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Ağız kuruluğu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34" name="Rectangle 22"/>
          <p:cNvSpPr>
            <a:spLocks noGrp="1" noChangeArrowheads="1"/>
          </p:cNvSpPr>
          <p:nvPr>
            <p:ph type="title"/>
          </p:nvPr>
        </p:nvSpPr>
        <p:spPr>
          <a:xfrm>
            <a:off x="685800" y="285750"/>
            <a:ext cx="7772400" cy="1343025"/>
          </a:xfrm>
        </p:spPr>
        <p:txBody>
          <a:bodyPr/>
          <a:lstStyle/>
          <a:p>
            <a:r>
              <a:rPr lang="tr-TR" sz="4000" b="1">
                <a:solidFill>
                  <a:srgbClr val="FFFF00"/>
                </a:solidFill>
              </a:rPr>
              <a:t>Hiperlipidemilerin fenotipik klasifikasyonu</a:t>
            </a:r>
          </a:p>
        </p:txBody>
      </p:sp>
      <p:graphicFrame>
        <p:nvGraphicFramePr>
          <p:cNvPr id="90186" name="Group 74"/>
          <p:cNvGraphicFramePr>
            <a:graphicFrameLocks noGrp="1"/>
          </p:cNvGraphicFramePr>
          <p:nvPr>
            <p:ph idx="1"/>
          </p:nvPr>
        </p:nvGraphicFramePr>
        <p:xfrm>
          <a:off x="1120775" y="2162175"/>
          <a:ext cx="7772400" cy="3646488"/>
        </p:xfrm>
        <a:graphic>
          <a:graphicData uri="http://schemas.openxmlformats.org/drawingml/2006/table">
            <a:tbl>
              <a:tblPr/>
              <a:tblGrid>
                <a:gridCol w="3886200"/>
                <a:gridCol w="3886200"/>
              </a:tblGrid>
              <a:tr h="3317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Fenotip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Lipoprotein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     …………………….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ŞM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IIa  …………………….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LDL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IIb  …………………….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LDL + VLDL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60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III   …………………….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Beta VLDL + IDL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IV   …………………….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VLDL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49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    …………………….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ŞM+VLDL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88913"/>
            <a:ext cx="7772400" cy="782637"/>
          </a:xfrm>
        </p:spPr>
        <p:txBody>
          <a:bodyPr/>
          <a:lstStyle/>
          <a:p>
            <a:r>
              <a:rPr lang="tr-TR" b="1">
                <a:solidFill>
                  <a:srgbClr val="FFFF00"/>
                </a:solidFill>
              </a:rPr>
              <a:t>Sekonder hiperlipidemiler (1)</a:t>
            </a:r>
          </a:p>
        </p:txBody>
      </p:sp>
      <p:graphicFrame>
        <p:nvGraphicFramePr>
          <p:cNvPr id="92217" name="Group 57"/>
          <p:cNvGraphicFramePr>
            <a:graphicFrameLocks noGrp="1"/>
          </p:cNvGraphicFramePr>
          <p:nvPr>
            <p:ph idx="1"/>
          </p:nvPr>
        </p:nvGraphicFramePr>
        <p:xfrm>
          <a:off x="827088" y="1125538"/>
          <a:ext cx="7129462" cy="5430584"/>
        </p:xfrm>
        <a:graphic>
          <a:graphicData uri="http://schemas.openxmlformats.org/drawingml/2006/table">
            <a:tbl>
              <a:tblPr/>
              <a:tblGrid>
                <a:gridCol w="1441450"/>
                <a:gridCol w="2159000"/>
                <a:gridCol w="3529012"/>
              </a:tblGrid>
              <a:tr h="5476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Fenotip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LP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Sekonder neden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80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ŞM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Diabetes Mellitus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Hipotiroidizm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4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IIa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IIb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LDL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LDL + VLDL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Porfiria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Hipotiroidizm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Biliyer obstrüksiyon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Myelom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Gebelik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6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III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IDL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Hipotiroidizm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Alkolizm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Diabetes Mellitus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88913"/>
            <a:ext cx="7772400" cy="782637"/>
          </a:xfrm>
        </p:spPr>
        <p:txBody>
          <a:bodyPr/>
          <a:lstStyle/>
          <a:p>
            <a:r>
              <a:rPr lang="tr-TR" b="1">
                <a:solidFill>
                  <a:srgbClr val="FFFF00"/>
                </a:solidFill>
              </a:rPr>
              <a:t>Sekonder hiperlipidemiler (2)</a:t>
            </a:r>
          </a:p>
        </p:txBody>
      </p:sp>
      <p:graphicFrame>
        <p:nvGraphicFramePr>
          <p:cNvPr id="95269" name="Group 37"/>
          <p:cNvGraphicFramePr>
            <a:graphicFrameLocks noGrp="1"/>
          </p:cNvGraphicFramePr>
          <p:nvPr>
            <p:ph idx="1"/>
          </p:nvPr>
        </p:nvGraphicFramePr>
        <p:xfrm>
          <a:off x="1042988" y="1400175"/>
          <a:ext cx="6913562" cy="4846320"/>
        </p:xfrm>
        <a:graphic>
          <a:graphicData uri="http://schemas.openxmlformats.org/drawingml/2006/table">
            <a:tbl>
              <a:tblPr/>
              <a:tblGrid>
                <a:gridCol w="1441450"/>
                <a:gridCol w="1943100"/>
                <a:gridCol w="3529012"/>
              </a:tblGrid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Fenotip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LP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Sekonder neden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80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IV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VLDL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Lipodistrofiler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Diabetes Mellitus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Alkol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Glukokortikoidler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Kronik renal yetmezlik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Estrojenler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Gebelik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Glikojen depo hastalıkları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620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VLDL +ŞM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Alkolizm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Pankreatit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Disglobulinemi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Diabetes Mellitıus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b="1">
                <a:solidFill>
                  <a:srgbClr val="FFFF00"/>
                </a:solidFill>
              </a:rPr>
              <a:t>Sekonder Hiperkolesterolemiler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79613" y="1628775"/>
            <a:ext cx="4678362" cy="4114800"/>
          </a:xfrm>
        </p:spPr>
        <p:txBody>
          <a:bodyPr/>
          <a:lstStyle/>
          <a:p>
            <a:pPr>
              <a:lnSpc>
                <a:spcPct val="9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400" b="1"/>
              <a:t>Hipotiroidizm</a:t>
            </a:r>
          </a:p>
          <a:p>
            <a:pPr>
              <a:lnSpc>
                <a:spcPct val="9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400" b="1"/>
              <a:t>Cushing sendromu</a:t>
            </a:r>
          </a:p>
          <a:p>
            <a:pPr>
              <a:lnSpc>
                <a:spcPct val="9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400" b="1"/>
              <a:t>Anoreksiya nervoza</a:t>
            </a:r>
          </a:p>
          <a:p>
            <a:pPr>
              <a:lnSpc>
                <a:spcPct val="9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400" b="1"/>
              <a:t>Disglobulinemiler</a:t>
            </a:r>
          </a:p>
          <a:p>
            <a:pPr>
              <a:lnSpc>
                <a:spcPct val="9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400" b="1"/>
              <a:t>Akut intermmittan porfiria</a:t>
            </a:r>
          </a:p>
          <a:p>
            <a:pPr>
              <a:lnSpc>
                <a:spcPct val="9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400" b="1"/>
              <a:t>Nefrotik sendrom</a:t>
            </a:r>
          </a:p>
          <a:p>
            <a:pPr>
              <a:lnSpc>
                <a:spcPct val="9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400" b="1"/>
              <a:t>Hepatoma</a:t>
            </a:r>
          </a:p>
          <a:p>
            <a:pPr>
              <a:lnSpc>
                <a:spcPct val="9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400" b="1"/>
              <a:t>Kolestaz</a:t>
            </a:r>
          </a:p>
          <a:p>
            <a:pPr>
              <a:lnSpc>
                <a:spcPct val="9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400" b="1"/>
              <a:t>Hepatik yetmezlik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>
          <a:xfrm>
            <a:off x="396875" y="908050"/>
            <a:ext cx="7772400" cy="1143000"/>
          </a:xfrm>
        </p:spPr>
        <p:txBody>
          <a:bodyPr/>
          <a:lstStyle/>
          <a:p>
            <a:r>
              <a:rPr lang="tr-TR" b="1">
                <a:solidFill>
                  <a:srgbClr val="FFFF00"/>
                </a:solidFill>
              </a:rPr>
              <a:t>   Kolesterol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07950" y="1987550"/>
            <a:ext cx="8964613" cy="2736850"/>
          </a:xfrm>
        </p:spPr>
        <p:txBody>
          <a:bodyPr/>
          <a:lstStyle/>
          <a:p>
            <a:pPr algn="ctr"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/>
              <a:t>Dört halkalı steroid nukleusu </a:t>
            </a:r>
          </a:p>
          <a:p>
            <a:pPr algn="ctr">
              <a:buClr>
                <a:srgbClr val="FFFF00"/>
              </a:buClr>
              <a:buSzTx/>
              <a:buFont typeface="Wingdings" pitchFamily="2" charset="2"/>
              <a:buNone/>
            </a:pPr>
            <a:r>
              <a:rPr lang="tr-TR"/>
              <a:t>ve hidroksil grubu olan sterol</a:t>
            </a:r>
          </a:p>
          <a:p>
            <a:pPr algn="ctr">
              <a:buClr>
                <a:srgbClr val="FFFF00"/>
              </a:buClr>
              <a:buSzTx/>
              <a:buFont typeface="Wingdings" pitchFamily="2" charset="2"/>
              <a:buNone/>
            </a:pPr>
            <a:endParaRPr lang="tr-TR" sz="4400" b="1">
              <a:solidFill>
                <a:srgbClr val="FFFF00"/>
              </a:solidFill>
            </a:endParaRPr>
          </a:p>
          <a:p>
            <a:pPr algn="ctr">
              <a:buClr>
                <a:srgbClr val="FFFF00"/>
              </a:buClr>
              <a:buSzTx/>
              <a:buFont typeface="Wingdings" pitchFamily="2" charset="2"/>
              <a:buNone/>
            </a:pPr>
            <a:endParaRPr lang="tr-TR" sz="4400" b="1">
              <a:solidFill>
                <a:srgbClr val="FFFF00"/>
              </a:solidFill>
            </a:endParaRPr>
          </a:p>
        </p:txBody>
      </p:sp>
      <p:sp>
        <p:nvSpPr>
          <p:cNvPr id="123908" name="Rectangle 4"/>
          <p:cNvSpPr>
            <a:spLocks noChangeArrowheads="1"/>
          </p:cNvSpPr>
          <p:nvPr/>
        </p:nvSpPr>
        <p:spPr bwMode="auto">
          <a:xfrm>
            <a:off x="3132138" y="3521075"/>
            <a:ext cx="2870200" cy="6286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rgbClr val="FFFF00"/>
              </a:buClr>
              <a:buFont typeface="Wingdings" pitchFamily="2" charset="2"/>
              <a:buNone/>
            </a:pPr>
            <a:r>
              <a:rPr lang="tr-TR" sz="4400" b="1">
                <a:solidFill>
                  <a:srgbClr val="FFFF00"/>
                </a:solidFill>
                <a:latin typeface="Times New Roman" pitchFamily="18" charset="0"/>
              </a:rPr>
              <a:t>Trigliserid </a:t>
            </a:r>
          </a:p>
        </p:txBody>
      </p:sp>
      <p:sp>
        <p:nvSpPr>
          <p:cNvPr id="123909" name="Rectangle 5"/>
          <p:cNvSpPr>
            <a:spLocks noChangeArrowheads="1"/>
          </p:cNvSpPr>
          <p:nvPr/>
        </p:nvSpPr>
        <p:spPr bwMode="auto">
          <a:xfrm>
            <a:off x="1836738" y="4292600"/>
            <a:ext cx="4764087" cy="4826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Ø"/>
            </a:pPr>
            <a:r>
              <a:rPr lang="tr-TR" sz="3200">
                <a:latin typeface="Times New Roman" pitchFamily="18" charset="0"/>
              </a:rPr>
              <a:t>Gliserolün yağ asidi esteri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b="1">
                <a:solidFill>
                  <a:srgbClr val="FFFF00"/>
                </a:solidFill>
              </a:rPr>
              <a:t>Sekonder Hipertirigliseridemiler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41438"/>
            <a:ext cx="5541963" cy="4114800"/>
          </a:xfrm>
        </p:spPr>
        <p:txBody>
          <a:bodyPr/>
          <a:lstStyle/>
          <a:p>
            <a:pPr>
              <a:lnSpc>
                <a:spcPct val="80000"/>
              </a:lnSpc>
              <a:buClr>
                <a:srgbClr val="FFFF00"/>
              </a:buClr>
              <a:buSzTx/>
              <a:buFont typeface="Monotype Sorts" charset="2"/>
              <a:buNone/>
            </a:pPr>
            <a:r>
              <a:rPr lang="tr-TR" sz="2400" b="1">
                <a:solidFill>
                  <a:srgbClr val="FFFF00"/>
                </a:solidFill>
              </a:rPr>
              <a:t>Hastalıklar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400" b="1"/>
              <a:t>Obezite 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400" b="1"/>
              <a:t>Diabetes Mellitus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400" b="1"/>
              <a:t>Hipotiroidizm 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400" b="1"/>
              <a:t>Hipopituitarizm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400" b="1"/>
              <a:t>Akromegali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400" b="1"/>
              <a:t>Lipodistrofiler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400" b="1"/>
              <a:t>Glikojen depo hast.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400" b="1"/>
              <a:t>Akut stres (MI)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400" b="1"/>
              <a:t>Üremi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400" b="1"/>
              <a:t>Nefrotik sendrom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400" b="1"/>
              <a:t>SLE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400" b="1"/>
              <a:t>Waldenstrom makroglobulinemisi</a:t>
            </a:r>
          </a:p>
        </p:txBody>
      </p:sp>
      <p:sp>
        <p:nvSpPr>
          <p:cNvPr id="84996" name="Rectangle 4"/>
          <p:cNvSpPr>
            <a:spLocks noChangeArrowheads="1"/>
          </p:cNvSpPr>
          <p:nvPr/>
        </p:nvSpPr>
        <p:spPr bwMode="auto">
          <a:xfrm>
            <a:off x="5614988" y="1484313"/>
            <a:ext cx="3529012" cy="26638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FFFF00"/>
              </a:buClr>
              <a:buFont typeface="Wingdings" pitchFamily="2" charset="2"/>
              <a:buNone/>
            </a:pPr>
            <a:r>
              <a:rPr lang="tr-TR" b="1">
                <a:solidFill>
                  <a:srgbClr val="FFFF00"/>
                </a:solidFill>
                <a:latin typeface="Times New Roman" pitchFamily="18" charset="0"/>
              </a:rPr>
              <a:t>İlaçlar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Ø"/>
            </a:pPr>
            <a:r>
              <a:rPr lang="tr-TR" b="1">
                <a:latin typeface="Times New Roman" pitchFamily="18" charset="0"/>
              </a:rPr>
              <a:t>Tiazidler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Ø"/>
            </a:pPr>
            <a:r>
              <a:rPr lang="tr-TR" b="1">
                <a:latin typeface="Times New Roman" pitchFamily="18" charset="0"/>
              </a:rPr>
              <a:t>Betablokerler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Ø"/>
            </a:pPr>
            <a:r>
              <a:rPr lang="tr-TR" b="1">
                <a:latin typeface="Times New Roman" pitchFamily="18" charset="0"/>
              </a:rPr>
              <a:t>Estrojen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Ø"/>
            </a:pPr>
            <a:r>
              <a:rPr lang="tr-TR" b="1">
                <a:latin typeface="Times New Roman" pitchFamily="18" charset="0"/>
              </a:rPr>
              <a:t>Oral kontraseptifler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Ø"/>
            </a:pPr>
            <a:r>
              <a:rPr lang="tr-TR" b="1">
                <a:latin typeface="Times New Roman" pitchFamily="18" charset="0"/>
              </a:rPr>
              <a:t>Glukokortikoidler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b="1">
                <a:solidFill>
                  <a:srgbClr val="FFFF00"/>
                </a:solidFill>
              </a:rPr>
              <a:t>Dislipidemilerde Klinik Tablo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7772400" cy="4114800"/>
          </a:xfrm>
        </p:spPr>
        <p:txBody>
          <a:bodyPr/>
          <a:lstStyle/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>
                <a:solidFill>
                  <a:srgbClr val="FFFF00"/>
                </a:solidFill>
                <a:sym typeface="Symbol" pitchFamily="18" charset="2"/>
              </a:rPr>
              <a:t>Asemptomatik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>
                <a:solidFill>
                  <a:srgbClr val="FFFF00"/>
                </a:solidFill>
                <a:sym typeface="Symbol" pitchFamily="18" charset="2"/>
              </a:rPr>
              <a:t>Semptomatik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None/>
            </a:pPr>
            <a:r>
              <a:rPr lang="tr-TR">
                <a:sym typeface="Symbol" pitchFamily="18" charset="2"/>
              </a:rPr>
              <a:t>            -Aterosklerotik Kalp Hastalığı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None/>
            </a:pPr>
            <a:r>
              <a:rPr lang="tr-TR">
                <a:sym typeface="Symbol" pitchFamily="18" charset="2"/>
              </a:rPr>
              <a:t>            -Pankreatit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None/>
            </a:pPr>
            <a:r>
              <a:rPr lang="tr-TR">
                <a:sym typeface="Symbol" pitchFamily="18" charset="2"/>
              </a:rPr>
              <a:t>            -Safra Taşı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None/>
            </a:pPr>
            <a:r>
              <a:rPr lang="tr-TR">
                <a:sym typeface="Symbol" pitchFamily="18" charset="2"/>
              </a:rPr>
              <a:t>            -Ksantoma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None/>
            </a:pPr>
            <a:r>
              <a:rPr lang="tr-TR">
                <a:sym typeface="Symbol" pitchFamily="18" charset="2"/>
              </a:rPr>
              <a:t>            -Diğerleri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b="1">
                <a:solidFill>
                  <a:srgbClr val="FFFF00"/>
                </a:solidFill>
              </a:rPr>
              <a:t>Hiperlipidemilerde klinik</a:t>
            </a:r>
          </a:p>
        </p:txBody>
      </p:sp>
      <p:graphicFrame>
        <p:nvGraphicFramePr>
          <p:cNvPr id="100418" name="Group 66"/>
          <p:cNvGraphicFramePr>
            <a:graphicFrameLocks noGrp="1"/>
          </p:cNvGraphicFramePr>
          <p:nvPr>
            <p:ph idx="1"/>
          </p:nvPr>
        </p:nvGraphicFramePr>
        <p:xfrm>
          <a:off x="685800" y="1657350"/>
          <a:ext cx="7772400" cy="4622800"/>
        </p:xfrm>
        <a:graphic>
          <a:graphicData uri="http://schemas.openxmlformats.org/drawingml/2006/table">
            <a:tbl>
              <a:tblPr/>
              <a:tblGrid>
                <a:gridCol w="2590800"/>
                <a:gridCol w="3743325"/>
                <a:gridCol w="1438275"/>
              </a:tblGrid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Organ-sistem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Belirti-semptom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Tip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Deri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Times New Roman" pitchFamily="18" charset="0"/>
                        <a:buChar char="−"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Erüptif Ksanttoma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Times New Roman" pitchFamily="18" charset="0"/>
                        <a:buChar char="−"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Palmar ksantoma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Times New Roman" pitchFamily="18" charset="0"/>
                        <a:buChar char="−"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Ksantelazma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Times New Roman" pitchFamily="18" charset="0"/>
                        <a:buChar char="−"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Tuberoz- tendinoz-ksant.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I-V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III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II-III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II-III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25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KBB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Times New Roman" pitchFamily="18" charset="0"/>
                        <a:buChar char="−"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Bukkal mukozada sarı plaklar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04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Kalp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Times New Roman" pitchFamily="18" charset="0"/>
                        <a:buChar char="−"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Koroner arter hastalığı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Times New Roman" pitchFamily="18" charset="0"/>
                        <a:buChar char="−"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Aort kapak hastalığı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II-V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5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GIS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Times New Roman" pitchFamily="18" charset="0"/>
                        <a:buChar char="−"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-Abdominal ağrı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Times New Roman" pitchFamily="18" charset="0"/>
                        <a:buChar char="−"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Hepatosplenomegali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I-V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I-V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Renal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Times New Roman" pitchFamily="18" charset="0"/>
                        <a:buChar char="−"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Renovasküler hastalık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II-III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Nöromüsküler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Times New Roman" pitchFamily="18" charset="0"/>
                        <a:buChar char="−"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Periferik nöropati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IV-V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b="1">
                <a:solidFill>
                  <a:srgbClr val="FFFF00"/>
                </a:solidFill>
              </a:rPr>
              <a:t>Dislipidemili hastaya yaklaşım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35150" y="1628775"/>
            <a:ext cx="5976938" cy="5040313"/>
          </a:xfrm>
        </p:spPr>
        <p:txBody>
          <a:bodyPr/>
          <a:lstStyle/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800" b="1"/>
              <a:t>Anamnez-öykü-aile sorgusu 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800" b="1"/>
              <a:t>Risk faktörlerinin yorumu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800" b="1"/>
              <a:t>Tam sistematik fizik muayene 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800" b="1"/>
              <a:t>Lipidler (Kolesterol-Trigliserid)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800" b="1"/>
              <a:t>Lipoprotein analizi-fenotipleme 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800" b="1"/>
              <a:t>Primer – sekonder ?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800" b="1"/>
              <a:t>Yorumlama ve tedavi kararı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800" b="1"/>
              <a:t>Tedavi - izlem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1" name="Text Box 5"/>
          <p:cNvSpPr txBox="1">
            <a:spLocks noChangeArrowheads="1"/>
          </p:cNvSpPr>
          <p:nvPr/>
        </p:nvSpPr>
        <p:spPr bwMode="auto">
          <a:xfrm>
            <a:off x="2411413" y="295275"/>
            <a:ext cx="3382962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000" b="1">
                <a:solidFill>
                  <a:srgbClr val="FFFF00"/>
                </a:solidFill>
                <a:latin typeface="Times New Roman" pitchFamily="18" charset="0"/>
              </a:rPr>
              <a:t>Hiperkolesterolemi nedenleri</a:t>
            </a:r>
          </a:p>
        </p:txBody>
      </p:sp>
      <p:graphicFrame>
        <p:nvGraphicFramePr>
          <p:cNvPr id="75813" name="Group 37"/>
          <p:cNvGraphicFramePr>
            <a:graphicFrameLocks noGrp="1"/>
          </p:cNvGraphicFramePr>
          <p:nvPr/>
        </p:nvGraphicFramePr>
        <p:xfrm>
          <a:off x="900113" y="981075"/>
          <a:ext cx="7429500" cy="5493449"/>
        </p:xfrm>
        <a:graphic>
          <a:graphicData uri="http://schemas.openxmlformats.org/drawingml/2006/table">
            <a:tbl>
              <a:tblPr/>
              <a:tblGrid>
                <a:gridCol w="7429500"/>
              </a:tblGrid>
              <a:tr h="5191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Hiperkolesterolemiler 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Primer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Familyal hiperkolesterolemi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Familyal kombine hiperlipidemi (multipl Tip) (Tip IIa, Tip IIb, Tip IV)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HDL – Kolesterol artışı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Poligenik Hiperkolesterolemi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Sekonder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Hipotiroidizm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Nefrotik Sendrom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Disglobulinemiler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Hepatoma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Akut İntermittant portiria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Cushing Sendromu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Kolestaz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Hepatik yetersizlik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Anoreksiya Nervoza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7" name="Text Box 5"/>
          <p:cNvSpPr txBox="1">
            <a:spLocks noChangeArrowheads="1"/>
          </p:cNvSpPr>
          <p:nvPr/>
        </p:nvSpPr>
        <p:spPr bwMode="auto">
          <a:xfrm>
            <a:off x="2411413" y="0"/>
            <a:ext cx="3382962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000" b="1">
                <a:solidFill>
                  <a:srgbClr val="FFFF00"/>
                </a:solidFill>
                <a:latin typeface="Times New Roman" pitchFamily="18" charset="0"/>
              </a:rPr>
              <a:t>Hipertrigliseridemi nedenleri</a:t>
            </a:r>
          </a:p>
        </p:txBody>
      </p:sp>
      <p:graphicFrame>
        <p:nvGraphicFramePr>
          <p:cNvPr id="74794" name="Group 42"/>
          <p:cNvGraphicFramePr>
            <a:graphicFrameLocks noGrp="1"/>
          </p:cNvGraphicFramePr>
          <p:nvPr/>
        </p:nvGraphicFramePr>
        <p:xfrm>
          <a:off x="1403350" y="476250"/>
          <a:ext cx="7129463" cy="6041835"/>
        </p:xfrm>
        <a:graphic>
          <a:graphicData uri="http://schemas.openxmlformats.org/drawingml/2006/table">
            <a:tbl>
              <a:tblPr/>
              <a:tblGrid>
                <a:gridCol w="7129463"/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Hipertrigliseridemiler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Primer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Familyal hipertrigliseridemi (Tip IV-V)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Familyal kombine hiperlipidemi (Multipl Tip) (Tip IIa, Tip IIb, Tip IV)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Familyal LPL eksikliği (tip 1)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Herediter Apo C2 eksikliği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Familyal Diabetalipoproteinemi (Tip III)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Sekonder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Obezite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Diabetes Mellitus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Akut Stress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Üremi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Nefrotik Sendrom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Hipotiroidizm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Kronik alkol alımı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Cushing Sendromu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Hipopitütarizm _ Akromegali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Lipodistrofiler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Glikojen depo hastalıkları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Disglobulinemiler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Sistemik lupus eritematozus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Waldenstrom makroglobulinemisi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İlaçlar (Tiazidler, Beta blokürler, estrojenler, oral kontraseptifler, glukokortikoidler)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3" name="Text Box 5"/>
          <p:cNvSpPr txBox="1">
            <a:spLocks noChangeArrowheads="1"/>
          </p:cNvSpPr>
          <p:nvPr/>
        </p:nvSpPr>
        <p:spPr bwMode="auto">
          <a:xfrm>
            <a:off x="755650" y="977900"/>
            <a:ext cx="8137525" cy="5794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3200" b="1">
                <a:solidFill>
                  <a:srgbClr val="FFFF00"/>
                </a:solidFill>
                <a:latin typeface="Times New Roman" pitchFamily="18" charset="0"/>
              </a:rPr>
              <a:t>Primer hiperlipidemilerin sınıflandırması</a:t>
            </a:r>
          </a:p>
        </p:txBody>
      </p:sp>
      <p:graphicFrame>
        <p:nvGraphicFramePr>
          <p:cNvPr id="78953" name="Group 105"/>
          <p:cNvGraphicFramePr>
            <a:graphicFrameLocks noGrp="1"/>
          </p:cNvGraphicFramePr>
          <p:nvPr/>
        </p:nvGraphicFramePr>
        <p:xfrm>
          <a:off x="179388" y="1741488"/>
          <a:ext cx="8929687" cy="3356864"/>
        </p:xfrm>
        <a:graphic>
          <a:graphicData uri="http://schemas.openxmlformats.org/drawingml/2006/table">
            <a:tbl>
              <a:tblPr/>
              <a:tblGrid>
                <a:gridCol w="576262"/>
                <a:gridCol w="2016125"/>
                <a:gridCol w="1800225"/>
                <a:gridCol w="1223963"/>
                <a:gridCol w="1439862"/>
                <a:gridCol w="1873250"/>
              </a:tblGrid>
              <a:tr h="1016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Tip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Plazma kolesterol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LDL kolesterol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Plazma trigliserid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Lipoprotein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laktesans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IIa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IIb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III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IV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Yüksek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Yüksek-normal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Yüksek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Yüksek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Yüksek-normal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yüksek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Düşük-normal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Yüksek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Yüksek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Düşük-normal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Normal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normal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Yüksek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Normal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Yüksek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Yüksek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Yüksek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Yüksek 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Aşırı ŞM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Aşırı LDL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Aşırı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LDL-VLDL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ŞM-artık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VLDL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ŞM VLDL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Krema tabakası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Berrak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Genellikle berrak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Bulanık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Bulanık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Krema+bulanık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052513"/>
            <a:ext cx="7772400" cy="1143000"/>
          </a:xfrm>
        </p:spPr>
        <p:txBody>
          <a:bodyPr/>
          <a:lstStyle/>
          <a:p>
            <a:r>
              <a:rPr lang="tr-TR" b="1">
                <a:solidFill>
                  <a:srgbClr val="FFFF00"/>
                </a:solidFill>
              </a:rPr>
              <a:t>Dislipidemik hastaya yaklaşım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713" y="2708275"/>
            <a:ext cx="4894262" cy="1916113"/>
          </a:xfrm>
        </p:spPr>
        <p:txBody>
          <a:bodyPr/>
          <a:lstStyle/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/>
              <a:t>Anamnez-risk faktörleri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/>
              <a:t>Fizik Muayene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/>
              <a:t>Laboratuar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b="1">
                <a:solidFill>
                  <a:srgbClr val="FFFF00"/>
                </a:solidFill>
              </a:rPr>
              <a:t>Hiperlipidemide diyet önerileri </a:t>
            </a:r>
            <a:r>
              <a:rPr lang="tr-TR" sz="2800" b="1">
                <a:solidFill>
                  <a:srgbClr val="FFFF00"/>
                </a:solidFill>
              </a:rPr>
              <a:t>(American Heart Association and National Cholesterol Education Program)</a:t>
            </a:r>
          </a:p>
        </p:txBody>
      </p:sp>
      <p:graphicFrame>
        <p:nvGraphicFramePr>
          <p:cNvPr id="96303" name="Group 47"/>
          <p:cNvGraphicFramePr>
            <a:graphicFrameLocks noGrp="1"/>
          </p:cNvGraphicFramePr>
          <p:nvPr>
            <p:ph idx="1"/>
          </p:nvPr>
        </p:nvGraphicFramePr>
        <p:xfrm>
          <a:off x="685800" y="1657350"/>
          <a:ext cx="7772400" cy="4130040"/>
        </p:xfrm>
        <a:graphic>
          <a:graphicData uri="http://schemas.openxmlformats.org/drawingml/2006/table">
            <a:tbl>
              <a:tblPr/>
              <a:tblGrid>
                <a:gridCol w="2878138"/>
                <a:gridCol w="2303462"/>
                <a:gridCol w="2590800"/>
              </a:tblGrid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Komponent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AutoNum type="arabicPeriod"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Basamak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2. Basamak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Total yağ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Sature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Monounsature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Poliunsature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% 30 </a:t>
                      </a: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↓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10 ↓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5-15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10 ↓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% 30 </a:t>
                      </a: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↓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7 ↓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5-15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10 ↓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Karbonhidrat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50-70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50-70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Protein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10-20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10-20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Kolesterol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300 mg/gün ↓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 mg/gün ↓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1" name="Text Box 5"/>
          <p:cNvSpPr txBox="1">
            <a:spLocks noChangeArrowheads="1"/>
          </p:cNvSpPr>
          <p:nvPr/>
        </p:nvSpPr>
        <p:spPr bwMode="auto">
          <a:xfrm>
            <a:off x="971550" y="765175"/>
            <a:ext cx="6624638" cy="5794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200" b="1">
                <a:solidFill>
                  <a:srgbClr val="FFFF00"/>
                </a:solidFill>
                <a:latin typeface="Times New Roman" pitchFamily="18" charset="0"/>
              </a:rPr>
              <a:t>Hiperlipidemide beslenme tedavisi</a:t>
            </a:r>
          </a:p>
        </p:txBody>
      </p:sp>
      <p:graphicFrame>
        <p:nvGraphicFramePr>
          <p:cNvPr id="65656" name="Group 120"/>
          <p:cNvGraphicFramePr>
            <a:graphicFrameLocks noGrp="1"/>
          </p:cNvGraphicFramePr>
          <p:nvPr/>
        </p:nvGraphicFramePr>
        <p:xfrm>
          <a:off x="107950" y="1700213"/>
          <a:ext cx="8785225" cy="3628711"/>
        </p:xfrm>
        <a:graphic>
          <a:graphicData uri="http://schemas.openxmlformats.org/drawingml/2006/table">
            <a:tbl>
              <a:tblPr/>
              <a:tblGrid>
                <a:gridCol w="3240088"/>
                <a:gridCol w="2016125"/>
                <a:gridCol w="1800225"/>
                <a:gridCol w="1728787"/>
              </a:tblGrid>
              <a:tr h="4333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2.Kademe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 Kademe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Akdeniz diyeti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0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Total yağ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&lt; %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&lt; %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&lt; % 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Doymuş yağ asiti     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&lt; % 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&lt; % 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&lt; % 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Tekli doymamış yağ asiti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%10-15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10-15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&lt; % 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Çoklu doymamış yağ asiti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&lt; % 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&lt; % 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&lt; % 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Karbonhidrat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% 50-60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% 50-60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% 40-50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Protein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% 10-20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% 10-20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% 10-20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Kolesterol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&lt; 300 mg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&lt; 200 mg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&lt; 300 mg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Total kalori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İdeal vücut ağırlığına ulaşılacak kalori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İdeal kilo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b="1">
                <a:solidFill>
                  <a:srgbClr val="FFFF00"/>
                </a:solidFill>
              </a:rPr>
              <a:t>Plazma lipidleri</a:t>
            </a:r>
            <a:br>
              <a:rPr lang="tr-TR" sz="4000" b="1">
                <a:solidFill>
                  <a:srgbClr val="FFFF00"/>
                </a:solidFill>
              </a:rPr>
            </a:br>
            <a:r>
              <a:rPr lang="tr-TR" sz="3600" b="1">
                <a:solidFill>
                  <a:srgbClr val="FFFF00"/>
                </a:solidFill>
              </a:rPr>
              <a:t>uzun zincirli yağ asitlerinin esterleri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250" y="1628775"/>
            <a:ext cx="6118225" cy="4867275"/>
          </a:xfrm>
        </p:spPr>
        <p:txBody>
          <a:bodyPr/>
          <a:lstStyle/>
          <a:p>
            <a:pPr>
              <a:lnSpc>
                <a:spcPct val="90000"/>
              </a:lnSpc>
              <a:buFont typeface="Monotype Sorts" charset="2"/>
              <a:buNone/>
            </a:pPr>
            <a:r>
              <a:rPr lang="tr-TR" sz="2400" b="1">
                <a:solidFill>
                  <a:srgbClr val="FFFF00"/>
                </a:solidFill>
              </a:rPr>
              <a:t>Major - klinik önemde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tr-TR" sz="2000" b="1"/>
              <a:t>1.Trıacylglycerol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tr-TR" sz="2000" b="1"/>
              <a:t>     Trigliseridler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tr-TR" sz="2000" b="1"/>
              <a:t>     gliserolün yağ asiti esterleri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tr-TR" sz="2000" b="1"/>
              <a:t>2. Kolesterol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tr-TR" sz="2000" b="1"/>
              <a:t>    steroid nukleusu ve hidroksil grubu olan sterol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tr-TR" sz="2000" b="1"/>
              <a:t>    - serbest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tr-TR" sz="2000" b="1"/>
              <a:t>    - esterleşmiş</a:t>
            </a:r>
          </a:p>
          <a:p>
            <a:pPr>
              <a:lnSpc>
                <a:spcPct val="90000"/>
              </a:lnSpc>
              <a:buFont typeface="Monotype Sorts" charset="2"/>
              <a:buNone/>
            </a:pPr>
            <a:r>
              <a:rPr lang="tr-TR" sz="2400" b="1">
                <a:solidFill>
                  <a:srgbClr val="FFFF00"/>
                </a:solidFill>
              </a:rPr>
              <a:t>Minor - fizyolojik önemde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tr-TR" sz="2000" b="1"/>
              <a:t>1.Fosfolipidler</a:t>
            </a:r>
          </a:p>
          <a:p>
            <a:pPr lvl="2">
              <a:lnSpc>
                <a:spcPct val="90000"/>
              </a:lnSpc>
            </a:pPr>
            <a:r>
              <a:rPr lang="tr-TR" sz="1800" b="1"/>
              <a:t>Fosfatidilkolin LESİTİN</a:t>
            </a:r>
          </a:p>
          <a:p>
            <a:pPr lvl="2">
              <a:lnSpc>
                <a:spcPct val="90000"/>
              </a:lnSpc>
            </a:pPr>
            <a:r>
              <a:rPr lang="tr-TR" sz="1800" b="1"/>
              <a:t>Sfingomyelin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tr-TR" sz="2000" b="1"/>
              <a:t>2. Glikolipidler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tr-TR" sz="2000" b="1"/>
              <a:t>3. Sfingolipidler 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285750"/>
            <a:ext cx="8208912" cy="752544"/>
          </a:xfrm>
        </p:spPr>
        <p:txBody>
          <a:bodyPr/>
          <a:lstStyle/>
          <a:p>
            <a:r>
              <a:rPr lang="tr-TR" sz="3200" dirty="0" err="1" smtClean="0"/>
              <a:t>Kardiyovasküler</a:t>
            </a:r>
            <a:r>
              <a:rPr lang="tr-TR" sz="3200" dirty="0" smtClean="0"/>
              <a:t> risk düşürücü yaşam tarzı değişiklik önerileri</a:t>
            </a:r>
            <a:endParaRPr lang="tr-TR" sz="3200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6765864"/>
              </p:ext>
            </p:extLst>
          </p:nvPr>
        </p:nvGraphicFramePr>
        <p:xfrm>
          <a:off x="395536" y="1196751"/>
          <a:ext cx="8496944" cy="55446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76464"/>
                <a:gridCol w="4320480"/>
              </a:tblGrid>
              <a:tr h="3947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solidFill>
                            <a:schemeClr val="bg2"/>
                          </a:solidFill>
                          <a:effectLst/>
                        </a:rPr>
                        <a:t>Yaşam tarzı değişiklikleri</a:t>
                      </a:r>
                      <a:endParaRPr lang="tr-TR" sz="20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solidFill>
                            <a:schemeClr val="bg2"/>
                          </a:solidFill>
                          <a:effectLst/>
                        </a:rPr>
                        <a:t>Öneriler </a:t>
                      </a:r>
                      <a:endParaRPr lang="tr-TR" sz="20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25819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solidFill>
                            <a:schemeClr val="bg2"/>
                          </a:solidFill>
                          <a:effectLst/>
                        </a:rPr>
                        <a:t>Diyet</a:t>
                      </a:r>
                      <a:endParaRPr lang="tr-TR" sz="20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</a:rPr>
                        <a:t>Sebze ve meyveden zengin diyet, tahıllar ürünleri bakliyatlar, beyaz et, balık, düşük yağlı süt ürünleri</a:t>
                      </a:r>
                      <a:endParaRPr lang="tr-TR" sz="1400" b="1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</a:rPr>
                        <a:t>Kısıtlanması gerekenler</a:t>
                      </a:r>
                      <a:r>
                        <a:rPr lang="tr-TR" sz="1600" b="1" dirty="0" smtClean="0">
                          <a:effectLst/>
                        </a:rPr>
                        <a:t>; kırmızı </a:t>
                      </a:r>
                      <a:r>
                        <a:rPr lang="tr-TR" sz="1600" b="1" dirty="0">
                          <a:effectLst/>
                        </a:rPr>
                        <a:t>et, tatlılar, tatlandırılmış hazır meyve suları</a:t>
                      </a:r>
                      <a:endParaRPr lang="tr-TR" sz="1400" b="1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</a:rPr>
                        <a:t>Diyette doymuş yağ oranı günlük toplam kalorinin  %5-6’sını geçmeyecek şekilde olmalı ve trans yağlar kısıtlanmalıdır.</a:t>
                      </a:r>
                      <a:endParaRPr lang="tr-TR" sz="1400" b="1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</a:rPr>
                        <a:t> </a:t>
                      </a:r>
                      <a:endParaRPr lang="tr-TR" sz="1400" b="1" dirty="0">
                        <a:solidFill>
                          <a:srgbClr val="2E74B5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8512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solidFill>
                            <a:schemeClr val="bg2"/>
                          </a:solidFill>
                          <a:effectLst/>
                        </a:rPr>
                        <a:t>Fiziksel aktivite</a:t>
                      </a:r>
                      <a:endParaRPr lang="tr-TR" sz="20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</a:rPr>
                        <a:t>Her hafta 3-4 gün ortalama 40 </a:t>
                      </a:r>
                      <a:r>
                        <a:rPr lang="tr-TR" sz="1600" b="1" dirty="0" err="1">
                          <a:effectLst/>
                        </a:rPr>
                        <a:t>dk</a:t>
                      </a:r>
                      <a:r>
                        <a:rPr lang="tr-TR" sz="1600" b="1" dirty="0">
                          <a:effectLst/>
                        </a:rPr>
                        <a:t> orta-ağır yoğunlukta egzersiz</a:t>
                      </a:r>
                      <a:endParaRPr lang="tr-TR" sz="1400" b="1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</a:rPr>
                        <a:t> </a:t>
                      </a:r>
                      <a:endParaRPr lang="tr-TR" sz="1400" b="1" dirty="0">
                        <a:solidFill>
                          <a:srgbClr val="2E74B5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17166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solidFill>
                            <a:schemeClr val="bg2"/>
                          </a:solidFill>
                          <a:effectLst/>
                        </a:rPr>
                        <a:t>Kilo kontrolü</a:t>
                      </a:r>
                      <a:endParaRPr lang="tr-TR" sz="20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effectLst/>
                        </a:rPr>
                        <a:t>Obez</a:t>
                      </a:r>
                      <a:r>
                        <a:rPr lang="tr-TR" sz="1600" b="1" dirty="0">
                          <a:effectLst/>
                        </a:rPr>
                        <a:t> (BKI&gt;30) ve aşırı kilolu  (BKI 25-30) hastalarda %3-5 </a:t>
                      </a:r>
                      <a:r>
                        <a:rPr lang="tr-TR" sz="1600" b="1" dirty="0" err="1">
                          <a:effectLst/>
                        </a:rPr>
                        <a:t>lik</a:t>
                      </a:r>
                      <a:r>
                        <a:rPr lang="tr-TR" sz="1600" b="1" dirty="0">
                          <a:effectLst/>
                        </a:rPr>
                        <a:t> sürekli kilo kayıpları  ASKVH riskini azaltmaktadır.</a:t>
                      </a:r>
                      <a:endParaRPr lang="tr-TR" sz="1400" b="1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</a:rPr>
                        <a:t>Uzman bir diyetisyenle </a:t>
                      </a:r>
                      <a:r>
                        <a:rPr lang="tr-TR" sz="1600" b="1" dirty="0" err="1">
                          <a:effectLst/>
                        </a:rPr>
                        <a:t>konsulte</a:t>
                      </a:r>
                      <a:r>
                        <a:rPr lang="tr-TR" sz="1600" b="1" dirty="0">
                          <a:effectLst/>
                        </a:rPr>
                        <a:t> edilerek planlı bir şekilde uygulanmalıdır.</a:t>
                      </a:r>
                      <a:endParaRPr lang="tr-TR" sz="1400" b="1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</a:rPr>
                        <a:t> </a:t>
                      </a:r>
                      <a:endParaRPr lang="tr-TR" sz="1400" b="1" dirty="0">
                        <a:solidFill>
                          <a:srgbClr val="2E74B5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3720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9697056"/>
              </p:ext>
            </p:extLst>
          </p:nvPr>
        </p:nvGraphicFramePr>
        <p:xfrm>
          <a:off x="323528" y="997129"/>
          <a:ext cx="8424936" cy="57481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06234"/>
                <a:gridCol w="2106234"/>
                <a:gridCol w="2106234"/>
                <a:gridCol w="2106234"/>
              </a:tblGrid>
              <a:tr h="4603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bg2"/>
                          </a:solidFill>
                          <a:effectLst/>
                        </a:rPr>
                        <a:t>İlaç  Sınıfı</a:t>
                      </a:r>
                      <a:endParaRPr lang="tr-TR" sz="12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bg2"/>
                          </a:solidFill>
                          <a:effectLst/>
                        </a:rPr>
                        <a:t>Doz</a:t>
                      </a:r>
                      <a:endParaRPr lang="tr-TR" sz="12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bg2"/>
                          </a:solidFill>
                          <a:effectLst/>
                        </a:rPr>
                        <a:t>Etkilediği Başlıca </a:t>
                      </a:r>
                      <a:r>
                        <a:rPr lang="tr-TR" sz="1400" dirty="0" err="1">
                          <a:solidFill>
                            <a:schemeClr val="bg2"/>
                          </a:solidFill>
                          <a:effectLst/>
                        </a:rPr>
                        <a:t>Lipoprotein</a:t>
                      </a:r>
                      <a:endParaRPr lang="tr-TR" sz="12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bg2"/>
                          </a:solidFill>
                          <a:effectLst/>
                        </a:rPr>
                        <a:t>Mekanizma</a:t>
                      </a:r>
                      <a:endParaRPr lang="tr-TR" sz="12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4512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bg2"/>
                          </a:solidFill>
                          <a:effectLst/>
                        </a:rPr>
                        <a:t>Safra asit bağlayıcılar</a:t>
                      </a:r>
                      <a:endParaRPr lang="tr-TR" sz="12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963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bg2"/>
                          </a:solidFill>
                          <a:effectLst/>
                        </a:rPr>
                        <a:t>*</a:t>
                      </a:r>
                      <a:r>
                        <a:rPr lang="tr-TR" sz="1400" dirty="0" err="1">
                          <a:solidFill>
                            <a:schemeClr val="bg2"/>
                          </a:solidFill>
                          <a:effectLst/>
                        </a:rPr>
                        <a:t>Kolestiramin</a:t>
                      </a:r>
                      <a:endParaRPr lang="tr-TR" sz="1200" dirty="0">
                        <a:solidFill>
                          <a:schemeClr val="bg2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bg2"/>
                          </a:solidFill>
                          <a:effectLst/>
                        </a:rPr>
                        <a:t>*</a:t>
                      </a:r>
                      <a:r>
                        <a:rPr lang="tr-TR" sz="1400" dirty="0" err="1">
                          <a:solidFill>
                            <a:schemeClr val="bg2"/>
                          </a:solidFill>
                          <a:effectLst/>
                        </a:rPr>
                        <a:t>Kolestipol</a:t>
                      </a:r>
                      <a:endParaRPr lang="tr-TR" sz="1200" dirty="0">
                        <a:solidFill>
                          <a:schemeClr val="bg2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bg2"/>
                          </a:solidFill>
                          <a:effectLst/>
                        </a:rPr>
                        <a:t>*</a:t>
                      </a:r>
                      <a:r>
                        <a:rPr lang="tr-TR" sz="1400" dirty="0" err="1">
                          <a:solidFill>
                            <a:schemeClr val="bg2"/>
                          </a:solidFill>
                          <a:effectLst/>
                        </a:rPr>
                        <a:t>Kolesevelam</a:t>
                      </a:r>
                      <a:endParaRPr lang="tr-TR" sz="12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4-12 g ( 2x1)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5-15 g ( 2x1)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3.75-4.375 (1x1)</a:t>
                      </a:r>
                      <a:endParaRPr lang="tr-T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LDL</a:t>
                      </a:r>
                      <a:endParaRPr lang="tr-T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effectLst/>
                        </a:rPr>
                        <a:t>Sterol atılımı ve LDL </a:t>
                      </a:r>
                      <a:r>
                        <a:rPr lang="tr-TR" sz="1400" b="1" dirty="0" err="1">
                          <a:effectLst/>
                        </a:rPr>
                        <a:t>klerensi</a:t>
                      </a:r>
                      <a:endParaRPr lang="tr-TR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43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 err="1">
                          <a:solidFill>
                            <a:schemeClr val="bg2"/>
                          </a:solidFill>
                          <a:effectLst/>
                        </a:rPr>
                        <a:t>Nikotinik</a:t>
                      </a:r>
                      <a:r>
                        <a:rPr lang="tr-TR" sz="1400" dirty="0">
                          <a:solidFill>
                            <a:schemeClr val="bg2"/>
                          </a:solidFill>
                          <a:effectLst/>
                        </a:rPr>
                        <a:t> asit</a:t>
                      </a:r>
                      <a:endParaRPr lang="tr-TR" sz="12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effectLst/>
                        </a:rPr>
                        <a:t> </a:t>
                      </a:r>
                      <a:endParaRPr lang="tr-TR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603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bg2"/>
                          </a:solidFill>
                          <a:effectLst/>
                        </a:rPr>
                        <a:t>*</a:t>
                      </a:r>
                      <a:r>
                        <a:rPr lang="tr-TR" sz="1400" dirty="0" err="1">
                          <a:solidFill>
                            <a:schemeClr val="bg2"/>
                          </a:solidFill>
                          <a:effectLst/>
                        </a:rPr>
                        <a:t>Niasin</a:t>
                      </a:r>
                      <a:endParaRPr lang="tr-TR" sz="1200" dirty="0">
                        <a:solidFill>
                          <a:schemeClr val="bg2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bg2"/>
                          </a:solidFill>
                          <a:effectLst/>
                        </a:rPr>
                        <a:t>*</a:t>
                      </a:r>
                      <a:r>
                        <a:rPr lang="tr-TR" sz="1400" dirty="0" err="1">
                          <a:solidFill>
                            <a:schemeClr val="bg2"/>
                          </a:solidFill>
                          <a:effectLst/>
                        </a:rPr>
                        <a:t>Niaspan</a:t>
                      </a:r>
                      <a:endParaRPr lang="tr-TR" sz="12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1-3 g (1x1)</a:t>
                      </a:r>
                      <a:endParaRPr lang="tr-TR" sz="12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500-2000 mg (1x1)</a:t>
                      </a:r>
                      <a:endParaRPr lang="tr-T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VLDL</a:t>
                      </a:r>
                      <a:endParaRPr lang="tr-T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effectLst/>
                        </a:rPr>
                        <a:t>VLDL üretimini azaltır</a:t>
                      </a:r>
                      <a:endParaRPr lang="tr-TR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12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 err="1">
                          <a:solidFill>
                            <a:schemeClr val="bg2"/>
                          </a:solidFill>
                          <a:effectLst/>
                        </a:rPr>
                        <a:t>Fibrik</a:t>
                      </a:r>
                      <a:r>
                        <a:rPr lang="tr-TR" sz="1400" dirty="0">
                          <a:solidFill>
                            <a:schemeClr val="bg2"/>
                          </a:solidFill>
                          <a:effectLst/>
                        </a:rPr>
                        <a:t> asit </a:t>
                      </a:r>
                      <a:r>
                        <a:rPr lang="tr-TR" sz="1400" dirty="0" err="1">
                          <a:solidFill>
                            <a:schemeClr val="bg2"/>
                          </a:solidFill>
                          <a:effectLst/>
                        </a:rPr>
                        <a:t>deriveleri</a:t>
                      </a:r>
                      <a:endParaRPr lang="tr-TR" sz="12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effectLst/>
                        </a:rPr>
                        <a:t> </a:t>
                      </a:r>
                      <a:endParaRPr lang="tr-TR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137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bg2"/>
                          </a:solidFill>
                          <a:effectLst/>
                        </a:rPr>
                        <a:t>*</a:t>
                      </a:r>
                      <a:r>
                        <a:rPr lang="tr-TR" sz="1400" dirty="0" err="1">
                          <a:solidFill>
                            <a:schemeClr val="bg2"/>
                          </a:solidFill>
                          <a:effectLst/>
                        </a:rPr>
                        <a:t>Gemfibrozil</a:t>
                      </a:r>
                      <a:endParaRPr lang="tr-TR" sz="1200" dirty="0">
                        <a:solidFill>
                          <a:schemeClr val="bg2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bg2"/>
                          </a:solidFill>
                          <a:effectLst/>
                        </a:rPr>
                        <a:t>*</a:t>
                      </a:r>
                      <a:r>
                        <a:rPr lang="tr-TR" sz="1400" dirty="0" err="1">
                          <a:solidFill>
                            <a:schemeClr val="bg2"/>
                          </a:solidFill>
                          <a:effectLst/>
                        </a:rPr>
                        <a:t>Fenofibrat</a:t>
                      </a:r>
                      <a:endParaRPr lang="tr-TR" sz="12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600 mg (2x1)</a:t>
                      </a:r>
                      <a:endParaRPr lang="tr-TR" sz="12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30-200 mg (1x1)</a:t>
                      </a:r>
                      <a:endParaRPr lang="tr-T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VLDL</a:t>
                      </a:r>
                      <a:endParaRPr lang="tr-T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effectLst/>
                        </a:rPr>
                        <a:t>VLDL üretimini azaltır</a:t>
                      </a:r>
                      <a:endParaRPr lang="tr-TR" sz="1200" b="1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effectLst/>
                        </a:rPr>
                        <a:t>LPL aktivitesini artırır</a:t>
                      </a:r>
                      <a:endParaRPr lang="tr-TR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24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bg2"/>
                          </a:solidFill>
                          <a:effectLst/>
                        </a:rPr>
                        <a:t>HMG-</a:t>
                      </a:r>
                      <a:r>
                        <a:rPr lang="tr-TR" sz="1400" dirty="0" err="1">
                          <a:solidFill>
                            <a:schemeClr val="bg2"/>
                          </a:solidFill>
                          <a:effectLst/>
                        </a:rPr>
                        <a:t>CoA</a:t>
                      </a:r>
                      <a:r>
                        <a:rPr lang="tr-TR" sz="1400" dirty="0">
                          <a:solidFill>
                            <a:schemeClr val="bg2"/>
                          </a:solidFill>
                          <a:effectLst/>
                        </a:rPr>
                        <a:t> </a:t>
                      </a:r>
                      <a:r>
                        <a:rPr lang="tr-TR" sz="1400" dirty="0" err="1">
                          <a:solidFill>
                            <a:schemeClr val="bg2"/>
                          </a:solidFill>
                          <a:effectLst/>
                        </a:rPr>
                        <a:t>redüktaz</a:t>
                      </a:r>
                      <a:r>
                        <a:rPr lang="tr-TR" sz="1400" dirty="0">
                          <a:solidFill>
                            <a:schemeClr val="bg2"/>
                          </a:solidFill>
                          <a:effectLst/>
                        </a:rPr>
                        <a:t> İnhibitörleri</a:t>
                      </a:r>
                      <a:endParaRPr lang="tr-TR" sz="12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effectLst/>
                        </a:rPr>
                        <a:t> </a:t>
                      </a:r>
                      <a:endParaRPr lang="tr-TR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042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bg2"/>
                          </a:solidFill>
                          <a:effectLst/>
                        </a:rPr>
                        <a:t>*</a:t>
                      </a:r>
                      <a:r>
                        <a:rPr lang="tr-TR" sz="1400" dirty="0" err="1">
                          <a:solidFill>
                            <a:schemeClr val="bg2"/>
                          </a:solidFill>
                          <a:effectLst/>
                        </a:rPr>
                        <a:t>Atorvastatin</a:t>
                      </a:r>
                      <a:endParaRPr lang="tr-TR" sz="1200" dirty="0">
                        <a:solidFill>
                          <a:schemeClr val="bg2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bg2"/>
                          </a:solidFill>
                          <a:effectLst/>
                        </a:rPr>
                        <a:t>*</a:t>
                      </a:r>
                      <a:r>
                        <a:rPr lang="tr-TR" sz="1400" dirty="0" err="1">
                          <a:solidFill>
                            <a:schemeClr val="bg2"/>
                          </a:solidFill>
                          <a:effectLst/>
                        </a:rPr>
                        <a:t>Rosuvastatin</a:t>
                      </a:r>
                      <a:r>
                        <a:rPr lang="tr-TR" sz="1400" dirty="0">
                          <a:solidFill>
                            <a:schemeClr val="bg2"/>
                          </a:solidFill>
                          <a:effectLst/>
                        </a:rPr>
                        <a:t> </a:t>
                      </a:r>
                      <a:endParaRPr lang="tr-TR" sz="1200" dirty="0">
                        <a:solidFill>
                          <a:schemeClr val="bg2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bg2"/>
                          </a:solidFill>
                          <a:effectLst/>
                        </a:rPr>
                        <a:t>*</a:t>
                      </a:r>
                      <a:r>
                        <a:rPr lang="tr-TR" sz="1400" dirty="0" err="1">
                          <a:solidFill>
                            <a:schemeClr val="bg2"/>
                          </a:solidFill>
                          <a:effectLst/>
                        </a:rPr>
                        <a:t>Simvastatin</a:t>
                      </a:r>
                      <a:r>
                        <a:rPr lang="tr-TR" sz="1400" dirty="0">
                          <a:solidFill>
                            <a:schemeClr val="bg2"/>
                          </a:solidFill>
                          <a:effectLst/>
                        </a:rPr>
                        <a:t> </a:t>
                      </a:r>
                      <a:endParaRPr lang="tr-TR" sz="1200" dirty="0">
                        <a:solidFill>
                          <a:schemeClr val="bg2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bg2"/>
                          </a:solidFill>
                          <a:effectLst/>
                        </a:rPr>
                        <a:t>*</a:t>
                      </a:r>
                      <a:r>
                        <a:rPr lang="tr-TR" sz="1400" dirty="0" err="1">
                          <a:solidFill>
                            <a:schemeClr val="bg2"/>
                          </a:solidFill>
                          <a:effectLst/>
                        </a:rPr>
                        <a:t>Pravastatin</a:t>
                      </a:r>
                      <a:r>
                        <a:rPr lang="tr-TR" sz="1400" dirty="0">
                          <a:solidFill>
                            <a:schemeClr val="bg2"/>
                          </a:solidFill>
                          <a:effectLst/>
                        </a:rPr>
                        <a:t> </a:t>
                      </a:r>
                      <a:endParaRPr lang="tr-TR" sz="1200" dirty="0">
                        <a:solidFill>
                          <a:schemeClr val="bg2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bg2"/>
                          </a:solidFill>
                          <a:effectLst/>
                        </a:rPr>
                        <a:t>*</a:t>
                      </a:r>
                      <a:r>
                        <a:rPr lang="tr-TR" sz="1400" dirty="0" err="1">
                          <a:solidFill>
                            <a:schemeClr val="bg2"/>
                          </a:solidFill>
                          <a:effectLst/>
                        </a:rPr>
                        <a:t>Lovastatin</a:t>
                      </a:r>
                      <a:r>
                        <a:rPr lang="tr-TR" sz="1400" dirty="0">
                          <a:solidFill>
                            <a:schemeClr val="bg2"/>
                          </a:solidFill>
                          <a:effectLst/>
                        </a:rPr>
                        <a:t> *</a:t>
                      </a:r>
                      <a:r>
                        <a:rPr lang="tr-TR" sz="1400" dirty="0" err="1">
                          <a:solidFill>
                            <a:schemeClr val="bg2"/>
                          </a:solidFill>
                          <a:effectLst/>
                        </a:rPr>
                        <a:t>Fluvastatin</a:t>
                      </a:r>
                      <a:r>
                        <a:rPr lang="tr-TR" sz="1400" dirty="0">
                          <a:solidFill>
                            <a:schemeClr val="bg2"/>
                          </a:solidFill>
                          <a:effectLst/>
                        </a:rPr>
                        <a:t> </a:t>
                      </a:r>
                      <a:endParaRPr lang="tr-TR" sz="12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10-80 mg (1x1)</a:t>
                      </a:r>
                      <a:endParaRPr lang="tr-TR" sz="12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5-40 mg (1x1)</a:t>
                      </a:r>
                      <a:endParaRPr lang="tr-TR" sz="12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5-80 mg (1x1)</a:t>
                      </a:r>
                      <a:endParaRPr lang="tr-TR" sz="12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10-40 mg (1x1)</a:t>
                      </a:r>
                      <a:endParaRPr lang="tr-TR" sz="12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10-80 mg (1x1)</a:t>
                      </a:r>
                      <a:endParaRPr lang="tr-TR" sz="12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20-80 mg (1x1)</a:t>
                      </a:r>
                      <a:endParaRPr lang="tr-T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LDL</a:t>
                      </a:r>
                      <a:endParaRPr lang="tr-T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effectLst/>
                        </a:rPr>
                        <a:t>Kolesterol sentezini azaltır, </a:t>
                      </a:r>
                      <a:r>
                        <a:rPr lang="tr-TR" sz="1400" b="1" dirty="0" err="1">
                          <a:effectLst/>
                        </a:rPr>
                        <a:t>hepatositlerde</a:t>
                      </a:r>
                      <a:r>
                        <a:rPr lang="tr-TR" sz="1400" b="1" dirty="0">
                          <a:effectLst/>
                        </a:rPr>
                        <a:t> LDL reseptör aktivitesini artırır</a:t>
                      </a:r>
                      <a:endParaRPr lang="tr-TR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79512" y="412354"/>
            <a:ext cx="871296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Hiperlipidemi</a:t>
            </a:r>
            <a:r>
              <a:rPr kumimoji="0" lang="tr-TR" sz="3200" b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Tedavisinde Kullanılan İlaçlar 1</a:t>
            </a:r>
            <a:endParaRPr kumimoji="0" lang="tr-TR" sz="4400" b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503254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8937141"/>
              </p:ext>
            </p:extLst>
          </p:nvPr>
        </p:nvGraphicFramePr>
        <p:xfrm>
          <a:off x="107503" y="836713"/>
          <a:ext cx="9036495" cy="60334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62570"/>
                <a:gridCol w="1572218"/>
                <a:gridCol w="1871689"/>
                <a:gridCol w="3930018"/>
              </a:tblGrid>
              <a:tr h="7797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bg2"/>
                          </a:solidFill>
                          <a:effectLst/>
                        </a:rPr>
                        <a:t>Kolesterol </a:t>
                      </a:r>
                      <a:r>
                        <a:rPr lang="tr-TR" sz="1600" dirty="0" err="1">
                          <a:solidFill>
                            <a:schemeClr val="bg2"/>
                          </a:solidFill>
                          <a:effectLst/>
                        </a:rPr>
                        <a:t>absorbsiyon</a:t>
                      </a:r>
                      <a:r>
                        <a:rPr lang="tr-TR" sz="1600" dirty="0">
                          <a:solidFill>
                            <a:schemeClr val="bg2"/>
                          </a:solidFill>
                          <a:effectLst/>
                        </a:rPr>
                        <a:t> inhibitörleri</a:t>
                      </a:r>
                      <a:endParaRPr lang="tr-TR" sz="16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48" marR="36048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48" marR="36048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36048" marR="36048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36048" marR="36048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363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bg2"/>
                          </a:solidFill>
                          <a:effectLst/>
                        </a:rPr>
                        <a:t>*</a:t>
                      </a:r>
                      <a:r>
                        <a:rPr lang="tr-TR" sz="1600" dirty="0" err="1">
                          <a:solidFill>
                            <a:schemeClr val="bg2"/>
                          </a:solidFill>
                          <a:effectLst/>
                        </a:rPr>
                        <a:t>Ezetimib</a:t>
                      </a:r>
                      <a:endParaRPr lang="tr-TR" sz="16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48" marR="36048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10 mg (1x1)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48" marR="360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LDL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48" marR="360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</a:rPr>
                        <a:t>Kolesterol </a:t>
                      </a:r>
                      <a:r>
                        <a:rPr lang="tr-TR" sz="1600" b="1" dirty="0" err="1">
                          <a:effectLst/>
                        </a:rPr>
                        <a:t>absorbsiyonunu</a:t>
                      </a:r>
                      <a:r>
                        <a:rPr lang="tr-TR" sz="1600" b="1" dirty="0">
                          <a:effectLst/>
                        </a:rPr>
                        <a:t> </a:t>
                      </a:r>
                      <a:r>
                        <a:rPr lang="tr-TR" sz="1600" b="1" dirty="0" err="1">
                          <a:effectLst/>
                        </a:rPr>
                        <a:t>inhibe</a:t>
                      </a:r>
                      <a:r>
                        <a:rPr lang="tr-TR" sz="1600" b="1" dirty="0">
                          <a:effectLst/>
                        </a:rPr>
                        <a:t> eder</a:t>
                      </a:r>
                      <a:endParaRPr lang="tr-TR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48" marR="36048" marT="0" marB="0"/>
                </a:tc>
              </a:tr>
              <a:tr h="5198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err="1">
                          <a:solidFill>
                            <a:schemeClr val="bg2"/>
                          </a:solidFill>
                          <a:effectLst/>
                        </a:rPr>
                        <a:t>Omega</a:t>
                      </a:r>
                      <a:r>
                        <a:rPr lang="tr-TR" sz="1600" dirty="0">
                          <a:solidFill>
                            <a:schemeClr val="bg2"/>
                          </a:solidFill>
                          <a:effectLst/>
                        </a:rPr>
                        <a:t> -3 yağ asitleri</a:t>
                      </a:r>
                      <a:endParaRPr lang="tr-TR" sz="16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48" marR="36048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48" marR="36048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48" marR="36048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48" marR="36048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7797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err="1">
                          <a:solidFill>
                            <a:schemeClr val="bg2"/>
                          </a:solidFill>
                          <a:effectLst/>
                        </a:rPr>
                        <a:t>Lovaza</a:t>
                      </a:r>
                      <a:endParaRPr lang="tr-TR" sz="1600" dirty="0">
                        <a:solidFill>
                          <a:schemeClr val="bg2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err="1">
                          <a:solidFill>
                            <a:schemeClr val="bg2"/>
                          </a:solidFill>
                          <a:effectLst/>
                        </a:rPr>
                        <a:t>Vascepa</a:t>
                      </a:r>
                      <a:endParaRPr lang="tr-TR" sz="1600" dirty="0">
                        <a:solidFill>
                          <a:schemeClr val="bg2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err="1">
                          <a:solidFill>
                            <a:schemeClr val="bg2"/>
                          </a:solidFill>
                          <a:effectLst/>
                        </a:rPr>
                        <a:t>Epanova</a:t>
                      </a:r>
                      <a:endParaRPr lang="tr-TR" sz="16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48" marR="36048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4 g (1x1)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4 g (1x1)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2-4 g (1x1)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48" marR="360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VLDL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48" marR="360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</a:rPr>
                        <a:t>VLDL üretimini </a:t>
                      </a:r>
                      <a:r>
                        <a:rPr lang="tr-TR" sz="1600" b="1" dirty="0" err="1">
                          <a:effectLst/>
                        </a:rPr>
                        <a:t>inhibe</a:t>
                      </a:r>
                      <a:r>
                        <a:rPr lang="tr-TR" sz="1600" b="1" dirty="0">
                          <a:effectLst/>
                        </a:rPr>
                        <a:t> eder</a:t>
                      </a:r>
                      <a:endParaRPr lang="tr-TR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48" marR="36048" marT="0" marB="0"/>
                </a:tc>
              </a:tr>
              <a:tr h="9477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err="1" smtClean="0">
                          <a:solidFill>
                            <a:schemeClr val="bg2"/>
                          </a:solidFill>
                          <a:effectLst/>
                        </a:rPr>
                        <a:t>ApAntisense</a:t>
                      </a:r>
                      <a:r>
                        <a:rPr lang="tr-TR" sz="1600" dirty="0" smtClean="0">
                          <a:solidFill>
                            <a:schemeClr val="bg2"/>
                          </a:solidFill>
                          <a:effectLst/>
                        </a:rPr>
                        <a:t> </a:t>
                      </a:r>
                      <a:r>
                        <a:rPr lang="tr-TR" sz="1600" dirty="0" err="1" smtClean="0">
                          <a:solidFill>
                            <a:schemeClr val="bg2"/>
                          </a:solidFill>
                          <a:effectLst/>
                        </a:rPr>
                        <a:t>Oligonükleotidler</a:t>
                      </a:r>
                      <a:endParaRPr lang="tr-TR" sz="16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48" marR="36048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48" marR="36048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48" marR="36048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48" marR="36048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9477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err="1">
                          <a:solidFill>
                            <a:schemeClr val="bg2"/>
                          </a:solidFill>
                          <a:effectLst/>
                        </a:rPr>
                        <a:t>Mipomersen</a:t>
                      </a:r>
                      <a:endParaRPr lang="tr-TR" sz="16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48" marR="36048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200 mg/ haftalık </a:t>
                      </a:r>
                      <a:r>
                        <a:rPr lang="tr-TR" sz="1600" dirty="0" err="1">
                          <a:effectLst/>
                        </a:rPr>
                        <a:t>subkutan</a:t>
                      </a:r>
                      <a:r>
                        <a:rPr lang="tr-TR" sz="1600" dirty="0">
                          <a:effectLst/>
                        </a:rPr>
                        <a:t> enjeksiyon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48" marR="360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VLDL, LDL, Lp (a)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48" marR="360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effectLst/>
                        </a:rPr>
                        <a:t>Apolipoprotein</a:t>
                      </a:r>
                      <a:r>
                        <a:rPr lang="tr-TR" sz="1600" b="1" dirty="0">
                          <a:effectLst/>
                        </a:rPr>
                        <a:t> B sentezini </a:t>
                      </a:r>
                      <a:r>
                        <a:rPr lang="tr-TR" sz="1600" b="1" dirty="0" err="1">
                          <a:effectLst/>
                        </a:rPr>
                        <a:t>inhibe</a:t>
                      </a:r>
                      <a:r>
                        <a:rPr lang="tr-TR" sz="1600" b="1" dirty="0">
                          <a:effectLst/>
                        </a:rPr>
                        <a:t> eder</a:t>
                      </a:r>
                      <a:endParaRPr lang="tr-TR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48" marR="36048" marT="0" marB="0"/>
                </a:tc>
              </a:tr>
              <a:tr h="10396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err="1">
                          <a:solidFill>
                            <a:schemeClr val="bg2"/>
                          </a:solidFill>
                          <a:effectLst/>
                        </a:rPr>
                        <a:t>Mikrozomal</a:t>
                      </a:r>
                      <a:r>
                        <a:rPr lang="tr-TR" sz="1600" dirty="0">
                          <a:solidFill>
                            <a:schemeClr val="bg2"/>
                          </a:solidFill>
                          <a:effectLst/>
                        </a:rPr>
                        <a:t> </a:t>
                      </a:r>
                      <a:r>
                        <a:rPr lang="tr-TR" sz="1600" dirty="0" err="1">
                          <a:solidFill>
                            <a:schemeClr val="bg2"/>
                          </a:solidFill>
                          <a:effectLst/>
                        </a:rPr>
                        <a:t>trigliserid</a:t>
                      </a:r>
                      <a:r>
                        <a:rPr lang="tr-TR" sz="1600" dirty="0">
                          <a:solidFill>
                            <a:schemeClr val="bg2"/>
                          </a:solidFill>
                          <a:effectLst/>
                        </a:rPr>
                        <a:t> transfer protein inhibitör</a:t>
                      </a:r>
                      <a:endParaRPr lang="tr-TR" sz="16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48" marR="36048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48" marR="36048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48" marR="36048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48" marR="36048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705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err="1">
                          <a:solidFill>
                            <a:schemeClr val="bg2"/>
                          </a:solidFill>
                          <a:effectLst/>
                        </a:rPr>
                        <a:t>Lomitapid</a:t>
                      </a:r>
                      <a:r>
                        <a:rPr lang="tr-TR" sz="1600" dirty="0">
                          <a:solidFill>
                            <a:schemeClr val="bg2"/>
                          </a:solidFill>
                          <a:effectLst/>
                        </a:rPr>
                        <a:t> </a:t>
                      </a:r>
                      <a:endParaRPr lang="tr-TR" sz="16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48" marR="36048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5-60 mg (1x1) 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48" marR="360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VLDL, LDL, </a:t>
                      </a:r>
                      <a:r>
                        <a:rPr lang="tr-TR" sz="1600" dirty="0" err="1">
                          <a:effectLst/>
                        </a:rPr>
                        <a:t>Lp</a:t>
                      </a:r>
                      <a:r>
                        <a:rPr lang="tr-TR" sz="1600" dirty="0">
                          <a:effectLst/>
                        </a:rPr>
                        <a:t> (a)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48" marR="360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effectLst/>
                        </a:rPr>
                        <a:t>Mikrozomal</a:t>
                      </a:r>
                      <a:r>
                        <a:rPr lang="tr-TR" sz="1600" b="1" dirty="0">
                          <a:effectLst/>
                        </a:rPr>
                        <a:t> TG transfer proteini </a:t>
                      </a:r>
                      <a:r>
                        <a:rPr lang="tr-TR" sz="1600" b="1" dirty="0" err="1">
                          <a:effectLst/>
                        </a:rPr>
                        <a:t>inhibe</a:t>
                      </a:r>
                      <a:r>
                        <a:rPr lang="tr-TR" sz="1600" b="1" dirty="0">
                          <a:effectLst/>
                        </a:rPr>
                        <a:t> eder</a:t>
                      </a:r>
                      <a:endParaRPr lang="tr-TR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48" marR="36048" marT="0" marB="0"/>
                </a:tc>
              </a:tr>
            </a:tbl>
          </a:graphicData>
        </a:graphic>
      </p:graphicFrame>
      <p:sp>
        <p:nvSpPr>
          <p:cNvPr id="4" name="Dikdörtgen 3"/>
          <p:cNvSpPr/>
          <p:nvPr/>
        </p:nvSpPr>
        <p:spPr>
          <a:xfrm rot="10800000" flipV="1">
            <a:off x="0" y="6989839"/>
            <a:ext cx="88204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1" hangingPunct="1"/>
            <a:r>
              <a:rPr lang="tr-TR" sz="5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alıntıdır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.</a:t>
            </a:r>
            <a:endParaRPr lang="tr-TR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Dikdörtgen 2"/>
          <p:cNvSpPr/>
          <p:nvPr/>
        </p:nvSpPr>
        <p:spPr bwMode="auto">
          <a:xfrm>
            <a:off x="9540552" y="692696"/>
            <a:ext cx="1656184" cy="1224136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 Tur" charset="-94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323528" y="188640"/>
            <a:ext cx="88204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dirty="0" smtClean="0"/>
              <a:t>   </a:t>
            </a:r>
            <a:r>
              <a:rPr lang="tr-TR" sz="2800" dirty="0" err="1" smtClean="0">
                <a:solidFill>
                  <a:schemeClr val="tx2">
                    <a:lumMod val="75000"/>
                  </a:schemeClr>
                </a:solidFill>
              </a:rPr>
              <a:t>Hiperlipidemi</a:t>
            </a:r>
            <a:r>
              <a:rPr lang="tr-TR" sz="2800" dirty="0" smtClean="0">
                <a:solidFill>
                  <a:schemeClr val="tx2">
                    <a:lumMod val="75000"/>
                  </a:schemeClr>
                </a:solidFill>
              </a:rPr>
              <a:t> Tedavisinde kullanılan ilaçlar 2</a:t>
            </a:r>
            <a:endParaRPr lang="tr-TR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Dikdörtgen 5"/>
          <p:cNvSpPr/>
          <p:nvPr/>
        </p:nvSpPr>
        <p:spPr>
          <a:xfrm rot="10800000">
            <a:off x="1187624" y="7014265"/>
            <a:ext cx="75248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Shlomo</a:t>
            </a:r>
            <a:r>
              <a:rPr lang="en-US" sz="12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Melmed</a:t>
            </a:r>
            <a:r>
              <a:rPr lang="en-US" sz="12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, K.S.P., P. Reed Larsen, Henry M. </a:t>
            </a:r>
            <a:r>
              <a:rPr lang="en-US" sz="12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Kronenberg</a:t>
            </a:r>
            <a:r>
              <a:rPr lang="en-US" sz="12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200" i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Williams Textbook of Endocrinology</a:t>
            </a:r>
            <a:r>
              <a:rPr lang="en-US" sz="12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. 13 ed. 2016.’dan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1395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8963442"/>
              </p:ext>
            </p:extLst>
          </p:nvPr>
        </p:nvGraphicFramePr>
        <p:xfrm>
          <a:off x="395536" y="1628801"/>
          <a:ext cx="8136905" cy="37638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11713"/>
                <a:gridCol w="2712596"/>
                <a:gridCol w="2712596"/>
              </a:tblGrid>
              <a:tr h="6483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Yüksek </a:t>
                      </a:r>
                      <a:r>
                        <a:rPr lang="tr-TR" sz="1800" dirty="0" smtClean="0">
                          <a:effectLst/>
                        </a:rPr>
                        <a:t>Yoğunluklu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Orta </a:t>
                      </a:r>
                      <a:r>
                        <a:rPr lang="tr-TR" sz="1800" dirty="0" smtClean="0">
                          <a:effectLst/>
                        </a:rPr>
                        <a:t>Yoğunluklu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Düşük Yoğunluklu 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7315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smtClean="0">
                          <a:solidFill>
                            <a:schemeClr val="bg2"/>
                          </a:solidFill>
                          <a:effectLst/>
                        </a:rPr>
                        <a:t>LDL düzeylerinde ortalama %50&lt;  düşüş</a:t>
                      </a:r>
                      <a:endParaRPr lang="tr-TR" sz="1600" dirty="0" smtClean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tr-TR" dirty="0">
                        <a:solidFill>
                          <a:schemeClr val="bg2"/>
                        </a:solidFill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effectLst/>
                        </a:rPr>
                        <a:t>LDL  düzeylerinde %30-50 arası düşüş</a:t>
                      </a:r>
                      <a:endParaRPr lang="tr-TR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effectLst/>
                        </a:rPr>
                        <a:t>LDL düzeylerinde &lt;%30 düşüş</a:t>
                      </a:r>
                      <a:endParaRPr lang="tr-TR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925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 err="1" smtClean="0">
                          <a:solidFill>
                            <a:schemeClr val="bg2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Atorvastatin</a:t>
                      </a:r>
                      <a:r>
                        <a:rPr lang="tr-TR" sz="1800" dirty="0" smtClean="0">
                          <a:solidFill>
                            <a:schemeClr val="bg2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40-80 mg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 err="1" smtClean="0">
                          <a:solidFill>
                            <a:schemeClr val="bg2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Rosuvastatin</a:t>
                      </a:r>
                      <a:r>
                        <a:rPr lang="tr-TR" sz="1800" dirty="0" smtClean="0">
                          <a:solidFill>
                            <a:schemeClr val="bg2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20-40</a:t>
                      </a:r>
                      <a:r>
                        <a:rPr lang="tr-TR" sz="1800" baseline="0" dirty="0" smtClean="0">
                          <a:solidFill>
                            <a:schemeClr val="bg2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mg </a:t>
                      </a:r>
                      <a:endParaRPr lang="tr-TR" sz="18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 err="1">
                          <a:effectLst/>
                        </a:rPr>
                        <a:t>Atorvastatin</a:t>
                      </a:r>
                      <a:r>
                        <a:rPr lang="tr-TR" sz="1800" b="1" dirty="0">
                          <a:effectLst/>
                        </a:rPr>
                        <a:t> 10-20 mg</a:t>
                      </a:r>
                      <a:endParaRPr lang="tr-TR" sz="1600" b="1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 err="1">
                          <a:effectLst/>
                        </a:rPr>
                        <a:t>Rosuvastatin</a:t>
                      </a:r>
                      <a:r>
                        <a:rPr lang="tr-TR" sz="1800" b="1" dirty="0">
                          <a:effectLst/>
                        </a:rPr>
                        <a:t> 5-10 mg</a:t>
                      </a:r>
                      <a:endParaRPr lang="tr-TR" sz="1600" b="1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 err="1">
                          <a:effectLst/>
                        </a:rPr>
                        <a:t>Simvastatin</a:t>
                      </a:r>
                      <a:r>
                        <a:rPr lang="tr-TR" sz="1800" b="1" dirty="0">
                          <a:effectLst/>
                        </a:rPr>
                        <a:t> 20-40 mg</a:t>
                      </a:r>
                      <a:endParaRPr lang="tr-TR" sz="1600" b="1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 err="1">
                          <a:effectLst/>
                        </a:rPr>
                        <a:t>Pravastatin</a:t>
                      </a:r>
                      <a:r>
                        <a:rPr lang="tr-TR" sz="1800" b="1" dirty="0">
                          <a:effectLst/>
                        </a:rPr>
                        <a:t> 40-80 mg</a:t>
                      </a:r>
                      <a:endParaRPr lang="tr-TR" sz="1600" b="1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 err="1">
                          <a:effectLst/>
                        </a:rPr>
                        <a:t>Lovastatin</a:t>
                      </a:r>
                      <a:r>
                        <a:rPr lang="tr-TR" sz="1800" b="1" dirty="0">
                          <a:effectLst/>
                        </a:rPr>
                        <a:t> 40 mg</a:t>
                      </a:r>
                      <a:endParaRPr lang="tr-TR" sz="1600" b="1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 err="1">
                          <a:effectLst/>
                        </a:rPr>
                        <a:t>Fluvastatin</a:t>
                      </a:r>
                      <a:r>
                        <a:rPr lang="tr-TR" sz="1800" b="1" dirty="0">
                          <a:effectLst/>
                        </a:rPr>
                        <a:t> 40 mg</a:t>
                      </a:r>
                      <a:endParaRPr lang="tr-TR" sz="1600" b="1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effectLst/>
                        </a:rPr>
                        <a:t> </a:t>
                      </a:r>
                      <a:endParaRPr lang="tr-TR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 err="1">
                          <a:effectLst/>
                        </a:rPr>
                        <a:t>Simvastatin</a:t>
                      </a:r>
                      <a:r>
                        <a:rPr lang="tr-TR" sz="1800" b="1" dirty="0">
                          <a:effectLst/>
                        </a:rPr>
                        <a:t> 10 mg</a:t>
                      </a:r>
                      <a:endParaRPr lang="tr-TR" sz="1600" b="1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 err="1">
                          <a:effectLst/>
                        </a:rPr>
                        <a:t>Pravastatin</a:t>
                      </a:r>
                      <a:r>
                        <a:rPr lang="tr-TR" sz="1800" b="1" dirty="0">
                          <a:effectLst/>
                        </a:rPr>
                        <a:t> 10-20 mg</a:t>
                      </a:r>
                      <a:endParaRPr lang="tr-TR" sz="1600" b="1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 err="1">
                          <a:effectLst/>
                        </a:rPr>
                        <a:t>Lovastatin</a:t>
                      </a:r>
                      <a:r>
                        <a:rPr lang="tr-TR" sz="1800" b="1" dirty="0">
                          <a:effectLst/>
                        </a:rPr>
                        <a:t> 20 mg</a:t>
                      </a:r>
                      <a:endParaRPr lang="tr-TR" sz="1600" b="1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 err="1">
                          <a:effectLst/>
                        </a:rPr>
                        <a:t>Fluvastatin</a:t>
                      </a:r>
                      <a:r>
                        <a:rPr lang="tr-TR" sz="1800" b="1" dirty="0">
                          <a:effectLst/>
                        </a:rPr>
                        <a:t> 20-40 mg</a:t>
                      </a:r>
                      <a:endParaRPr lang="tr-TR" sz="1600" b="1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effectLst/>
                        </a:rPr>
                        <a:t> </a:t>
                      </a:r>
                      <a:endParaRPr lang="tr-TR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734978" y="6119138"/>
            <a:ext cx="52565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J Am </a:t>
            </a:r>
            <a:r>
              <a:rPr kumimoji="0" lang="tr-T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Coll</a:t>
            </a:r>
            <a:r>
              <a:rPr kumimoji="0" 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tr-T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Cardiol</a:t>
            </a:r>
            <a:r>
              <a:rPr kumimoji="0" 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2014; 63: 2889-2934</a:t>
            </a:r>
            <a:endParaRPr kumimoji="0" lang="tr-T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2627784" y="260648"/>
            <a:ext cx="36724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000" dirty="0" err="1" smtClean="0">
                <a:solidFill>
                  <a:schemeClr val="tx2">
                    <a:lumMod val="75000"/>
                  </a:schemeClr>
                </a:solidFill>
              </a:rPr>
              <a:t>Statin</a:t>
            </a:r>
            <a:r>
              <a:rPr lang="tr-TR" sz="4000" dirty="0" smtClean="0">
                <a:solidFill>
                  <a:schemeClr val="tx2">
                    <a:lumMod val="75000"/>
                  </a:schemeClr>
                </a:solidFill>
              </a:rPr>
              <a:t> Tedavisi</a:t>
            </a:r>
            <a:endParaRPr lang="tr-TR" sz="4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3237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6455218"/>
              </p:ext>
            </p:extLst>
          </p:nvPr>
        </p:nvGraphicFramePr>
        <p:xfrm>
          <a:off x="395535" y="2093373"/>
          <a:ext cx="8208912" cy="44319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76332"/>
                <a:gridCol w="2576332"/>
                <a:gridCol w="3056248"/>
              </a:tblGrid>
              <a:tr h="777772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chemeClr val="bg2"/>
                          </a:solidFill>
                          <a:effectLst/>
                        </a:rPr>
                        <a:t>Yaş</a:t>
                      </a:r>
                      <a:endParaRPr lang="tr-TR" sz="1800" b="1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chemeClr val="bg2"/>
                          </a:solidFill>
                          <a:effectLst/>
                        </a:rPr>
                        <a:t>Risk F.</a:t>
                      </a:r>
                      <a:endParaRPr lang="tr-TR" sz="1800" b="1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 err="1">
                          <a:solidFill>
                            <a:schemeClr val="bg2"/>
                          </a:solidFill>
                          <a:effectLst/>
                        </a:rPr>
                        <a:t>Statin</a:t>
                      </a:r>
                      <a:r>
                        <a:rPr lang="tr-TR" sz="2000" b="1" dirty="0">
                          <a:solidFill>
                            <a:schemeClr val="bg2"/>
                          </a:solidFill>
                          <a:effectLst/>
                        </a:rPr>
                        <a:t> Dozu</a:t>
                      </a:r>
                      <a:endParaRPr lang="tr-TR" sz="1800" b="1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1328952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chemeClr val="bg2"/>
                          </a:solidFill>
                          <a:effectLst/>
                        </a:rPr>
                        <a:t>&lt; 40 yaş</a:t>
                      </a:r>
                      <a:endParaRPr lang="tr-TR" sz="1800" b="1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</a:rPr>
                        <a:t>Yok</a:t>
                      </a:r>
                      <a:endParaRPr lang="tr-TR" sz="1800" b="1" dirty="0">
                        <a:effectLst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</a:rPr>
                        <a:t>KVH risk faktörü</a:t>
                      </a:r>
                      <a:endParaRPr lang="tr-TR" sz="1800" b="1" dirty="0">
                        <a:effectLst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</a:rPr>
                        <a:t>Aşikar KVH</a:t>
                      </a:r>
                      <a:endParaRPr lang="tr-T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</a:rPr>
                        <a:t>Yok</a:t>
                      </a:r>
                      <a:endParaRPr lang="tr-TR" sz="1800" b="1">
                        <a:effectLst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</a:rPr>
                        <a:t>Orta-yüksek</a:t>
                      </a:r>
                      <a:endParaRPr lang="tr-TR" sz="1800" b="1">
                        <a:effectLst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</a:rPr>
                        <a:t>Yüksek </a:t>
                      </a:r>
                      <a:endParaRPr lang="tr-TR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1328952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chemeClr val="bg2"/>
                          </a:solidFill>
                          <a:effectLst/>
                        </a:rPr>
                        <a:t>40-75 yaş</a:t>
                      </a:r>
                      <a:endParaRPr lang="tr-TR" sz="1800" b="1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</a:rPr>
                        <a:t>Yok</a:t>
                      </a:r>
                      <a:endParaRPr lang="tr-TR" sz="1800" b="1" dirty="0">
                        <a:effectLst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</a:rPr>
                        <a:t>KVH risk faktörü</a:t>
                      </a:r>
                      <a:endParaRPr lang="tr-TR" sz="1800" b="1" dirty="0">
                        <a:effectLst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</a:rPr>
                        <a:t>Aşikar KVH</a:t>
                      </a:r>
                      <a:endParaRPr lang="tr-T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</a:rPr>
                        <a:t>Orta</a:t>
                      </a:r>
                      <a:endParaRPr lang="tr-TR" sz="1800" b="1" dirty="0">
                        <a:effectLst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</a:rPr>
                        <a:t>Yüksek</a:t>
                      </a:r>
                      <a:endParaRPr lang="tr-TR" sz="1800" b="1" dirty="0">
                        <a:effectLst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</a:rPr>
                        <a:t>Yüksek </a:t>
                      </a:r>
                      <a:endParaRPr lang="tr-T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996295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chemeClr val="bg2"/>
                          </a:solidFill>
                          <a:effectLst/>
                        </a:rPr>
                        <a:t>&gt;75 yaş</a:t>
                      </a:r>
                      <a:endParaRPr lang="tr-TR" sz="1800" b="1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</a:rPr>
                        <a:t>Yok</a:t>
                      </a:r>
                      <a:endParaRPr lang="tr-TR" sz="1800" b="1" dirty="0">
                        <a:effectLst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</a:rPr>
                        <a:t>KVH risk faktörü</a:t>
                      </a:r>
                      <a:endParaRPr lang="tr-TR" sz="1800" b="1" dirty="0">
                        <a:effectLst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</a:rPr>
                        <a:t>Aşikar KVH</a:t>
                      </a:r>
                      <a:endParaRPr lang="tr-T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</a:rPr>
                        <a:t>Orta </a:t>
                      </a:r>
                      <a:endParaRPr lang="tr-TR" sz="1800" b="1" dirty="0">
                        <a:effectLst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</a:rPr>
                        <a:t>Orta-yüksek</a:t>
                      </a:r>
                      <a:endParaRPr lang="tr-TR" sz="1800" b="1" dirty="0">
                        <a:effectLst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</a:rPr>
                        <a:t>Yüksek </a:t>
                      </a:r>
                      <a:endParaRPr lang="tr-T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95536" y="839507"/>
            <a:ext cx="7992888" cy="1123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8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Diyabetiklerde yaş gruplarına göre </a:t>
            </a:r>
            <a:r>
              <a:rPr kumimoji="0" lang="tr-TR" sz="28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statin</a:t>
            </a:r>
            <a:r>
              <a:rPr kumimoji="0" lang="tr-TR" sz="28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 tedavisi önerileri</a:t>
            </a:r>
            <a:endParaRPr kumimoji="0" lang="tr-TR" sz="1100" b="0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Standards of medical care in diabetes--2015: summary of revisions.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Diabetes Care, 2015. </a:t>
            </a: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38 </a:t>
            </a:r>
            <a:r>
              <a:rPr kumimoji="0" lang="en-US" sz="11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Suppl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: p. S4.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062332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9203464"/>
              </p:ext>
            </p:extLst>
          </p:nvPr>
        </p:nvGraphicFramePr>
        <p:xfrm>
          <a:off x="1331640" y="1236182"/>
          <a:ext cx="5976664" cy="52940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76664"/>
              </a:tblGrid>
              <a:tr h="4080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 err="1">
                          <a:solidFill>
                            <a:srgbClr val="FFFF00"/>
                          </a:solidFill>
                          <a:effectLst/>
                        </a:rPr>
                        <a:t>Endojen</a:t>
                      </a:r>
                      <a:r>
                        <a:rPr lang="tr-TR" sz="2000" dirty="0">
                          <a:solidFill>
                            <a:srgbClr val="FFFF00"/>
                          </a:solidFill>
                          <a:effectLst/>
                        </a:rPr>
                        <a:t> Riskler</a:t>
                      </a:r>
                      <a:endParaRPr lang="tr-TR" sz="1800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446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İleri yaş (65 yaş üstü)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360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Düşük vücut kitle indeksi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360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0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Multisistem</a:t>
                      </a:r>
                      <a:r>
                        <a:rPr lang="tr-TR" sz="2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hastalıklar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360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0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Renal</a:t>
                      </a:r>
                      <a:r>
                        <a:rPr lang="tr-TR" sz="2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fonksiyon bozuklukları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360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Karaciğer bozuklukları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5089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0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Tiroid</a:t>
                      </a:r>
                      <a:r>
                        <a:rPr lang="tr-TR" sz="2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fonksiyon bozuklukları, özellikle </a:t>
                      </a:r>
                      <a:r>
                        <a:rPr lang="tr-TR" sz="2000" b="0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hipotiroidi</a:t>
                      </a:r>
                      <a:endParaRPr lang="tr-TR" sz="2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360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0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Metabolik</a:t>
                      </a:r>
                      <a:r>
                        <a:rPr lang="tr-TR" sz="2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kas hastalıkları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360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tr-TR" sz="2000" b="0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Karnitin</a:t>
                      </a:r>
                      <a:r>
                        <a:rPr lang="tr-TR" sz="2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palmitil </a:t>
                      </a:r>
                      <a:r>
                        <a:rPr lang="tr-TR" sz="2000" b="0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transferaz</a:t>
                      </a:r>
                      <a:r>
                        <a:rPr lang="tr-TR" sz="2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II eksikliği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360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tr-TR" sz="2000" b="0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McArdle</a:t>
                      </a:r>
                      <a:r>
                        <a:rPr lang="tr-TR" sz="2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hastalığı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360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tr-TR" sz="2000" b="0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Myoadenilat</a:t>
                      </a:r>
                      <a:r>
                        <a:rPr lang="tr-TR" sz="2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2000" b="0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deaminaz</a:t>
                      </a:r>
                      <a:r>
                        <a:rPr lang="tr-TR" sz="2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eksikliği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360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Kas semptomları ve </a:t>
                      </a:r>
                      <a:r>
                        <a:rPr lang="tr-TR" sz="2000" b="0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kreatin</a:t>
                      </a:r>
                      <a:r>
                        <a:rPr lang="tr-TR" sz="2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2000" b="0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kinaz</a:t>
                      </a:r>
                      <a:r>
                        <a:rPr lang="tr-TR" sz="2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yüksekliği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360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kern="1200" dirty="0" err="1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Ekzojen</a:t>
                      </a:r>
                      <a:r>
                        <a:rPr lang="tr-TR" sz="2000" b="1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riskler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360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Alkol tüketimi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360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Ağır egzersiz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1520" y="310293"/>
            <a:ext cx="820891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Statin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Toksisitesi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Açısından Riskli Durumlar</a:t>
            </a:r>
            <a:endParaRPr kumimoji="0" lang="tr-TR" sz="4400" b="0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4902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5" name="Text Box 5"/>
          <p:cNvSpPr txBox="1">
            <a:spLocks noChangeArrowheads="1"/>
          </p:cNvSpPr>
          <p:nvPr/>
        </p:nvSpPr>
        <p:spPr bwMode="auto">
          <a:xfrm>
            <a:off x="971550" y="260350"/>
            <a:ext cx="7704138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800" b="1">
                <a:solidFill>
                  <a:srgbClr val="FFFF00"/>
                </a:solidFill>
                <a:latin typeface="Times New Roman" pitchFamily="18" charset="0"/>
              </a:rPr>
              <a:t>LDL kolesterol seviyesine göre tedavi yaklaşımı</a:t>
            </a:r>
          </a:p>
        </p:txBody>
      </p:sp>
      <p:graphicFrame>
        <p:nvGraphicFramePr>
          <p:cNvPr id="66670" name="Group 110"/>
          <p:cNvGraphicFramePr>
            <a:graphicFrameLocks noGrp="1"/>
          </p:cNvGraphicFramePr>
          <p:nvPr/>
        </p:nvGraphicFramePr>
        <p:xfrm>
          <a:off x="323850" y="981075"/>
          <a:ext cx="8640763" cy="5577840"/>
        </p:xfrm>
        <a:graphic>
          <a:graphicData uri="http://schemas.openxmlformats.org/drawingml/2006/table">
            <a:tbl>
              <a:tblPr/>
              <a:tblGrid>
                <a:gridCol w="2232025"/>
                <a:gridCol w="1311275"/>
                <a:gridCol w="1698625"/>
                <a:gridCol w="1700213"/>
                <a:gridCol w="1698625"/>
              </a:tblGrid>
              <a:tr h="2317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LDL kolesterol (mg/dl)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190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Tedavi planı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Tedavinin başlaması için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Tedavinin minimal hedefi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DİYET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KKH veya diğer 2 risk faktörü yok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KKH veya diğer 2 risk faktörü var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İLAÇ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KKH veya diğer 2 risk faktörü yok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KKH veya diğer 2 risk faktörü var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mg/dl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≥ 160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≥ 130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≥ 190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≥ 130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nmol/L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(4.1)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(3.4)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(4.9)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(3.4)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mg/dl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&lt; 160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&lt; 130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&lt; 160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&lt; 100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mmol/L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(4.1)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(3.4)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(4.1)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(2.6)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27" name="Rectangle 2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>
                <a:solidFill>
                  <a:srgbClr val="FFFF00"/>
                </a:solidFill>
              </a:rPr>
              <a:t>LDL-Kolesterol göre ilaç tedavisi kılavuzu</a:t>
            </a:r>
          </a:p>
        </p:txBody>
      </p:sp>
      <p:graphicFrame>
        <p:nvGraphicFramePr>
          <p:cNvPr id="98367" name="Group 63"/>
          <p:cNvGraphicFramePr>
            <a:graphicFrameLocks noGrp="1"/>
          </p:cNvGraphicFramePr>
          <p:nvPr>
            <p:ph idx="1"/>
          </p:nvPr>
        </p:nvGraphicFramePr>
        <p:xfrm>
          <a:off x="250825" y="1657350"/>
          <a:ext cx="8785225" cy="3118104"/>
        </p:xfrm>
        <a:graphic>
          <a:graphicData uri="http://schemas.openxmlformats.org/drawingml/2006/table">
            <a:tbl>
              <a:tblPr/>
              <a:tblGrid>
                <a:gridCol w="3455988"/>
                <a:gridCol w="2663825"/>
                <a:gridCol w="2665412"/>
              </a:tblGrid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LDL kolesterol mg/ dl (mmol/L)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İlaca başlama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Tedavinin hedefi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Sekonder önleme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≥ 130 (3.3)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≤ 100 (2.6)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Primer önleme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Char char="-"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Risk faktörü var (2</a:t>
                      </a: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≥)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Char char="-"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Risk faktörü yok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≥ 160 (4.1)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≥ 190 (4.9)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&lt; 130 (3.3)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&lt; 160 (4.1)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7" name="Text Box 5"/>
          <p:cNvSpPr txBox="1">
            <a:spLocks noChangeArrowheads="1"/>
          </p:cNvSpPr>
          <p:nvPr/>
        </p:nvSpPr>
        <p:spPr bwMode="auto">
          <a:xfrm>
            <a:off x="755650" y="620713"/>
            <a:ext cx="741680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800" b="1">
                <a:solidFill>
                  <a:srgbClr val="FFFF00"/>
                </a:solidFill>
                <a:latin typeface="Times New Roman" pitchFamily="18" charset="0"/>
              </a:rPr>
              <a:t>Hipolipidemik ilaçların lipoproteinlere % etkisi</a:t>
            </a:r>
          </a:p>
        </p:txBody>
      </p:sp>
      <p:graphicFrame>
        <p:nvGraphicFramePr>
          <p:cNvPr id="64575" name="Group 63"/>
          <p:cNvGraphicFramePr>
            <a:graphicFrameLocks noGrp="1"/>
          </p:cNvGraphicFramePr>
          <p:nvPr/>
        </p:nvGraphicFramePr>
        <p:xfrm>
          <a:off x="250825" y="1397000"/>
          <a:ext cx="8713788" cy="3320923"/>
        </p:xfrm>
        <a:graphic>
          <a:graphicData uri="http://schemas.openxmlformats.org/drawingml/2006/table">
            <a:tbl>
              <a:tblPr/>
              <a:tblGrid>
                <a:gridCol w="2160588"/>
                <a:gridCol w="1223962"/>
                <a:gridCol w="1223963"/>
                <a:gridCol w="1441450"/>
                <a:gridCol w="2663825"/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Kolesterol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6508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İlaç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Total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LDL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HDL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Trigliserid (TG)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2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Resin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Nikotinik asit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Fibrik asit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Statin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Probukol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10-25</a:t>
                      </a: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↓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10-25↓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10-25↓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25-30↓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10-30↓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15-30</a:t>
                      </a: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↓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20-30↓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**5-25↓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30-40↓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10-20↓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0-5</a:t>
                      </a: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10-35↑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10-25↑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5-15↑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15-30↓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-0-15 </a:t>
                      </a: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30-50↓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20-50↓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20-25↓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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4576" name="Text Box 64"/>
          <p:cNvSpPr txBox="1">
            <a:spLocks noChangeArrowheads="1"/>
          </p:cNvSpPr>
          <p:nvPr/>
        </p:nvSpPr>
        <p:spPr bwMode="auto">
          <a:xfrm>
            <a:off x="684213" y="5229225"/>
            <a:ext cx="7704137" cy="703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600" b="1">
                <a:latin typeface="Times New Roman" pitchFamily="18" charset="0"/>
              </a:rPr>
              <a:t>* Önceden hipertrigliseridemi varsa TG % 100 yükselebilir.</a:t>
            </a:r>
          </a:p>
          <a:p>
            <a:pPr>
              <a:spcBef>
                <a:spcPct val="50000"/>
              </a:spcBef>
            </a:pPr>
            <a:r>
              <a:rPr lang="tr-TR" sz="1600" b="1">
                <a:latin typeface="Times New Roman" pitchFamily="18" charset="0"/>
              </a:rPr>
              <a:t>** Hipertrigliseridemililerde LDL önemli derecede yükselebilir.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395288" y="260350"/>
            <a:ext cx="82804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2800" b="1">
                <a:solidFill>
                  <a:srgbClr val="FFFF00"/>
                </a:solidFill>
                <a:latin typeface="Times New Roman" pitchFamily="18" charset="0"/>
              </a:rPr>
              <a:t>Mikst hiperlipidemilerde ilaç seçimi</a:t>
            </a:r>
          </a:p>
        </p:txBody>
      </p:sp>
      <p:graphicFrame>
        <p:nvGraphicFramePr>
          <p:cNvPr id="5178" name="Group 58"/>
          <p:cNvGraphicFramePr>
            <a:graphicFrameLocks noGrp="1"/>
          </p:cNvGraphicFramePr>
          <p:nvPr/>
        </p:nvGraphicFramePr>
        <p:xfrm>
          <a:off x="179388" y="765175"/>
          <a:ext cx="8820150" cy="5644896"/>
        </p:xfrm>
        <a:graphic>
          <a:graphicData uri="http://schemas.openxmlformats.org/drawingml/2006/table">
            <a:tbl>
              <a:tblPr/>
              <a:tblGrid>
                <a:gridCol w="4392612"/>
                <a:gridCol w="4427538"/>
              </a:tblGrid>
              <a:tr h="4476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Tek ilaç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Kombinasyon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541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LDL </a:t>
                      </a: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↑- TG &lt; 200 ise→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Resin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Statin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Nikotinik asit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LDL ↑- TG =200-400→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Nikotinik asit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Statin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Gemfibrozil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resin + statin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resin + nikotinik asit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statin + nikotinik asit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Nikotinik A + Statin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Statin + gemfibrozil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Nikotinik A+ resin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Nikotinik A + hgemfibrozil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b="1">
                <a:solidFill>
                  <a:srgbClr val="FFFF00"/>
                </a:solidFill>
              </a:rPr>
              <a:t>İnsan plazmasında bulunan yağ asitleri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2275" y="1628775"/>
            <a:ext cx="6765925" cy="4114800"/>
          </a:xfrm>
        </p:spPr>
        <p:txBody>
          <a:bodyPr/>
          <a:lstStyle/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800"/>
              <a:t>Miristik asit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800"/>
              <a:t>Palmitik asit</a:t>
            </a:r>
            <a:r>
              <a:rPr lang="tr-TR" sz="2800">
                <a:solidFill>
                  <a:schemeClr val="accent2"/>
                </a:solidFill>
              </a:rPr>
              <a:t>*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800"/>
              <a:t>Palmitoleik asit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800"/>
              <a:t>Stearik asit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800"/>
              <a:t>Oleik asit</a:t>
            </a:r>
            <a:r>
              <a:rPr lang="tr-TR" sz="2800">
                <a:solidFill>
                  <a:schemeClr val="accent2"/>
                </a:solidFill>
              </a:rPr>
              <a:t>*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800"/>
              <a:t>Linoleik asit</a:t>
            </a:r>
            <a:r>
              <a:rPr lang="tr-TR" sz="2800">
                <a:solidFill>
                  <a:schemeClr val="accent2"/>
                </a:solidFill>
              </a:rPr>
              <a:t>*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800"/>
              <a:t>Eiokosapentanoik asit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800"/>
              <a:t>Dokosaheksanoik asit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None/>
            </a:pPr>
            <a:r>
              <a:rPr lang="tr-TR" sz="2800">
                <a:solidFill>
                  <a:schemeClr val="accent2"/>
                </a:solidFill>
              </a:rPr>
              <a:t>* Adipöz dokuda trigliserid olarak depolanır.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/>
          <a:lstStyle/>
          <a:p>
            <a:r>
              <a:rPr lang="tr-TR">
                <a:solidFill>
                  <a:srgbClr val="FFFF00"/>
                </a:solidFill>
              </a:rPr>
              <a:t>Diyabetik Dislipideminin farmakolojik tedavisi</a:t>
            </a:r>
          </a:p>
        </p:txBody>
      </p:sp>
      <p:graphicFrame>
        <p:nvGraphicFramePr>
          <p:cNvPr id="20572" name="Group 92"/>
          <p:cNvGraphicFramePr>
            <a:graphicFrameLocks noGrp="1"/>
          </p:cNvGraphicFramePr>
          <p:nvPr>
            <p:ph type="tbl" idx="1"/>
          </p:nvPr>
        </p:nvGraphicFramePr>
        <p:xfrm>
          <a:off x="457200" y="1412875"/>
          <a:ext cx="8362950" cy="5241862"/>
        </p:xfrm>
        <a:graphic>
          <a:graphicData uri="http://schemas.openxmlformats.org/drawingml/2006/table">
            <a:tbl>
              <a:tblPr/>
              <a:tblGrid>
                <a:gridCol w="2057400"/>
                <a:gridCol w="1336675"/>
                <a:gridCol w="3025775"/>
                <a:gridCol w="1943100"/>
              </a:tblGrid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Bozukluk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Primer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Alternatif veya ek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Diğer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LDL yüksek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Statin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Ezetimib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Niacin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HDL düşük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Fibrat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Niacin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Statin           TZD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TG yüksek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Fibrat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Statin (yüksek doz)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Niacin Pioglitazon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İnsülin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Aterojenik Lipid Triadı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Statin veya fibrat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Statin + fibrat statin+ niacin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Metformin TZD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2987675" y="981075"/>
            <a:ext cx="4824413" cy="17272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93825" y="908050"/>
            <a:ext cx="7138988" cy="2881313"/>
          </a:xfrm>
        </p:spPr>
        <p:txBody>
          <a:bodyPr/>
          <a:lstStyle/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/>
              <a:t>Hedef  </a:t>
            </a:r>
            <a:r>
              <a:rPr lang="tr-TR">
                <a:solidFill>
                  <a:schemeClr val="bg2"/>
                </a:solidFill>
                <a:effectLst/>
              </a:rPr>
              <a:t>LDL &lt; 100 (&lt; 70) mg/dl</a:t>
            </a:r>
          </a:p>
          <a:p>
            <a:pPr>
              <a:buFont typeface="Wingdings" pitchFamily="2" charset="2"/>
              <a:buNone/>
            </a:pPr>
            <a:r>
              <a:rPr lang="tr-TR">
                <a:solidFill>
                  <a:schemeClr val="bg2"/>
                </a:solidFill>
                <a:effectLst/>
              </a:rPr>
              <a:t>	            TG   &lt; 150 mg/dl</a:t>
            </a:r>
          </a:p>
          <a:p>
            <a:pPr>
              <a:buFont typeface="Wingdings" pitchFamily="2" charset="2"/>
              <a:buNone/>
            </a:pPr>
            <a:r>
              <a:rPr lang="tr-TR">
                <a:solidFill>
                  <a:schemeClr val="bg2"/>
                </a:solidFill>
                <a:effectLst/>
              </a:rPr>
              <a:t>                HDL &gt; 40-50 mg/ dl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/>
              <a:t>Yaşam tarzı değişiklikleri                                      Tıbbi beslenme-egzersiz- kilo kontrol</a:t>
            </a:r>
          </a:p>
        </p:txBody>
      </p:sp>
      <p:sp>
        <p:nvSpPr>
          <p:cNvPr id="2253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/>
          <a:lstStyle/>
          <a:p>
            <a:r>
              <a:rPr lang="tr-TR">
                <a:solidFill>
                  <a:srgbClr val="FFFF00"/>
                </a:solidFill>
              </a:rPr>
              <a:t>Diyabetik dislipidemi tedavisi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3635375" y="3998913"/>
            <a:ext cx="1439863" cy="366712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b="1">
                <a:solidFill>
                  <a:schemeClr val="bg2"/>
                </a:solidFill>
              </a:rPr>
              <a:t>LDL &gt; 100</a:t>
            </a: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2843213" y="4292600"/>
            <a:ext cx="3022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tr-TR"/>
              <a:t>Statin</a:t>
            </a:r>
          </a:p>
          <a:p>
            <a:pPr algn="ctr"/>
            <a:r>
              <a:rPr lang="tr-TR"/>
              <a:t>Statin+ezetimib veya niacin</a:t>
            </a: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1258888" y="5229225"/>
            <a:ext cx="1295400" cy="366713"/>
          </a:xfrm>
          <a:prstGeom prst="rect">
            <a:avLst/>
          </a:prstGeom>
          <a:solidFill>
            <a:srgbClr val="00FFFF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b="1">
                <a:solidFill>
                  <a:schemeClr val="bg2"/>
                </a:solidFill>
              </a:rPr>
              <a:t>HDL &lt; 40</a:t>
            </a: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3419475" y="5157788"/>
            <a:ext cx="1800225" cy="779462"/>
          </a:xfrm>
          <a:prstGeom prst="rect">
            <a:avLst/>
          </a:prstGeom>
          <a:solidFill>
            <a:srgbClr val="00FFFF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b="1">
                <a:solidFill>
                  <a:schemeClr val="bg2"/>
                </a:solidFill>
              </a:rPr>
              <a:t>HDL &lt; 40 mg/dl</a:t>
            </a:r>
          </a:p>
          <a:p>
            <a:pPr algn="ctr">
              <a:spcBef>
                <a:spcPct val="50000"/>
              </a:spcBef>
            </a:pPr>
            <a:r>
              <a:rPr lang="tr-TR" b="1">
                <a:solidFill>
                  <a:schemeClr val="bg2"/>
                </a:solidFill>
              </a:rPr>
              <a:t>TG &gt; 150 mg/dl</a:t>
            </a:r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6011863" y="5229225"/>
            <a:ext cx="1727200" cy="366713"/>
          </a:xfrm>
          <a:prstGeom prst="rect">
            <a:avLst/>
          </a:prstGeom>
          <a:solidFill>
            <a:srgbClr val="00FFFF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b="1">
                <a:solidFill>
                  <a:schemeClr val="bg2"/>
                </a:solidFill>
              </a:rPr>
              <a:t>TG &gt; 400 mg/dl</a:t>
            </a:r>
          </a:p>
        </p:txBody>
      </p:sp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6732588" y="6021388"/>
            <a:ext cx="9350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/>
              <a:t>Fibrat</a:t>
            </a:r>
          </a:p>
        </p:txBody>
      </p:sp>
      <p:sp>
        <p:nvSpPr>
          <p:cNvPr id="22538" name="Text Box 10"/>
          <p:cNvSpPr txBox="1">
            <a:spLocks noChangeArrowheads="1"/>
          </p:cNvSpPr>
          <p:nvPr/>
        </p:nvSpPr>
        <p:spPr bwMode="auto">
          <a:xfrm>
            <a:off x="3276600" y="6078538"/>
            <a:ext cx="2160588" cy="7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/>
              <a:t>Statin+fibrat+ niacin</a:t>
            </a:r>
          </a:p>
          <a:p>
            <a:pPr>
              <a:spcBef>
                <a:spcPct val="50000"/>
              </a:spcBef>
            </a:pPr>
            <a:r>
              <a:rPr lang="tr-TR"/>
              <a:t>Glisemik kontrol</a:t>
            </a:r>
          </a:p>
        </p:txBody>
      </p:sp>
      <p:sp>
        <p:nvSpPr>
          <p:cNvPr id="22539" name="Text Box 11"/>
          <p:cNvSpPr txBox="1">
            <a:spLocks noChangeArrowheads="1"/>
          </p:cNvSpPr>
          <p:nvPr/>
        </p:nvSpPr>
        <p:spPr bwMode="auto">
          <a:xfrm>
            <a:off x="1116013" y="6021388"/>
            <a:ext cx="172720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/>
              <a:t>Fibrat                TZD Niacin+statin</a:t>
            </a:r>
          </a:p>
        </p:txBody>
      </p:sp>
      <p:sp>
        <p:nvSpPr>
          <p:cNvPr id="22542" name="AutoShape 14"/>
          <p:cNvSpPr>
            <a:spLocks noChangeArrowheads="1"/>
          </p:cNvSpPr>
          <p:nvPr/>
        </p:nvSpPr>
        <p:spPr bwMode="auto">
          <a:xfrm>
            <a:off x="4140200" y="3644900"/>
            <a:ext cx="431800" cy="28892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1908175" y="4941888"/>
            <a:ext cx="4968875" cy="287337"/>
            <a:chOff x="839" y="3067"/>
            <a:chExt cx="3991" cy="182"/>
          </a:xfrm>
        </p:grpSpPr>
        <p:sp>
          <p:nvSpPr>
            <p:cNvPr id="22543" name="Line 15"/>
            <p:cNvSpPr>
              <a:spLocks noChangeShapeType="1"/>
            </p:cNvSpPr>
            <p:nvPr/>
          </p:nvSpPr>
          <p:spPr bwMode="auto">
            <a:xfrm>
              <a:off x="839" y="3067"/>
              <a:ext cx="399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22544" name="Line 16"/>
            <p:cNvSpPr>
              <a:spLocks noChangeShapeType="1"/>
            </p:cNvSpPr>
            <p:nvPr/>
          </p:nvSpPr>
          <p:spPr bwMode="auto">
            <a:xfrm>
              <a:off x="839" y="3067"/>
              <a:ext cx="0" cy="18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22545" name="Line 17"/>
            <p:cNvSpPr>
              <a:spLocks noChangeShapeType="1"/>
            </p:cNvSpPr>
            <p:nvPr/>
          </p:nvSpPr>
          <p:spPr bwMode="auto">
            <a:xfrm>
              <a:off x="4830" y="3067"/>
              <a:ext cx="0" cy="18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22546" name="Line 18"/>
            <p:cNvSpPr>
              <a:spLocks noChangeShapeType="1"/>
            </p:cNvSpPr>
            <p:nvPr/>
          </p:nvSpPr>
          <p:spPr bwMode="auto">
            <a:xfrm>
              <a:off x="2744" y="3067"/>
              <a:ext cx="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22547" name="Line 19"/>
          <p:cNvSpPr>
            <a:spLocks noChangeShapeType="1"/>
          </p:cNvSpPr>
          <p:nvPr/>
        </p:nvSpPr>
        <p:spPr bwMode="auto">
          <a:xfrm>
            <a:off x="1906588" y="5661025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22548" name="Line 20"/>
          <p:cNvSpPr>
            <a:spLocks noChangeShapeType="1"/>
          </p:cNvSpPr>
          <p:nvPr/>
        </p:nvSpPr>
        <p:spPr bwMode="auto">
          <a:xfrm>
            <a:off x="7019925" y="566102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125538"/>
            <a:ext cx="7772400" cy="1143000"/>
          </a:xfrm>
        </p:spPr>
        <p:txBody>
          <a:bodyPr/>
          <a:lstStyle/>
          <a:p>
            <a:r>
              <a:rPr lang="tr-TR" b="1">
                <a:solidFill>
                  <a:srgbClr val="FFFF00"/>
                </a:solidFill>
              </a:rPr>
              <a:t>Hipolipidemi 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2924175"/>
            <a:ext cx="7772400" cy="1411288"/>
          </a:xfrm>
        </p:spPr>
        <p:txBody>
          <a:bodyPr/>
          <a:lstStyle/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b="1"/>
              <a:t>Kolesterol &lt; 110 mg/dl (2.9 mmol/L)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b="1"/>
              <a:t>Trigliserid &lt; 25 mg/dl (0.29 mmol/L)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endParaRPr lang="tr-TR" b="1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b="1">
                <a:solidFill>
                  <a:srgbClr val="FFFF00"/>
                </a:solidFill>
              </a:rPr>
              <a:t>Primer hipolipidemiler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57350"/>
            <a:ext cx="7918450" cy="4114800"/>
          </a:xfrm>
        </p:spPr>
        <p:txBody>
          <a:bodyPr/>
          <a:lstStyle/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800" b="1">
                <a:solidFill>
                  <a:srgbClr val="FFFF00"/>
                </a:solidFill>
              </a:rPr>
              <a:t>HDL eksiklikleri:</a:t>
            </a:r>
          </a:p>
          <a:p>
            <a:pPr lvl="1">
              <a:buClr>
                <a:srgbClr val="FFFF00"/>
              </a:buClr>
              <a:buFont typeface="Wingdings" pitchFamily="2" charset="2"/>
              <a:buChar char="Ø"/>
            </a:pPr>
            <a:r>
              <a:rPr lang="tr-TR" sz="2400" b="1"/>
              <a:t>Tangier hastalığı</a:t>
            </a:r>
          </a:p>
          <a:p>
            <a:pPr lvl="1">
              <a:buClr>
                <a:srgbClr val="FFFF00"/>
              </a:buClr>
              <a:buFont typeface="Wingdings" pitchFamily="2" charset="2"/>
              <a:buChar char="Ø"/>
            </a:pPr>
            <a:r>
              <a:rPr lang="tr-TR" sz="2400" b="1"/>
              <a:t>Familial hipoalfalipoproteinemi</a:t>
            </a:r>
          </a:p>
          <a:p>
            <a:pPr lvl="1">
              <a:buClr>
                <a:srgbClr val="FFFF00"/>
              </a:buClr>
              <a:buFont typeface="Wingdings" pitchFamily="2" charset="2"/>
              <a:buChar char="Ø"/>
            </a:pPr>
            <a:r>
              <a:rPr lang="tr-TR" sz="2400" b="1"/>
              <a:t>LCAT eksikliği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800" b="1">
                <a:solidFill>
                  <a:srgbClr val="FFFF00"/>
                </a:solidFill>
              </a:rPr>
              <a:t>APO B içeren lipoproteinlerin eksikliği</a:t>
            </a:r>
          </a:p>
          <a:p>
            <a:pPr lvl="1">
              <a:buClr>
                <a:srgbClr val="FFFF00"/>
              </a:buClr>
              <a:buFont typeface="Wingdings" pitchFamily="2" charset="2"/>
              <a:buChar char="Ø"/>
            </a:pPr>
            <a:r>
              <a:rPr lang="tr-TR" sz="2400" b="1"/>
              <a:t>Resesif abetalipoproteinemi                                     familial hipobetalipoproteinemi</a:t>
            </a:r>
          </a:p>
          <a:p>
            <a:pPr lvl="1">
              <a:buClr>
                <a:srgbClr val="FFFF00"/>
              </a:buClr>
              <a:buFont typeface="Wingdings" pitchFamily="2" charset="2"/>
              <a:buChar char="Ø"/>
            </a:pPr>
            <a:r>
              <a:rPr lang="tr-TR" sz="2400" b="1"/>
              <a:t>Normotrigliseridemik abetalipoproteinemi</a:t>
            </a:r>
          </a:p>
          <a:p>
            <a:pPr lvl="1">
              <a:buClr>
                <a:srgbClr val="FFFF00"/>
              </a:buClr>
              <a:buFont typeface="Wingdings" pitchFamily="2" charset="2"/>
              <a:buChar char="Ø"/>
            </a:pPr>
            <a:r>
              <a:rPr lang="tr-TR" sz="2400" b="1"/>
              <a:t>Şilomikron retansiyon hastalığı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b="1">
                <a:solidFill>
                  <a:srgbClr val="FFFF00"/>
                </a:solidFill>
              </a:rPr>
              <a:t>Tangier hastalığı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400" b="1"/>
              <a:t>Kolesterol &lt; 120 mg/dl, TG hafif </a:t>
            </a:r>
            <a:r>
              <a:rPr lang="tr-TR" sz="2400" b="1">
                <a:cs typeface="Times New Roman" pitchFamily="18" charset="0"/>
              </a:rPr>
              <a:t>↑</a:t>
            </a:r>
          </a:p>
          <a:p>
            <a:pPr>
              <a:lnSpc>
                <a:spcPct val="9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400" b="1">
                <a:cs typeface="Times New Roman" pitchFamily="18" charset="0"/>
              </a:rPr>
              <a:t>Genetik defekt →HDL katabolizma değişikliği</a:t>
            </a:r>
          </a:p>
          <a:p>
            <a:pPr>
              <a:lnSpc>
                <a:spcPct val="9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400" b="1">
                <a:cs typeface="Times New Roman" pitchFamily="18" charset="0"/>
              </a:rPr>
              <a:t>Heterozigot: HDL ↓, Apo A</a:t>
            </a:r>
            <a:r>
              <a:rPr lang="tr-TR" sz="2400" b="1" baseline="-25000">
                <a:cs typeface="Times New Roman" pitchFamily="18" charset="0"/>
              </a:rPr>
              <a:t>1</a:t>
            </a:r>
            <a:r>
              <a:rPr lang="tr-TR" sz="2400" b="1">
                <a:cs typeface="Times New Roman" pitchFamily="18" charset="0"/>
              </a:rPr>
              <a:t> ↓</a:t>
            </a:r>
          </a:p>
          <a:p>
            <a:pPr>
              <a:lnSpc>
                <a:spcPct val="90000"/>
              </a:lnSpc>
              <a:buClr>
                <a:srgbClr val="FFFF00"/>
              </a:buClr>
              <a:buSzTx/>
              <a:buFont typeface="Wingdings" pitchFamily="2" charset="2"/>
              <a:buNone/>
            </a:pPr>
            <a:r>
              <a:rPr lang="tr-TR" sz="2400" b="1">
                <a:cs typeface="Times New Roman" pitchFamily="18" charset="0"/>
              </a:rPr>
              <a:t>    Homozigot: HDL </a:t>
            </a:r>
            <a:r>
              <a:rPr lang="en-US" sz="2400" b="1">
                <a:cs typeface="Times New Roman" pitchFamily="18" charset="0"/>
              </a:rPr>
              <a:t>ø</a:t>
            </a:r>
            <a:r>
              <a:rPr lang="tr-TR" sz="2400" b="1">
                <a:cs typeface="Times New Roman" pitchFamily="18" charset="0"/>
              </a:rPr>
              <a:t>, Apo A</a:t>
            </a:r>
            <a:r>
              <a:rPr lang="tr-TR" sz="2400" b="1" baseline="-25000">
                <a:cs typeface="Times New Roman" pitchFamily="18" charset="0"/>
              </a:rPr>
              <a:t>1</a:t>
            </a:r>
            <a:r>
              <a:rPr lang="tr-TR" sz="2400" b="1">
                <a:cs typeface="Times New Roman" pitchFamily="18" charset="0"/>
              </a:rPr>
              <a:t>, A</a:t>
            </a:r>
            <a:r>
              <a:rPr lang="tr-TR" sz="2400" b="1" baseline="-25000">
                <a:cs typeface="Times New Roman" pitchFamily="18" charset="0"/>
              </a:rPr>
              <a:t>2</a:t>
            </a:r>
            <a:r>
              <a:rPr lang="tr-TR" sz="2400" b="1">
                <a:cs typeface="Times New Roman" pitchFamily="18" charset="0"/>
              </a:rPr>
              <a:t> ↓↓</a:t>
            </a:r>
          </a:p>
          <a:p>
            <a:pPr>
              <a:lnSpc>
                <a:spcPct val="9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400" b="1">
                <a:cs typeface="Times New Roman" pitchFamily="18" charset="0"/>
              </a:rPr>
              <a:t>Otozomal resesif</a:t>
            </a:r>
          </a:p>
          <a:p>
            <a:pPr>
              <a:lnSpc>
                <a:spcPct val="9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400" b="1">
                <a:cs typeface="Times New Roman" pitchFamily="18" charset="0"/>
              </a:rPr>
              <a:t>Tonsiller büyük, oranj lipid dolu</a:t>
            </a:r>
          </a:p>
          <a:p>
            <a:pPr>
              <a:lnSpc>
                <a:spcPct val="9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400" b="1">
                <a:cs typeface="Times New Roman" pitchFamily="18" charset="0"/>
              </a:rPr>
              <a:t>RES de kolesterol ester birikimi</a:t>
            </a:r>
          </a:p>
          <a:p>
            <a:pPr>
              <a:lnSpc>
                <a:spcPct val="9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400" b="1">
                <a:cs typeface="Times New Roman" pitchFamily="18" charset="0"/>
              </a:rPr>
              <a:t>Tekrarlayan periferik nöropati, motor güçsüzlük</a:t>
            </a:r>
          </a:p>
          <a:p>
            <a:pPr>
              <a:lnSpc>
                <a:spcPct val="9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400" b="1">
                <a:cs typeface="Times New Roman" pitchFamily="18" charset="0"/>
              </a:rPr>
              <a:t>Splenomegali, korneal infiltrasyon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b="1">
                <a:solidFill>
                  <a:srgbClr val="FFFF00"/>
                </a:solidFill>
              </a:rPr>
              <a:t>Sekonder hipolipidemiler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b="1"/>
              <a:t>Kronik kaşeksi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b="1"/>
              <a:t>Kanser (ilerlemiş)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b="1"/>
              <a:t>Myeloproliferatif hastalık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b="1"/>
              <a:t>Malabsorbsiyon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b="1"/>
              <a:t>Karaciğer yetersizliği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b="1"/>
              <a:t>İmmünglobulin bozuklukları                   lenfoma-lenfositik lösemiler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3" name="Text Box 3"/>
          <p:cNvSpPr txBox="1">
            <a:spLocks noChangeArrowheads="1"/>
          </p:cNvSpPr>
          <p:nvPr/>
        </p:nvSpPr>
        <p:spPr bwMode="auto">
          <a:xfrm>
            <a:off x="2484438" y="484188"/>
            <a:ext cx="4103687" cy="641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600" b="1">
                <a:solidFill>
                  <a:srgbClr val="FFFF00"/>
                </a:solidFill>
                <a:latin typeface="Times New Roman" pitchFamily="18" charset="0"/>
              </a:rPr>
              <a:t>Major yağ asitleri</a:t>
            </a:r>
          </a:p>
        </p:txBody>
      </p:sp>
      <p:graphicFrame>
        <p:nvGraphicFramePr>
          <p:cNvPr id="128088" name="Group 88"/>
          <p:cNvGraphicFramePr>
            <a:graphicFrameLocks noGrp="1"/>
          </p:cNvGraphicFramePr>
          <p:nvPr/>
        </p:nvGraphicFramePr>
        <p:xfrm>
          <a:off x="468313" y="1397000"/>
          <a:ext cx="8496300" cy="4928235"/>
        </p:xfrm>
        <a:graphic>
          <a:graphicData uri="http://schemas.openxmlformats.org/drawingml/2006/table">
            <a:tbl>
              <a:tblPr/>
              <a:tblGrid>
                <a:gridCol w="2519362"/>
                <a:gridCol w="2160588"/>
                <a:gridCol w="3816350"/>
              </a:tblGrid>
              <a:tr h="4476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Kimyasal  adı 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Genel  adı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Besin kaynakları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557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Doymuş YA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Laurik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Miristik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Palmitik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Stearik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Hindistan cevizi yağı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Hindistan cevizi – tereyağı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Yağ, peynir, et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Bonfile – çukulata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Tekli doymamış YA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Oleik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Zeytinyağı-kanola yağ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54138">
                <a:tc>
                  <a:txBody>
                    <a:bodyPr/>
                    <a:lstStyle/>
                    <a:p>
                      <a:pPr marL="185738" marR="0" lvl="0" indent="-185738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Çoklu goymamış YA</a:t>
                      </a:r>
                    </a:p>
                    <a:p>
                      <a:pPr marL="185738" marR="0" lvl="0" indent="-185738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Omega 6</a:t>
                      </a:r>
                    </a:p>
                    <a:p>
                      <a:pPr marL="185738" marR="0" lvl="0" indent="-185738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Char char="•"/>
                        <a:tabLst/>
                      </a:pPr>
                      <a:endParaRPr kumimoji="0" lang="tr-TR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185738" marR="0" lvl="0" indent="-185738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Char char="•"/>
                        <a:tabLst/>
                      </a:pPr>
                      <a:endParaRPr kumimoji="0" lang="tr-TR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185738" marR="0" lvl="0" indent="-185738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Char char="•"/>
                        <a:tabLst/>
                      </a:pPr>
                      <a:endParaRPr kumimoji="0" lang="tr-TR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185738" marR="0" lvl="0" indent="-185738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Omega 3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Linoleik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Araşidonik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Eikosapentoneik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Dokosaheksanoik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Ayçiçeği – mısır – soya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Ayçiçeği – mısır – soya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Som – marina – uskumru – ton balıkları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b="1">
                <a:solidFill>
                  <a:srgbClr val="FFFF00"/>
                </a:solidFill>
              </a:rPr>
              <a:t>Lipoproteinlerin yapısı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b="1">
                <a:solidFill>
                  <a:srgbClr val="FFFF00"/>
                </a:solidFill>
              </a:rPr>
              <a:t>Nonpolar lipidler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None/>
            </a:pPr>
            <a:r>
              <a:rPr lang="tr-TR" b="1"/>
              <a:t>    çekirdek lipidler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None/>
            </a:pPr>
            <a:r>
              <a:rPr lang="tr-TR" b="1"/>
              <a:t>    Trigliserid ve kolesterol ester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b="1">
                <a:solidFill>
                  <a:srgbClr val="FFFF00"/>
                </a:solidFill>
              </a:rPr>
              <a:t>“amphipathic” lipidler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None/>
            </a:pPr>
            <a:r>
              <a:rPr lang="tr-TR" b="1"/>
              <a:t>     yüzey lipdleri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None/>
            </a:pPr>
            <a:r>
              <a:rPr lang="tr-TR" b="1"/>
              <a:t>     fosfolipid ve esterleşmemiş kolesterol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b="1">
                <a:solidFill>
                  <a:srgbClr val="FFFF00"/>
                </a:solidFill>
              </a:rPr>
              <a:t>Spesifik apo lipoproteinler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5" name="Text Box 3"/>
          <p:cNvSpPr txBox="1">
            <a:spLocks noChangeArrowheads="1"/>
          </p:cNvSpPr>
          <p:nvPr/>
        </p:nvSpPr>
        <p:spPr bwMode="auto">
          <a:xfrm>
            <a:off x="1692275" y="476250"/>
            <a:ext cx="5472113" cy="11890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3600" b="1">
                <a:solidFill>
                  <a:srgbClr val="FFFF00"/>
                </a:solidFill>
                <a:latin typeface="Times New Roman" pitchFamily="18" charset="0"/>
              </a:rPr>
              <a:t>Apolipoproteinler</a:t>
            </a:r>
          </a:p>
          <a:p>
            <a:pPr>
              <a:spcBef>
                <a:spcPct val="50000"/>
              </a:spcBef>
            </a:pPr>
            <a:r>
              <a:rPr lang="tr-TR" b="1">
                <a:solidFill>
                  <a:srgbClr val="FFFF00"/>
                </a:solidFill>
                <a:latin typeface="Times New Roman" pitchFamily="18" charset="0"/>
              </a:rPr>
              <a:t>(alfabetik terminoloji Aloupovic 1971)</a:t>
            </a:r>
          </a:p>
        </p:txBody>
      </p:sp>
      <p:graphicFrame>
        <p:nvGraphicFramePr>
          <p:cNvPr id="131137" name="Group 65"/>
          <p:cNvGraphicFramePr>
            <a:graphicFrameLocks noGrp="1"/>
          </p:cNvGraphicFramePr>
          <p:nvPr/>
        </p:nvGraphicFramePr>
        <p:xfrm>
          <a:off x="179388" y="1916113"/>
          <a:ext cx="8964612" cy="2987040"/>
        </p:xfrm>
        <a:graphic>
          <a:graphicData uri="http://schemas.openxmlformats.org/drawingml/2006/table">
            <a:tbl>
              <a:tblPr/>
              <a:tblGrid>
                <a:gridCol w="1331912"/>
                <a:gridCol w="2555875"/>
                <a:gridCol w="5076825"/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Apo Lp.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Lp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Fonksiyonu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557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 (1,2,4)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 (100)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 (48)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 (1,2)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 (2,3,4)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ŞM-HDL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VLDL-LDL-IDL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ŞM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ŞM,VLDL,HDL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ŞM,VLDL,IDL,HDL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HDL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Kolesterolün dokulardan uzaklaştırılması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“LCAT” aktivatörü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LDL nin reseptörlere bağlanışı için Ligand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Yapısal protein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LPL aktivatörü – LCAT aktivatörü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Reseptör (LDL ve ŞM-artık) için Ligand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“LCAT” ile tersine kolesterol nakli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9" name="Text Box 3"/>
          <p:cNvSpPr txBox="1">
            <a:spLocks noChangeArrowheads="1"/>
          </p:cNvSpPr>
          <p:nvPr/>
        </p:nvSpPr>
        <p:spPr bwMode="auto">
          <a:xfrm>
            <a:off x="2484438" y="260350"/>
            <a:ext cx="4103687" cy="641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600" b="1">
                <a:solidFill>
                  <a:srgbClr val="FFFF00"/>
                </a:solidFill>
                <a:latin typeface="Times New Roman" pitchFamily="18" charset="0"/>
              </a:rPr>
              <a:t>Lipoproteinler </a:t>
            </a:r>
          </a:p>
        </p:txBody>
      </p:sp>
      <p:graphicFrame>
        <p:nvGraphicFramePr>
          <p:cNvPr id="132672" name="Group 576"/>
          <p:cNvGraphicFramePr>
            <a:graphicFrameLocks noGrp="1"/>
          </p:cNvGraphicFramePr>
          <p:nvPr/>
        </p:nvGraphicFramePr>
        <p:xfrm>
          <a:off x="179388" y="1397000"/>
          <a:ext cx="8856662" cy="4908615"/>
        </p:xfrm>
        <a:graphic>
          <a:graphicData uri="http://schemas.openxmlformats.org/drawingml/2006/table">
            <a:tbl>
              <a:tblPr/>
              <a:tblGrid>
                <a:gridCol w="1439862"/>
                <a:gridCol w="1368425"/>
                <a:gridCol w="1223963"/>
                <a:gridCol w="1152525"/>
                <a:gridCol w="792162"/>
                <a:gridCol w="1655763"/>
                <a:gridCol w="1223962"/>
              </a:tblGrid>
              <a:tr h="4476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Lp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Elektroforetik mobilite (g/cm</a:t>
                      </a:r>
                      <a:r>
                        <a:rPr kumimoji="0" lang="tr-TR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Dansite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Hakim çekirdek lipidi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Çap (nm)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Apo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Yapım yeri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“HDL”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HDL2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HDL3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ALFA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ALFA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ALFA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1.210-1.063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1.063-1.125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1.125-1.210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Kolesterol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7,5-10,5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A1,2-C-E-D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Karaciğer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İnce barsak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Plazma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“LDL”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BETA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1.063-1.019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Kolesterol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21,5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 100,74-26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IDL’ den üretilir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“IDL”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BETA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1.019-1.006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Kolesterol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Trigiliserid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25-30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B100-C-E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VDLD’ den türetilir.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“VLDL”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PREBETA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&lt; 1.006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Trigliserid (Endojen)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30-100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B100-C-E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Karaciğer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23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“Chylomicron”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Orijin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&lt; 1.006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Trigliserid (ekzojen)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80-500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B48-C-E-A 1,2,4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Prolinden zengi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Apo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İnce barsak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“Lp(a)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PREBETA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1.040-1.080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Kolesterol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21-30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B100-Lp(a)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luslararası">
  <a:themeElements>
    <a:clrScheme name="Uluslararası 1">
      <a:dk1>
        <a:srgbClr val="000000"/>
      </a:dk1>
      <a:lt1>
        <a:srgbClr val="FFFFFF"/>
      </a:lt1>
      <a:dk2>
        <a:srgbClr val="0000FF"/>
      </a:dk2>
      <a:lt2>
        <a:srgbClr val="FFFF99"/>
      </a:lt2>
      <a:accent1>
        <a:srgbClr val="009966"/>
      </a:accent1>
      <a:accent2>
        <a:srgbClr val="00CCCC"/>
      </a:accent2>
      <a:accent3>
        <a:srgbClr val="AAAAFF"/>
      </a:accent3>
      <a:accent4>
        <a:srgbClr val="DADADA"/>
      </a:accent4>
      <a:accent5>
        <a:srgbClr val="AACAB8"/>
      </a:accent5>
      <a:accent6>
        <a:srgbClr val="00B9B9"/>
      </a:accent6>
      <a:hlink>
        <a:srgbClr val="000080"/>
      </a:hlink>
      <a:folHlink>
        <a:srgbClr val="9999FF"/>
      </a:folHlink>
    </a:clrScheme>
    <a:fontScheme name="Uluslararası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 Tur" charset="-94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 Tur" charset="-94"/>
          </a:defRPr>
        </a:defPPr>
      </a:lstStyle>
    </a:lnDef>
  </a:objectDefaults>
  <a:extraClrSchemeLst>
    <a:extraClrScheme>
      <a:clrScheme name="Uluslararası 1">
        <a:dk1>
          <a:srgbClr val="000000"/>
        </a:dk1>
        <a:lt1>
          <a:srgbClr val="FFFFFF"/>
        </a:lt1>
        <a:dk2>
          <a:srgbClr val="0000FF"/>
        </a:dk2>
        <a:lt2>
          <a:srgbClr val="FFFF99"/>
        </a:lt2>
        <a:accent1>
          <a:srgbClr val="009966"/>
        </a:accent1>
        <a:accent2>
          <a:srgbClr val="00CCCC"/>
        </a:accent2>
        <a:accent3>
          <a:srgbClr val="AAAAFF"/>
        </a:accent3>
        <a:accent4>
          <a:srgbClr val="DADADA"/>
        </a:accent4>
        <a:accent5>
          <a:srgbClr val="AACAB8"/>
        </a:accent5>
        <a:accent6>
          <a:srgbClr val="00B9B9"/>
        </a:accent6>
        <a:hlink>
          <a:srgbClr val="000080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luslararası 2">
        <a:dk1>
          <a:srgbClr val="000000"/>
        </a:dk1>
        <a:lt1>
          <a:srgbClr val="FFFFFF"/>
        </a:lt1>
        <a:dk2>
          <a:srgbClr val="000080"/>
        </a:dk2>
        <a:lt2>
          <a:srgbClr val="003399"/>
        </a:lt2>
        <a:accent1>
          <a:srgbClr val="9999FF"/>
        </a:accent1>
        <a:accent2>
          <a:srgbClr val="FF99FF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E78AE7"/>
        </a:accent6>
        <a:hlink>
          <a:srgbClr val="85AD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luslararası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DDDDD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Uluslararası</Template>
  <TotalTime>1609</TotalTime>
  <Words>2961</Words>
  <Application>Microsoft Office PowerPoint</Application>
  <PresentationFormat>Ekran Gösterisi (4:3)</PresentationFormat>
  <Paragraphs>1131</Paragraphs>
  <Slides>55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55</vt:i4>
      </vt:variant>
    </vt:vector>
  </HeadingPairs>
  <TitlesOfParts>
    <vt:vector size="56" baseType="lpstr">
      <vt:lpstr>Uluslararası</vt:lpstr>
      <vt:lpstr>Lipid Metabolizması Bozuklukları</vt:lpstr>
      <vt:lpstr>Dislipidemili hastaya yaklaşım</vt:lpstr>
      <vt:lpstr>   Kolesterol</vt:lpstr>
      <vt:lpstr>Plazma lipidleri uzun zincirli yağ asitlerinin esterleri</vt:lpstr>
      <vt:lpstr>İnsan plazmasında bulunan yağ asitleri</vt:lpstr>
      <vt:lpstr>PowerPoint Sunusu</vt:lpstr>
      <vt:lpstr>Lipoproteinlerin yapısı</vt:lpstr>
      <vt:lpstr>PowerPoint Sunusu</vt:lpstr>
      <vt:lpstr>PowerPoint Sunusu</vt:lpstr>
      <vt:lpstr>Lipoprotein (a)-Lp(a)</vt:lpstr>
      <vt:lpstr>PowerPoint Sunusu</vt:lpstr>
      <vt:lpstr>PowerPoint Sunusu</vt:lpstr>
      <vt:lpstr>PowerPoint Sunusu</vt:lpstr>
      <vt:lpstr>PowerPoint Sunusu</vt:lpstr>
      <vt:lpstr>Lipoprotein trafiği</vt:lpstr>
      <vt:lpstr>Lipid-lipoprotein düzeylerine etki eden faktörler</vt:lpstr>
      <vt:lpstr>PowerPoint Sunusu</vt:lpstr>
      <vt:lpstr>Dislipidemilerde klinik tablo</vt:lpstr>
      <vt:lpstr>Laboratuvar analizi</vt:lpstr>
      <vt:lpstr>PowerPoint Sunusu</vt:lpstr>
      <vt:lpstr>National Cholesterol Education Programme (NCEP)       Adult Treatment Guidelines (2001)</vt:lpstr>
      <vt:lpstr>Friedwald Formülü (mg/dl)</vt:lpstr>
      <vt:lpstr>Primer hiperlipidemiler</vt:lpstr>
      <vt:lpstr>Primer hiperlipidemiler</vt:lpstr>
      <vt:lpstr>Primer hiperlipidemiler</vt:lpstr>
      <vt:lpstr>Hiperlipidemilerin fenotipik klasifikasyonu</vt:lpstr>
      <vt:lpstr>Sekonder hiperlipidemiler (1)</vt:lpstr>
      <vt:lpstr>Sekonder hiperlipidemiler (2)</vt:lpstr>
      <vt:lpstr>Sekonder Hiperkolesterolemiler</vt:lpstr>
      <vt:lpstr>Sekonder Hipertirigliseridemiler</vt:lpstr>
      <vt:lpstr>Dislipidemilerde Klinik Tablo</vt:lpstr>
      <vt:lpstr>Hiperlipidemilerde klinik</vt:lpstr>
      <vt:lpstr>Dislipidemili hastaya yaklaşım</vt:lpstr>
      <vt:lpstr>PowerPoint Sunusu</vt:lpstr>
      <vt:lpstr>PowerPoint Sunusu</vt:lpstr>
      <vt:lpstr>PowerPoint Sunusu</vt:lpstr>
      <vt:lpstr>Dislipidemik hastaya yaklaşım</vt:lpstr>
      <vt:lpstr>Hiperlipidemide diyet önerileri (American Heart Association and National Cholesterol Education Program)</vt:lpstr>
      <vt:lpstr>PowerPoint Sunusu</vt:lpstr>
      <vt:lpstr>Kardiyovasküler risk düşürücü yaşam tarzı değişiklik önerileri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LDL-Kolesterol göre ilaç tedavisi kılavuzu</vt:lpstr>
      <vt:lpstr>PowerPoint Sunusu</vt:lpstr>
      <vt:lpstr>PowerPoint Sunusu</vt:lpstr>
      <vt:lpstr>Diyabetik Dislipideminin farmakolojik tedavisi</vt:lpstr>
      <vt:lpstr>Diyabetik dislipidemi tedavisi</vt:lpstr>
      <vt:lpstr>Hipolipidemi </vt:lpstr>
      <vt:lpstr>Primer hipolipidemiler</vt:lpstr>
      <vt:lpstr>Tangier hastalığı</vt:lpstr>
      <vt:lpstr>Sekonder hipolipidemiler</vt:lpstr>
    </vt:vector>
  </TitlesOfParts>
  <Company>endo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gülay</dc:creator>
  <cp:lastModifiedBy>Nilgün Başkal</cp:lastModifiedBy>
  <cp:revision>122</cp:revision>
  <dcterms:created xsi:type="dcterms:W3CDTF">2005-07-19T06:45:35Z</dcterms:created>
  <dcterms:modified xsi:type="dcterms:W3CDTF">2016-09-19T21:19:24Z</dcterms:modified>
</cp:coreProperties>
</file>