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57"/>
  </p:handoutMasterIdLst>
  <p:sldIdLst>
    <p:sldId id="256" r:id="rId2"/>
    <p:sldId id="378" r:id="rId3"/>
    <p:sldId id="356" r:id="rId4"/>
    <p:sldId id="358" r:id="rId5"/>
    <p:sldId id="359" r:id="rId6"/>
    <p:sldId id="360" r:id="rId7"/>
    <p:sldId id="361" r:id="rId8"/>
    <p:sldId id="363" r:id="rId9"/>
    <p:sldId id="364" r:id="rId10"/>
    <p:sldId id="371" r:id="rId11"/>
    <p:sldId id="362" r:id="rId12"/>
    <p:sldId id="365" r:id="rId13"/>
    <p:sldId id="366" r:id="rId14"/>
    <p:sldId id="368" r:id="rId15"/>
    <p:sldId id="367" r:id="rId16"/>
    <p:sldId id="369" r:id="rId17"/>
    <p:sldId id="370" r:id="rId18"/>
    <p:sldId id="326" r:id="rId19"/>
    <p:sldId id="372" r:id="rId20"/>
    <p:sldId id="373" r:id="rId21"/>
    <p:sldId id="374" r:id="rId22"/>
    <p:sldId id="375" r:id="rId23"/>
    <p:sldId id="350" r:id="rId24"/>
    <p:sldId id="329" r:id="rId25"/>
    <p:sldId id="330" r:id="rId26"/>
    <p:sldId id="331" r:id="rId27"/>
    <p:sldId id="332" r:id="rId28"/>
    <p:sldId id="333" r:id="rId29"/>
    <p:sldId id="377" r:id="rId30"/>
    <p:sldId id="327" r:id="rId31"/>
    <p:sldId id="376" r:id="rId32"/>
    <p:sldId id="336" r:id="rId33"/>
    <p:sldId id="357" r:id="rId34"/>
    <p:sldId id="321" r:id="rId35"/>
    <p:sldId id="320" r:id="rId36"/>
    <p:sldId id="324" r:id="rId37"/>
    <p:sldId id="270" r:id="rId38"/>
    <p:sldId id="334" r:id="rId39"/>
    <p:sldId id="311" r:id="rId40"/>
    <p:sldId id="381" r:id="rId41"/>
    <p:sldId id="385" r:id="rId42"/>
    <p:sldId id="382" r:id="rId43"/>
    <p:sldId id="383" r:id="rId44"/>
    <p:sldId id="386" r:id="rId45"/>
    <p:sldId id="384" r:id="rId46"/>
    <p:sldId id="312" r:id="rId47"/>
    <p:sldId id="335" r:id="rId48"/>
    <p:sldId id="310" r:id="rId49"/>
    <p:sldId id="259" r:id="rId50"/>
    <p:sldId id="379" r:id="rId51"/>
    <p:sldId id="380" r:id="rId52"/>
    <p:sldId id="342" r:id="rId53"/>
    <p:sldId id="337" r:id="rId54"/>
    <p:sldId id="341" r:id="rId55"/>
    <p:sldId id="340" r:id="rId56"/>
  </p:sldIdLst>
  <p:sldSz cx="9144000" cy="6858000" type="screen4x3"/>
  <p:notesSz cx="6808788" cy="982345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Tur" charset="-9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Tur" charset="-9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Tur" charset="-9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Tur" charset="-9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Tur" charset="-94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 Tur" charset="-94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 Tur" charset="-94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 Tur" charset="-94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 Tur" charset="-9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69" autoAdjust="0"/>
  </p:normalViewPr>
  <p:slideViewPr>
    <p:cSldViewPr>
      <p:cViewPr varScale="1">
        <p:scale>
          <a:sx n="82" d="100"/>
          <a:sy n="82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495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tr-TR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331325"/>
            <a:ext cx="29495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A1F918CD-15D4-4302-9E38-99099B334B5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509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46083" name="Rectangle 3"/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6084" name="Group 4"/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46085" name="Rectangle 5"/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46086" name="Group 6"/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46087" name="Freeform 7"/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/>
                  <a:ahLst/>
                  <a:cxnLst>
                    <a:cxn ang="0">
                      <a:pos x="901" y="33"/>
                    </a:cxn>
                    <a:cxn ang="0">
                      <a:pos x="1066" y="129"/>
                    </a:cxn>
                    <a:cxn ang="0">
                      <a:pos x="1207" y="256"/>
                    </a:cxn>
                    <a:cxn ang="0">
                      <a:pos x="1316" y="410"/>
                    </a:cxn>
                    <a:cxn ang="0">
                      <a:pos x="1394" y="581"/>
                    </a:cxn>
                    <a:cxn ang="0">
                      <a:pos x="1435" y="766"/>
                    </a:cxn>
                    <a:cxn ang="0">
                      <a:pos x="1435" y="958"/>
                    </a:cxn>
                    <a:cxn ang="0">
                      <a:pos x="1394" y="1143"/>
                    </a:cxn>
                    <a:cxn ang="0">
                      <a:pos x="1316" y="1314"/>
                    </a:cxn>
                    <a:cxn ang="0">
                      <a:pos x="1207" y="1468"/>
                    </a:cxn>
                    <a:cxn ang="0">
                      <a:pos x="1066" y="1597"/>
                    </a:cxn>
                    <a:cxn ang="0">
                      <a:pos x="901" y="1691"/>
                    </a:cxn>
                    <a:cxn ang="0">
                      <a:pos x="721" y="1749"/>
                    </a:cxn>
                    <a:cxn ang="0">
                      <a:pos x="533" y="1769"/>
                    </a:cxn>
                    <a:cxn ang="0">
                      <a:pos x="344" y="1749"/>
                    </a:cxn>
                    <a:cxn ang="0">
                      <a:pos x="165" y="1691"/>
                    </a:cxn>
                    <a:cxn ang="0">
                      <a:pos x="0" y="1597"/>
                    </a:cxn>
                    <a:cxn ang="0">
                      <a:pos x="125" y="1571"/>
                    </a:cxn>
                    <a:cxn ang="0">
                      <a:pos x="281" y="1640"/>
                    </a:cxn>
                    <a:cxn ang="0">
                      <a:pos x="446" y="1675"/>
                    </a:cxn>
                    <a:cxn ang="0">
                      <a:pos x="618" y="1675"/>
                    </a:cxn>
                    <a:cxn ang="0">
                      <a:pos x="785" y="1640"/>
                    </a:cxn>
                    <a:cxn ang="0">
                      <a:pos x="941" y="1571"/>
                    </a:cxn>
                    <a:cxn ang="0">
                      <a:pos x="1080" y="1470"/>
                    </a:cxn>
                    <a:cxn ang="0">
                      <a:pos x="1194" y="1343"/>
                    </a:cxn>
                    <a:cxn ang="0">
                      <a:pos x="1281" y="1194"/>
                    </a:cxn>
                    <a:cxn ang="0">
                      <a:pos x="1332" y="1032"/>
                    </a:cxn>
                    <a:cxn ang="0">
                      <a:pos x="1350" y="862"/>
                    </a:cxn>
                    <a:cxn ang="0">
                      <a:pos x="1332" y="691"/>
                    </a:cxn>
                    <a:cxn ang="0">
                      <a:pos x="1281" y="530"/>
                    </a:cxn>
                    <a:cxn ang="0">
                      <a:pos x="1194" y="381"/>
                    </a:cxn>
                    <a:cxn ang="0">
                      <a:pos x="1080" y="254"/>
                    </a:cxn>
                    <a:cxn ang="0">
                      <a:pos x="941" y="154"/>
                    </a:cxn>
                    <a:cxn ang="0">
                      <a:pos x="785" y="85"/>
                    </a:cxn>
                    <a:cxn ang="0">
                      <a:pos x="812" y="0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088" name="Line 8"/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089" name="Line 9"/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090" name="Line 10"/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/>
                  <a:ahLst/>
                  <a:cxnLst>
                    <a:cxn ang="0">
                      <a:pos x="3" y="98"/>
                    </a:cxn>
                    <a:cxn ang="0">
                      <a:pos x="20" y="80"/>
                    </a:cxn>
                    <a:cxn ang="0">
                      <a:pos x="44" y="65"/>
                    </a:cxn>
                    <a:cxn ang="0">
                      <a:pos x="89" y="43"/>
                    </a:cxn>
                    <a:cxn ang="0">
                      <a:pos x="140" y="30"/>
                    </a:cxn>
                    <a:cxn ang="0">
                      <a:pos x="188" y="19"/>
                    </a:cxn>
                    <a:cxn ang="0">
                      <a:pos x="253" y="9"/>
                    </a:cxn>
                    <a:cxn ang="0">
                      <a:pos x="314" y="3"/>
                    </a:cxn>
                    <a:cxn ang="0">
                      <a:pos x="386" y="0"/>
                    </a:cxn>
                    <a:cxn ang="0">
                      <a:pos x="475" y="1"/>
                    </a:cxn>
                    <a:cxn ang="0">
                      <a:pos x="567" y="6"/>
                    </a:cxn>
                    <a:cxn ang="0">
                      <a:pos x="632" y="14"/>
                    </a:cxn>
                    <a:cxn ang="0">
                      <a:pos x="700" y="27"/>
                    </a:cxn>
                    <a:cxn ang="0">
                      <a:pos x="765" y="47"/>
                    </a:cxn>
                    <a:cxn ang="0">
                      <a:pos x="799" y="66"/>
                    </a:cxn>
                    <a:cxn ang="0">
                      <a:pos x="820" y="82"/>
                    </a:cxn>
                    <a:cxn ang="0">
                      <a:pos x="840" y="108"/>
                    </a:cxn>
                    <a:cxn ang="0">
                      <a:pos x="806" y="122"/>
                    </a:cxn>
                    <a:cxn ang="0">
                      <a:pos x="748" y="133"/>
                    </a:cxn>
                    <a:cxn ang="0">
                      <a:pos x="676" y="141"/>
                    </a:cxn>
                    <a:cxn ang="0">
                      <a:pos x="608" y="148"/>
                    </a:cxn>
                    <a:cxn ang="0">
                      <a:pos x="526" y="151"/>
                    </a:cxn>
                    <a:cxn ang="0">
                      <a:pos x="437" y="152"/>
                    </a:cxn>
                    <a:cxn ang="0">
                      <a:pos x="352" y="152"/>
                    </a:cxn>
                    <a:cxn ang="0">
                      <a:pos x="263" y="151"/>
                    </a:cxn>
                    <a:cxn ang="0">
                      <a:pos x="164" y="143"/>
                    </a:cxn>
                    <a:cxn ang="0">
                      <a:pos x="85" y="135"/>
                    </a:cxn>
                    <a:cxn ang="0">
                      <a:pos x="20" y="120"/>
                    </a:cxn>
                    <a:cxn ang="0">
                      <a:pos x="0" y="109"/>
                    </a:cxn>
                    <a:cxn ang="0">
                      <a:pos x="3" y="98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46092" name="Oval 12"/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46093" name="Group 13"/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46094" name="Freeform 14"/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31" y="0"/>
                    </a:cxn>
                    <a:cxn ang="0">
                      <a:pos x="20" y="13"/>
                    </a:cxn>
                    <a:cxn ang="0">
                      <a:pos x="13" y="13"/>
                    </a:cxn>
                    <a:cxn ang="0">
                      <a:pos x="7" y="19"/>
                    </a:cxn>
                    <a:cxn ang="0">
                      <a:pos x="0" y="19"/>
                    </a:cxn>
                    <a:cxn ang="0">
                      <a:pos x="0" y="35"/>
                    </a:cxn>
                    <a:cxn ang="0">
                      <a:pos x="12" y="47"/>
                    </a:cxn>
                    <a:cxn ang="0">
                      <a:pos x="41" y="47"/>
                    </a:cxn>
                    <a:cxn ang="0">
                      <a:pos x="50" y="35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99" y="16"/>
                    </a:cxn>
                    <a:cxn ang="0">
                      <a:pos x="64" y="47"/>
                    </a:cxn>
                    <a:cxn ang="0">
                      <a:pos x="56" y="75"/>
                    </a:cxn>
                    <a:cxn ang="0">
                      <a:pos x="30" y="95"/>
                    </a:cxn>
                    <a:cxn ang="0">
                      <a:pos x="12" y="135"/>
                    </a:cxn>
                    <a:cxn ang="0">
                      <a:pos x="12" y="159"/>
                    </a:cxn>
                    <a:cxn ang="0">
                      <a:pos x="0" y="201"/>
                    </a:cxn>
                    <a:cxn ang="0">
                      <a:pos x="16" y="219"/>
                    </a:cxn>
                    <a:cxn ang="0">
                      <a:pos x="56" y="272"/>
                    </a:cxn>
                    <a:cxn ang="0">
                      <a:pos x="68" y="265"/>
                    </a:cxn>
                    <a:cxn ang="0">
                      <a:pos x="139" y="265"/>
                    </a:cxn>
                    <a:cxn ang="0">
                      <a:pos x="172" y="278"/>
                    </a:cxn>
                    <a:cxn ang="0">
                      <a:pos x="169" y="319"/>
                    </a:cxn>
                    <a:cxn ang="0">
                      <a:pos x="193" y="374"/>
                    </a:cxn>
                    <a:cxn ang="0">
                      <a:pos x="191" y="389"/>
                    </a:cxn>
                    <a:cxn ang="0">
                      <a:pos x="201" y="406"/>
                    </a:cxn>
                    <a:cxn ang="0">
                      <a:pos x="186" y="445"/>
                    </a:cxn>
                    <a:cxn ang="0">
                      <a:pos x="204" y="494"/>
                    </a:cxn>
                    <a:cxn ang="0">
                      <a:pos x="214" y="532"/>
                    </a:cxn>
                    <a:cxn ang="0">
                      <a:pos x="226" y="556"/>
                    </a:cxn>
                    <a:cxn ang="0">
                      <a:pos x="239" y="586"/>
                    </a:cxn>
                    <a:cxn ang="0">
                      <a:pos x="263" y="582"/>
                    </a:cxn>
                    <a:cxn ang="0">
                      <a:pos x="302" y="560"/>
                    </a:cxn>
                    <a:cxn ang="0">
                      <a:pos x="320" y="533"/>
                    </a:cxn>
                    <a:cxn ang="0">
                      <a:pos x="319" y="515"/>
                    </a:cxn>
                    <a:cxn ang="0">
                      <a:pos x="342" y="500"/>
                    </a:cxn>
                    <a:cxn ang="0">
                      <a:pos x="338" y="474"/>
                    </a:cxn>
                    <a:cxn ang="0">
                      <a:pos x="373" y="432"/>
                    </a:cxn>
                    <a:cxn ang="0">
                      <a:pos x="378" y="398"/>
                    </a:cxn>
                    <a:cxn ang="0">
                      <a:pos x="369" y="386"/>
                    </a:cxn>
                    <a:cxn ang="0">
                      <a:pos x="373" y="372"/>
                    </a:cxn>
                    <a:cxn ang="0">
                      <a:pos x="365" y="360"/>
                    </a:cxn>
                    <a:cxn ang="0">
                      <a:pos x="391" y="327"/>
                    </a:cxn>
                    <a:cxn ang="0">
                      <a:pos x="391" y="310"/>
                    </a:cxn>
                    <a:cxn ang="0">
                      <a:pos x="427" y="282"/>
                    </a:cxn>
                    <a:cxn ang="0">
                      <a:pos x="450" y="207"/>
                    </a:cxn>
                    <a:cxn ang="0">
                      <a:pos x="417" y="226"/>
                    </a:cxn>
                    <a:cxn ang="0">
                      <a:pos x="388" y="218"/>
                    </a:cxn>
                    <a:cxn ang="0">
                      <a:pos x="392" y="200"/>
                    </a:cxn>
                    <a:cxn ang="0">
                      <a:pos x="363" y="180"/>
                    </a:cxn>
                    <a:cxn ang="0">
                      <a:pos x="349" y="132"/>
                    </a:cxn>
                    <a:cxn ang="0">
                      <a:pos x="321" y="93"/>
                    </a:cxn>
                    <a:cxn ang="0">
                      <a:pos x="321" y="66"/>
                    </a:cxn>
                    <a:cxn ang="0">
                      <a:pos x="306" y="65"/>
                    </a:cxn>
                    <a:cxn ang="0">
                      <a:pos x="296" y="69"/>
                    </a:cxn>
                    <a:cxn ang="0">
                      <a:pos x="254" y="54"/>
                    </a:cxn>
                    <a:cxn ang="0">
                      <a:pos x="243" y="65"/>
                    </a:cxn>
                    <a:cxn ang="0">
                      <a:pos x="234" y="78"/>
                    </a:cxn>
                    <a:cxn ang="0">
                      <a:pos x="211" y="53"/>
                    </a:cxn>
                    <a:cxn ang="0">
                      <a:pos x="189" y="47"/>
                    </a:cxn>
                    <a:cxn ang="0">
                      <a:pos x="187" y="15"/>
                    </a:cxn>
                    <a:cxn ang="0">
                      <a:pos x="155" y="20"/>
                    </a:cxn>
                    <a:cxn ang="0">
                      <a:pos x="135" y="13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8"/>
                    </a:cxn>
                    <a:cxn ang="0">
                      <a:pos x="7" y="14"/>
                    </a:cxn>
                    <a:cxn ang="0">
                      <a:pos x="7" y="19"/>
                    </a:cxn>
                    <a:cxn ang="0">
                      <a:pos x="16" y="23"/>
                    </a:cxn>
                    <a:cxn ang="0">
                      <a:pos x="16" y="27"/>
                    </a:cxn>
                    <a:cxn ang="0">
                      <a:pos x="9" y="23"/>
                    </a:cxn>
                    <a:cxn ang="0">
                      <a:pos x="3" y="27"/>
                    </a:cxn>
                    <a:cxn ang="0">
                      <a:pos x="0" y="23"/>
                    </a:cxn>
                    <a:cxn ang="0">
                      <a:pos x="3" y="19"/>
                    </a:cxn>
                    <a:cxn ang="0">
                      <a:pos x="0" y="14"/>
                    </a:cxn>
                    <a:cxn ang="0">
                      <a:pos x="3" y="4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48"/>
                    </a:cxn>
                    <a:cxn ang="0">
                      <a:pos x="52" y="0"/>
                    </a:cxn>
                    <a:cxn ang="0">
                      <a:pos x="67" y="28"/>
                    </a:cxn>
                    <a:cxn ang="0">
                      <a:pos x="55" y="96"/>
                    </a:cxn>
                    <a:cxn ang="0">
                      <a:pos x="5" y="8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0" y="0"/>
                    </a:cxn>
                    <a:cxn ang="0">
                      <a:pos x="39" y="9"/>
                    </a:cxn>
                    <a:cxn ang="0">
                      <a:pos x="95" y="32"/>
                    </a:cxn>
                    <a:cxn ang="0">
                      <a:pos x="95" y="49"/>
                    </a:cxn>
                    <a:cxn ang="0">
                      <a:pos x="116" y="93"/>
                    </a:cxn>
                    <a:cxn ang="0">
                      <a:pos x="73" y="51"/>
                    </a:cxn>
                    <a:cxn ang="0">
                      <a:pos x="44" y="54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78" y="30"/>
                    </a:cxn>
                    <a:cxn ang="0">
                      <a:pos x="16" y="100"/>
                    </a:cxn>
                    <a:cxn ang="0">
                      <a:pos x="0" y="84"/>
                    </a:cxn>
                    <a:cxn ang="0">
                      <a:pos x="45" y="39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/>
                  <a:ahLst/>
                  <a:cxnLst>
                    <a:cxn ang="0">
                      <a:pos x="38" y="51"/>
                    </a:cxn>
                    <a:cxn ang="0">
                      <a:pos x="28" y="43"/>
                    </a:cxn>
                    <a:cxn ang="0">
                      <a:pos x="28" y="14"/>
                    </a:cxn>
                    <a:cxn ang="0">
                      <a:pos x="33" y="8"/>
                    </a:cxn>
                    <a:cxn ang="0">
                      <a:pos x="24" y="8"/>
                    </a:cxn>
                    <a:cxn ang="0">
                      <a:pos x="29" y="0"/>
                    </a:cxn>
                    <a:cxn ang="0">
                      <a:pos x="22" y="0"/>
                    </a:cxn>
                    <a:cxn ang="0">
                      <a:pos x="14" y="9"/>
                    </a:cxn>
                    <a:cxn ang="0">
                      <a:pos x="14" y="27"/>
                    </a:cxn>
                    <a:cxn ang="0">
                      <a:pos x="18" y="31"/>
                    </a:cxn>
                    <a:cxn ang="0">
                      <a:pos x="18" y="39"/>
                    </a:cxn>
                    <a:cxn ang="0">
                      <a:pos x="16" y="39"/>
                    </a:cxn>
                    <a:cxn ang="0">
                      <a:pos x="9" y="46"/>
                    </a:cxn>
                    <a:cxn ang="0">
                      <a:pos x="9" y="53"/>
                    </a:cxn>
                    <a:cxn ang="0">
                      <a:pos x="0" y="65"/>
                    </a:cxn>
                    <a:cxn ang="0">
                      <a:pos x="29" y="65"/>
                    </a:cxn>
                    <a:cxn ang="0">
                      <a:pos x="38" y="51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17" y="8"/>
                    </a:cxn>
                    <a:cxn ang="0">
                      <a:pos x="20" y="8"/>
                    </a:cxn>
                    <a:cxn ang="0">
                      <a:pos x="20" y="0"/>
                    </a:cxn>
                    <a:cxn ang="0">
                      <a:pos x="13" y="0"/>
                    </a:cxn>
                    <a:cxn ang="0">
                      <a:pos x="0" y="15"/>
                    </a:cxn>
                    <a:cxn ang="0">
                      <a:pos x="0" y="23"/>
                    </a:cxn>
                    <a:cxn ang="0">
                      <a:pos x="12" y="23"/>
                    </a:cxn>
                    <a:cxn ang="0">
                      <a:pos x="17" y="17"/>
                    </a:cxn>
                    <a:cxn ang="0">
                      <a:pos x="17" y="8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/>
                  <a:ahLst/>
                  <a:cxnLst>
                    <a:cxn ang="0">
                      <a:pos x="168" y="15"/>
                    </a:cxn>
                    <a:cxn ang="0">
                      <a:pos x="201" y="20"/>
                    </a:cxn>
                    <a:cxn ang="0">
                      <a:pos x="181" y="28"/>
                    </a:cxn>
                    <a:cxn ang="0">
                      <a:pos x="172" y="41"/>
                    </a:cxn>
                    <a:cxn ang="0">
                      <a:pos x="160" y="70"/>
                    </a:cxn>
                    <a:cxn ang="0">
                      <a:pos x="140" y="72"/>
                    </a:cxn>
                    <a:cxn ang="0">
                      <a:pos x="123" y="69"/>
                    </a:cxn>
                    <a:cxn ang="0">
                      <a:pos x="131" y="55"/>
                    </a:cxn>
                    <a:cxn ang="0">
                      <a:pos x="124" y="37"/>
                    </a:cxn>
                    <a:cxn ang="0">
                      <a:pos x="114" y="69"/>
                    </a:cxn>
                    <a:cxn ang="0">
                      <a:pos x="87" y="84"/>
                    </a:cxn>
                    <a:cxn ang="0">
                      <a:pos x="73" y="94"/>
                    </a:cxn>
                    <a:cxn ang="0">
                      <a:pos x="53" y="108"/>
                    </a:cxn>
                    <a:cxn ang="0">
                      <a:pos x="43" y="143"/>
                    </a:cxn>
                    <a:cxn ang="0">
                      <a:pos x="8" y="130"/>
                    </a:cxn>
                    <a:cxn ang="0">
                      <a:pos x="0" y="156"/>
                    </a:cxn>
                    <a:cxn ang="0">
                      <a:pos x="15" y="194"/>
                    </a:cxn>
                    <a:cxn ang="0">
                      <a:pos x="71" y="153"/>
                    </a:cxn>
                    <a:cxn ang="0">
                      <a:pos x="105" y="145"/>
                    </a:cxn>
                    <a:cxn ang="0">
                      <a:pos x="111" y="161"/>
                    </a:cxn>
                    <a:cxn ang="0">
                      <a:pos x="139" y="201"/>
                    </a:cxn>
                    <a:cxn ang="0">
                      <a:pos x="142" y="189"/>
                    </a:cxn>
                    <a:cxn ang="0">
                      <a:pos x="150" y="189"/>
                    </a:cxn>
                    <a:cxn ang="0">
                      <a:pos x="123" y="152"/>
                    </a:cxn>
                    <a:cxn ang="0">
                      <a:pos x="131" y="139"/>
                    </a:cxn>
                    <a:cxn ang="0">
                      <a:pos x="160" y="178"/>
                    </a:cxn>
                    <a:cxn ang="0">
                      <a:pos x="172" y="202"/>
                    </a:cxn>
                    <a:cxn ang="0">
                      <a:pos x="178" y="215"/>
                    </a:cxn>
                    <a:cxn ang="0">
                      <a:pos x="183" y="191"/>
                    </a:cxn>
                    <a:cxn ang="0">
                      <a:pos x="202" y="182"/>
                    </a:cxn>
                    <a:cxn ang="0">
                      <a:pos x="214" y="177"/>
                    </a:cxn>
                    <a:cxn ang="0">
                      <a:pos x="210" y="158"/>
                    </a:cxn>
                    <a:cxn ang="0">
                      <a:pos x="219" y="126"/>
                    </a:cxn>
                    <a:cxn ang="0">
                      <a:pos x="232" y="130"/>
                    </a:cxn>
                    <a:cxn ang="0">
                      <a:pos x="236" y="145"/>
                    </a:cxn>
                    <a:cxn ang="0">
                      <a:pos x="247" y="137"/>
                    </a:cxn>
                    <a:cxn ang="0">
                      <a:pos x="244" y="134"/>
                    </a:cxn>
                    <a:cxn ang="0">
                      <a:pos x="252" y="114"/>
                    </a:cxn>
                    <a:cxn ang="0">
                      <a:pos x="255" y="137"/>
                    </a:cxn>
                    <a:cxn ang="0">
                      <a:pos x="168" y="0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/>
                  <a:ahLst/>
                  <a:cxnLst>
                    <a:cxn ang="0">
                      <a:pos x="32" y="202"/>
                    </a:cxn>
                    <a:cxn ang="0">
                      <a:pos x="99" y="134"/>
                    </a:cxn>
                    <a:cxn ang="0">
                      <a:pos x="142" y="181"/>
                    </a:cxn>
                    <a:cxn ang="0">
                      <a:pos x="118" y="179"/>
                    </a:cxn>
                    <a:cxn ang="0">
                      <a:pos x="216" y="172"/>
                    </a:cxn>
                    <a:cxn ang="0">
                      <a:pos x="240" y="110"/>
                    </a:cxn>
                    <a:cxn ang="0">
                      <a:pos x="241" y="124"/>
                    </a:cxn>
                    <a:cxn ang="0">
                      <a:pos x="223" y="172"/>
                    </a:cxn>
                    <a:cxn ang="0">
                      <a:pos x="301" y="133"/>
                    </a:cxn>
                    <a:cxn ang="0">
                      <a:pos x="460" y="23"/>
                    </a:cxn>
                    <a:cxn ang="0">
                      <a:pos x="574" y="29"/>
                    </a:cxn>
                    <a:cxn ang="0">
                      <a:pos x="701" y="15"/>
                    </a:cxn>
                    <a:cxn ang="0">
                      <a:pos x="840" y="71"/>
                    </a:cxn>
                    <a:cxn ang="0">
                      <a:pos x="1001" y="91"/>
                    </a:cxn>
                    <a:cxn ang="0">
                      <a:pos x="1080" y="156"/>
                    </a:cxn>
                    <a:cxn ang="0">
                      <a:pos x="1019" y="206"/>
                    </a:cxn>
                    <a:cxn ang="0">
                      <a:pos x="985" y="270"/>
                    </a:cxn>
                    <a:cxn ang="0">
                      <a:pos x="945" y="273"/>
                    </a:cxn>
                    <a:cxn ang="0">
                      <a:pos x="958" y="184"/>
                    </a:cxn>
                    <a:cxn ang="0">
                      <a:pos x="906" y="232"/>
                    </a:cxn>
                    <a:cxn ang="0">
                      <a:pos x="868" y="273"/>
                    </a:cxn>
                    <a:cxn ang="0">
                      <a:pos x="881" y="318"/>
                    </a:cxn>
                    <a:cxn ang="0">
                      <a:pos x="837" y="385"/>
                    </a:cxn>
                    <a:cxn ang="0">
                      <a:pos x="844" y="439"/>
                    </a:cxn>
                    <a:cxn ang="0">
                      <a:pos x="839" y="413"/>
                    </a:cxn>
                    <a:cxn ang="0">
                      <a:pos x="797" y="416"/>
                    </a:cxn>
                    <a:cxn ang="0">
                      <a:pos x="828" y="496"/>
                    </a:cxn>
                    <a:cxn ang="0">
                      <a:pos x="751" y="589"/>
                    </a:cxn>
                    <a:cxn ang="0">
                      <a:pos x="730" y="615"/>
                    </a:cxn>
                    <a:cxn ang="0">
                      <a:pos x="703" y="706"/>
                    </a:cxn>
                    <a:cxn ang="0">
                      <a:pos x="665" y="708"/>
                    </a:cxn>
                    <a:cxn ang="0">
                      <a:pos x="711" y="768"/>
                    </a:cxn>
                    <a:cxn ang="0">
                      <a:pos x="634" y="626"/>
                    </a:cxn>
                    <a:cxn ang="0">
                      <a:pos x="545" y="596"/>
                    </a:cxn>
                    <a:cxn ang="0">
                      <a:pos x="503" y="689"/>
                    </a:cxn>
                    <a:cxn ang="0">
                      <a:pos x="471" y="738"/>
                    </a:cxn>
                    <a:cxn ang="0">
                      <a:pos x="416" y="592"/>
                    </a:cxn>
                    <a:cxn ang="0">
                      <a:pos x="373" y="607"/>
                    </a:cxn>
                    <a:cxn ang="0">
                      <a:pos x="336" y="545"/>
                    </a:cxn>
                    <a:cxn ang="0">
                      <a:pos x="223" y="510"/>
                    </a:cxn>
                    <a:cxn ang="0">
                      <a:pos x="263" y="577"/>
                    </a:cxn>
                    <a:cxn ang="0">
                      <a:pos x="234" y="620"/>
                    </a:cxn>
                    <a:cxn ang="0">
                      <a:pos x="190" y="605"/>
                    </a:cxn>
                    <a:cxn ang="0">
                      <a:pos x="119" y="495"/>
                    </a:cxn>
                    <a:cxn ang="0">
                      <a:pos x="149" y="432"/>
                    </a:cxn>
                    <a:cxn ang="0">
                      <a:pos x="166" y="385"/>
                    </a:cxn>
                    <a:cxn ang="0">
                      <a:pos x="149" y="226"/>
                    </a:cxn>
                    <a:cxn ang="0">
                      <a:pos x="86" y="193"/>
                    </a:cxn>
                    <a:cxn ang="0">
                      <a:pos x="55" y="210"/>
                    </a:cxn>
                    <a:cxn ang="0">
                      <a:pos x="0" y="226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63" y="20"/>
                    </a:cxn>
                    <a:cxn ang="0">
                      <a:pos x="55" y="33"/>
                    </a:cxn>
                    <a:cxn ang="0">
                      <a:pos x="57" y="54"/>
                    </a:cxn>
                    <a:cxn ang="0">
                      <a:pos x="47" y="82"/>
                    </a:cxn>
                    <a:cxn ang="0">
                      <a:pos x="31" y="108"/>
                    </a:cxn>
                    <a:cxn ang="0">
                      <a:pos x="7" y="125"/>
                    </a:cxn>
                    <a:cxn ang="0">
                      <a:pos x="0" y="154"/>
                    </a:cxn>
                    <a:cxn ang="0">
                      <a:pos x="10" y="156"/>
                    </a:cxn>
                    <a:cxn ang="0">
                      <a:pos x="10" y="129"/>
                    </a:cxn>
                    <a:cxn ang="0">
                      <a:pos x="44" y="127"/>
                    </a:cxn>
                    <a:cxn ang="0">
                      <a:pos x="69" y="109"/>
                    </a:cxn>
                    <a:cxn ang="0">
                      <a:pos x="69" y="72"/>
                    </a:cxn>
                    <a:cxn ang="0">
                      <a:pos x="77" y="58"/>
                    </a:cxn>
                    <a:cxn ang="0">
                      <a:pos x="64" y="34"/>
                    </a:cxn>
                    <a:cxn ang="0">
                      <a:pos x="82" y="27"/>
                    </a:cxn>
                    <a:cxn ang="0">
                      <a:pos x="93" y="8"/>
                    </a:cxn>
                    <a:cxn ang="0">
                      <a:pos x="69" y="11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6"/>
                    </a:cxn>
                    <a:cxn ang="0">
                      <a:pos x="6" y="35"/>
                    </a:cxn>
                    <a:cxn ang="0">
                      <a:pos x="18" y="21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" y="7"/>
                    </a:cxn>
                    <a:cxn ang="0">
                      <a:pos x="82" y="41"/>
                    </a:cxn>
                    <a:cxn ang="0">
                      <a:pos x="75" y="60"/>
                    </a:cxn>
                    <a:cxn ang="0">
                      <a:pos x="115" y="77"/>
                    </a:cxn>
                    <a:cxn ang="0">
                      <a:pos x="219" y="77"/>
                    </a:cxn>
                    <a:cxn ang="0">
                      <a:pos x="106" y="93"/>
                    </a:cxn>
                    <a:cxn ang="0">
                      <a:pos x="75" y="60"/>
                    </a:cxn>
                    <a:cxn ang="0">
                      <a:pos x="46" y="5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/>
                  <a:ahLst/>
                  <a:cxnLst>
                    <a:cxn ang="0">
                      <a:pos x="190" y="216"/>
                    </a:cxn>
                    <a:cxn ang="0">
                      <a:pos x="179" y="212"/>
                    </a:cxn>
                    <a:cxn ang="0">
                      <a:pos x="154" y="187"/>
                    </a:cxn>
                    <a:cxn ang="0">
                      <a:pos x="130" y="182"/>
                    </a:cxn>
                    <a:cxn ang="0">
                      <a:pos x="124" y="167"/>
                    </a:cxn>
                    <a:cxn ang="0">
                      <a:pos x="110" y="155"/>
                    </a:cxn>
                    <a:cxn ang="0">
                      <a:pos x="87" y="155"/>
                    </a:cxn>
                    <a:cxn ang="0">
                      <a:pos x="62" y="165"/>
                    </a:cxn>
                    <a:cxn ang="0">
                      <a:pos x="40" y="169"/>
                    </a:cxn>
                    <a:cxn ang="0">
                      <a:pos x="15" y="169"/>
                    </a:cxn>
                    <a:cxn ang="0">
                      <a:pos x="14" y="152"/>
                    </a:cxn>
                    <a:cxn ang="0">
                      <a:pos x="5" y="127"/>
                    </a:cxn>
                    <a:cxn ang="0">
                      <a:pos x="3" y="114"/>
                    </a:cxn>
                    <a:cxn ang="0">
                      <a:pos x="3" y="79"/>
                    </a:cxn>
                    <a:cxn ang="0">
                      <a:pos x="44" y="60"/>
                    </a:cxn>
                    <a:cxn ang="0">
                      <a:pos x="48" y="41"/>
                    </a:cxn>
                    <a:cxn ang="0">
                      <a:pos x="57" y="43"/>
                    </a:cxn>
                    <a:cxn ang="0">
                      <a:pos x="77" y="22"/>
                    </a:cxn>
                    <a:cxn ang="0">
                      <a:pos x="98" y="25"/>
                    </a:cxn>
                    <a:cxn ang="0">
                      <a:pos x="113" y="10"/>
                    </a:cxn>
                    <a:cxn ang="0">
                      <a:pos x="125" y="8"/>
                    </a:cxn>
                    <a:cxn ang="0">
                      <a:pos x="145" y="34"/>
                    </a:cxn>
                    <a:cxn ang="0">
                      <a:pos x="163" y="43"/>
                    </a:cxn>
                    <a:cxn ang="0">
                      <a:pos x="165" y="16"/>
                    </a:cxn>
                    <a:cxn ang="0">
                      <a:pos x="172" y="0"/>
                    </a:cxn>
                    <a:cxn ang="0">
                      <a:pos x="185" y="22"/>
                    </a:cxn>
                    <a:cxn ang="0">
                      <a:pos x="196" y="60"/>
                    </a:cxn>
                    <a:cxn ang="0">
                      <a:pos x="219" y="83"/>
                    </a:cxn>
                    <a:cxn ang="0">
                      <a:pos x="232" y="101"/>
                    </a:cxn>
                    <a:cxn ang="0">
                      <a:pos x="235" y="133"/>
                    </a:cxn>
                    <a:cxn ang="0">
                      <a:pos x="221" y="169"/>
                    </a:cxn>
                    <a:cxn ang="0">
                      <a:pos x="217" y="202"/>
                    </a:cxn>
                    <a:cxn ang="0">
                      <a:pos x="196" y="21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/>
                  <a:ahLst/>
                  <a:cxnLst>
                    <a:cxn ang="0">
                      <a:pos x="9" y="23"/>
                    </a:cxn>
                    <a:cxn ang="0">
                      <a:pos x="3" y="19"/>
                    </a:cxn>
                    <a:cxn ang="0">
                      <a:pos x="3" y="15"/>
                    </a:cxn>
                    <a:cxn ang="0">
                      <a:pos x="3" y="11"/>
                    </a:cxn>
                    <a:cxn ang="0">
                      <a:pos x="2" y="7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9" y="4"/>
                    </a:cxn>
                    <a:cxn ang="0">
                      <a:pos x="12" y="3"/>
                    </a:cxn>
                    <a:cxn ang="0">
                      <a:pos x="13" y="3"/>
                    </a:cxn>
                    <a:cxn ang="0">
                      <a:pos x="17" y="0"/>
                    </a:cxn>
                    <a:cxn ang="0">
                      <a:pos x="17" y="11"/>
                    </a:cxn>
                    <a:cxn ang="0">
                      <a:pos x="15" y="15"/>
                    </a:cxn>
                    <a:cxn ang="0">
                      <a:pos x="13" y="19"/>
                    </a:cxn>
                    <a:cxn ang="0">
                      <a:pos x="13" y="22"/>
                    </a:cxn>
                    <a:cxn ang="0">
                      <a:pos x="12" y="23"/>
                    </a:cxn>
                    <a:cxn ang="0">
                      <a:pos x="12" y="26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/>
                  <a:ahLst/>
                  <a:cxnLst>
                    <a:cxn ang="0">
                      <a:pos x="3" y="37"/>
                    </a:cxn>
                    <a:cxn ang="0">
                      <a:pos x="13" y="28"/>
                    </a:cxn>
                    <a:cxn ang="0">
                      <a:pos x="20" y="0"/>
                    </a:cxn>
                    <a:cxn ang="0">
                      <a:pos x="25" y="42"/>
                    </a:cxn>
                    <a:cxn ang="0">
                      <a:pos x="17" y="94"/>
                    </a:cxn>
                    <a:cxn ang="0">
                      <a:pos x="0" y="105"/>
                    </a:cxn>
                    <a:cxn ang="0">
                      <a:pos x="0" y="80"/>
                    </a:cxn>
                    <a:cxn ang="0">
                      <a:pos x="5" y="64"/>
                    </a:cxn>
                    <a:cxn ang="0">
                      <a:pos x="3" y="3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46112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Asýl baþlýk biçemini düzenlemek için týklat</a:t>
            </a:r>
          </a:p>
        </p:txBody>
      </p:sp>
      <p:sp>
        <p:nvSpPr>
          <p:cNvPr id="46113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tr-TR"/>
              <a:t>Asýl alt baþlýk biçemini düzenlemek için týklat</a:t>
            </a:r>
          </a:p>
        </p:txBody>
      </p:sp>
      <p:sp>
        <p:nvSpPr>
          <p:cNvPr id="46114" name="Rectangle 3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6115" name="Rectangle 3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6116" name="Rectangle 3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C8F575-2C37-4FB3-A4DE-4B13EC109A9B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DFF88-1FAC-4D50-A9F5-8D7BE8AFC57C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75374-5275-4293-9176-FCE67BDBEEB2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85800" y="1657350"/>
            <a:ext cx="7772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8EC111-5E08-4E5C-A2D2-FDD2051F41CA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38700-1925-427B-8DE6-A124ED500FC1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43489-E222-4AEA-A3ED-4B0686836D46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6679A-71B4-460D-B06C-4A6B725B7A4D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2877-BE15-487B-B8AE-6389A99E64AD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5F556-C7FA-435D-8BC9-978C6314AD60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156F8-75CC-4257-98CC-F2D47511878C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D2121-5863-4024-A4F8-1CF915874832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C019-BA02-493C-8214-7174696436F5}" type="slidenum">
              <a:rPr lang="tr-TR"/>
              <a:pPr/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5060" name="Group 4"/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45061" name="Freeform 5"/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/>
                <a:ahLst/>
                <a:cxnLst>
                  <a:cxn ang="0">
                    <a:pos x="646" y="23"/>
                  </a:cxn>
                  <a:cxn ang="0">
                    <a:pos x="765" y="92"/>
                  </a:cxn>
                  <a:cxn ang="0">
                    <a:pos x="866" y="184"/>
                  </a:cxn>
                  <a:cxn ang="0">
                    <a:pos x="944" y="294"/>
                  </a:cxn>
                  <a:cxn ang="0">
                    <a:pos x="1000" y="417"/>
                  </a:cxn>
                  <a:cxn ang="0">
                    <a:pos x="1030" y="550"/>
                  </a:cxn>
                  <a:cxn ang="0">
                    <a:pos x="1030" y="688"/>
                  </a:cxn>
                  <a:cxn ang="0">
                    <a:pos x="1000" y="821"/>
                  </a:cxn>
                  <a:cxn ang="0">
                    <a:pos x="944" y="944"/>
                  </a:cxn>
                  <a:cxn ang="0">
                    <a:pos x="866" y="1055"/>
                  </a:cxn>
                  <a:cxn ang="0">
                    <a:pos x="765" y="1148"/>
                  </a:cxn>
                  <a:cxn ang="0">
                    <a:pos x="646" y="1215"/>
                  </a:cxn>
                  <a:cxn ang="0">
                    <a:pos x="517" y="1257"/>
                  </a:cxn>
                  <a:cxn ang="0">
                    <a:pos x="382" y="1272"/>
                  </a:cxn>
                  <a:cxn ang="0">
                    <a:pos x="246" y="1257"/>
                  </a:cxn>
                  <a:cxn ang="0">
                    <a:pos x="118" y="1215"/>
                  </a:cxn>
                  <a:cxn ang="0">
                    <a:pos x="0" y="1148"/>
                  </a:cxn>
                  <a:cxn ang="0">
                    <a:pos x="89" y="1129"/>
                  </a:cxn>
                  <a:cxn ang="0">
                    <a:pos x="201" y="1179"/>
                  </a:cxn>
                  <a:cxn ang="0">
                    <a:pos x="320" y="1204"/>
                  </a:cxn>
                  <a:cxn ang="0">
                    <a:pos x="443" y="1204"/>
                  </a:cxn>
                  <a:cxn ang="0">
                    <a:pos x="563" y="1179"/>
                  </a:cxn>
                  <a:cxn ang="0">
                    <a:pos x="675" y="1129"/>
                  </a:cxn>
                  <a:cxn ang="0">
                    <a:pos x="775" y="1057"/>
                  </a:cxn>
                  <a:cxn ang="0">
                    <a:pos x="857" y="965"/>
                  </a:cxn>
                  <a:cxn ang="0">
                    <a:pos x="919" y="858"/>
                  </a:cxn>
                  <a:cxn ang="0">
                    <a:pos x="956" y="742"/>
                  </a:cxn>
                  <a:cxn ang="0">
                    <a:pos x="969" y="619"/>
                  </a:cxn>
                  <a:cxn ang="0">
                    <a:pos x="956" y="496"/>
                  </a:cxn>
                  <a:cxn ang="0">
                    <a:pos x="919" y="381"/>
                  </a:cxn>
                  <a:cxn ang="0">
                    <a:pos x="857" y="273"/>
                  </a:cxn>
                  <a:cxn ang="0">
                    <a:pos x="775" y="182"/>
                  </a:cxn>
                  <a:cxn ang="0">
                    <a:pos x="675" y="110"/>
                  </a:cxn>
                  <a:cxn ang="0">
                    <a:pos x="563" y="61"/>
                  </a:cxn>
                  <a:cxn ang="0">
                    <a:pos x="582" y="0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062" name="Line 6"/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063" name="Line 7"/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064" name="Line 8"/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065" name="Freeform 9"/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/>
                <a:ahLst/>
                <a:cxnLst>
                  <a:cxn ang="0">
                    <a:pos x="2" y="70"/>
                  </a:cxn>
                  <a:cxn ang="0">
                    <a:pos x="14" y="57"/>
                  </a:cxn>
                  <a:cxn ang="0">
                    <a:pos x="31" y="46"/>
                  </a:cxn>
                  <a:cxn ang="0">
                    <a:pos x="63" y="30"/>
                  </a:cxn>
                  <a:cxn ang="0">
                    <a:pos x="100" y="21"/>
                  </a:cxn>
                  <a:cxn ang="0">
                    <a:pos x="134" y="13"/>
                  </a:cxn>
                  <a:cxn ang="0">
                    <a:pos x="181" y="6"/>
                  </a:cxn>
                  <a:cxn ang="0">
                    <a:pos x="225" y="2"/>
                  </a:cxn>
                  <a:cxn ang="0">
                    <a:pos x="277" y="0"/>
                  </a:cxn>
                  <a:cxn ang="0">
                    <a:pos x="340" y="0"/>
                  </a:cxn>
                  <a:cxn ang="0">
                    <a:pos x="407" y="4"/>
                  </a:cxn>
                  <a:cxn ang="0">
                    <a:pos x="453" y="10"/>
                  </a:cxn>
                  <a:cxn ang="0">
                    <a:pos x="502" y="19"/>
                  </a:cxn>
                  <a:cxn ang="0">
                    <a:pos x="549" y="33"/>
                  </a:cxn>
                  <a:cxn ang="0">
                    <a:pos x="573" y="47"/>
                  </a:cxn>
                  <a:cxn ang="0">
                    <a:pos x="588" y="58"/>
                  </a:cxn>
                  <a:cxn ang="0">
                    <a:pos x="603" y="77"/>
                  </a:cxn>
                  <a:cxn ang="0">
                    <a:pos x="578" y="87"/>
                  </a:cxn>
                  <a:cxn ang="0">
                    <a:pos x="536" y="95"/>
                  </a:cxn>
                  <a:cxn ang="0">
                    <a:pos x="485" y="101"/>
                  </a:cxn>
                  <a:cxn ang="0">
                    <a:pos x="436" y="106"/>
                  </a:cxn>
                  <a:cxn ang="0">
                    <a:pos x="377" y="108"/>
                  </a:cxn>
                  <a:cxn ang="0">
                    <a:pos x="313" y="109"/>
                  </a:cxn>
                  <a:cxn ang="0">
                    <a:pos x="252" y="109"/>
                  </a:cxn>
                  <a:cxn ang="0">
                    <a:pos x="188" y="108"/>
                  </a:cxn>
                  <a:cxn ang="0">
                    <a:pos x="117" y="102"/>
                  </a:cxn>
                  <a:cxn ang="0">
                    <a:pos x="61" y="96"/>
                  </a:cxn>
                  <a:cxn ang="0">
                    <a:pos x="14" y="86"/>
                  </a:cxn>
                  <a:cxn ang="0">
                    <a:pos x="0" y="78"/>
                  </a:cxn>
                  <a:cxn ang="0">
                    <a:pos x="2" y="70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066" name="Oval 10"/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45067" name="Group 11"/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45068" name="Freeform 12"/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69" name="Freeform 13"/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70" name="Freeform 14"/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2" y="0"/>
                    </a:cxn>
                    <a:cxn ang="0">
                      <a:pos x="14" y="9"/>
                    </a:cxn>
                    <a:cxn ang="0">
                      <a:pos x="9" y="9"/>
                    </a:cxn>
                    <a:cxn ang="0">
                      <a:pos x="5" y="13"/>
                    </a:cxn>
                    <a:cxn ang="0">
                      <a:pos x="0" y="13"/>
                    </a:cxn>
                    <a:cxn ang="0">
                      <a:pos x="0" y="25"/>
                    </a:cxn>
                    <a:cxn ang="0">
                      <a:pos x="8" y="34"/>
                    </a:cxn>
                    <a:cxn ang="0">
                      <a:pos x="29" y="34"/>
                    </a:cxn>
                    <a:cxn ang="0">
                      <a:pos x="36" y="25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71" name="Freeform 15"/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1" y="11"/>
                    </a:cxn>
                    <a:cxn ang="0">
                      <a:pos x="45" y="33"/>
                    </a:cxn>
                    <a:cxn ang="0">
                      <a:pos x="40" y="53"/>
                    </a:cxn>
                    <a:cxn ang="0">
                      <a:pos x="21" y="68"/>
                    </a:cxn>
                    <a:cxn ang="0">
                      <a:pos x="8" y="96"/>
                    </a:cxn>
                    <a:cxn ang="0">
                      <a:pos x="8" y="114"/>
                    </a:cxn>
                    <a:cxn ang="0">
                      <a:pos x="0" y="144"/>
                    </a:cxn>
                    <a:cxn ang="0">
                      <a:pos x="11" y="157"/>
                    </a:cxn>
                    <a:cxn ang="0">
                      <a:pos x="40" y="195"/>
                    </a:cxn>
                    <a:cxn ang="0">
                      <a:pos x="48" y="190"/>
                    </a:cxn>
                    <a:cxn ang="0">
                      <a:pos x="99" y="190"/>
                    </a:cxn>
                    <a:cxn ang="0">
                      <a:pos x="123" y="199"/>
                    </a:cxn>
                    <a:cxn ang="0">
                      <a:pos x="121" y="229"/>
                    </a:cxn>
                    <a:cxn ang="0">
                      <a:pos x="138" y="268"/>
                    </a:cxn>
                    <a:cxn ang="0">
                      <a:pos x="137" y="279"/>
                    </a:cxn>
                    <a:cxn ang="0">
                      <a:pos x="144" y="291"/>
                    </a:cxn>
                    <a:cxn ang="0">
                      <a:pos x="133" y="319"/>
                    </a:cxn>
                    <a:cxn ang="0">
                      <a:pos x="146" y="354"/>
                    </a:cxn>
                    <a:cxn ang="0">
                      <a:pos x="153" y="382"/>
                    </a:cxn>
                    <a:cxn ang="0">
                      <a:pos x="162" y="399"/>
                    </a:cxn>
                    <a:cxn ang="0">
                      <a:pos x="171" y="421"/>
                    </a:cxn>
                    <a:cxn ang="0">
                      <a:pos x="188" y="418"/>
                    </a:cxn>
                    <a:cxn ang="0">
                      <a:pos x="216" y="402"/>
                    </a:cxn>
                    <a:cxn ang="0">
                      <a:pos x="229" y="382"/>
                    </a:cxn>
                    <a:cxn ang="0">
                      <a:pos x="228" y="369"/>
                    </a:cxn>
                    <a:cxn ang="0">
                      <a:pos x="245" y="359"/>
                    </a:cxn>
                    <a:cxn ang="0">
                      <a:pos x="242" y="340"/>
                    </a:cxn>
                    <a:cxn ang="0">
                      <a:pos x="267" y="310"/>
                    </a:cxn>
                    <a:cxn ang="0">
                      <a:pos x="271" y="285"/>
                    </a:cxn>
                    <a:cxn ang="0">
                      <a:pos x="264" y="277"/>
                    </a:cxn>
                    <a:cxn ang="0">
                      <a:pos x="267" y="267"/>
                    </a:cxn>
                    <a:cxn ang="0">
                      <a:pos x="261" y="258"/>
                    </a:cxn>
                    <a:cxn ang="0">
                      <a:pos x="280" y="234"/>
                    </a:cxn>
                    <a:cxn ang="0">
                      <a:pos x="280" y="222"/>
                    </a:cxn>
                    <a:cxn ang="0">
                      <a:pos x="306" y="202"/>
                    </a:cxn>
                    <a:cxn ang="0">
                      <a:pos x="323" y="148"/>
                    </a:cxn>
                    <a:cxn ang="0">
                      <a:pos x="299" y="162"/>
                    </a:cxn>
                    <a:cxn ang="0">
                      <a:pos x="278" y="156"/>
                    </a:cxn>
                    <a:cxn ang="0">
                      <a:pos x="281" y="143"/>
                    </a:cxn>
                    <a:cxn ang="0">
                      <a:pos x="260" y="129"/>
                    </a:cxn>
                    <a:cxn ang="0">
                      <a:pos x="250" y="94"/>
                    </a:cxn>
                    <a:cxn ang="0">
                      <a:pos x="230" y="66"/>
                    </a:cxn>
                    <a:cxn ang="0">
                      <a:pos x="230" y="47"/>
                    </a:cxn>
                    <a:cxn ang="0">
                      <a:pos x="219" y="46"/>
                    </a:cxn>
                    <a:cxn ang="0">
                      <a:pos x="212" y="49"/>
                    </a:cxn>
                    <a:cxn ang="0">
                      <a:pos x="182" y="38"/>
                    </a:cxn>
                    <a:cxn ang="0">
                      <a:pos x="174" y="46"/>
                    </a:cxn>
                    <a:cxn ang="0">
                      <a:pos x="167" y="56"/>
                    </a:cxn>
                    <a:cxn ang="0">
                      <a:pos x="151" y="38"/>
                    </a:cxn>
                    <a:cxn ang="0">
                      <a:pos x="135" y="33"/>
                    </a:cxn>
                    <a:cxn ang="0">
                      <a:pos x="134" y="10"/>
                    </a:cxn>
                    <a:cxn ang="0">
                      <a:pos x="111" y="14"/>
                    </a:cxn>
                    <a:cxn ang="0">
                      <a:pos x="96" y="9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72" name="Freeform 16"/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5"/>
                    </a:cxn>
                    <a:cxn ang="0">
                      <a:pos x="7" y="10"/>
                    </a:cxn>
                    <a:cxn ang="0">
                      <a:pos x="7" y="14"/>
                    </a:cxn>
                    <a:cxn ang="0">
                      <a:pos x="16" y="17"/>
                    </a:cxn>
                    <a:cxn ang="0">
                      <a:pos x="16" y="20"/>
                    </a:cxn>
                    <a:cxn ang="0">
                      <a:pos x="9" y="17"/>
                    </a:cxn>
                    <a:cxn ang="0">
                      <a:pos x="3" y="20"/>
                    </a:cxn>
                    <a:cxn ang="0">
                      <a:pos x="0" y="17"/>
                    </a:cxn>
                    <a:cxn ang="0">
                      <a:pos x="3" y="14"/>
                    </a:cxn>
                    <a:cxn ang="0">
                      <a:pos x="0" y="10"/>
                    </a:cxn>
                    <a:cxn ang="0">
                      <a:pos x="3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73" name="Freeform 17"/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7" y="34"/>
                    </a:cxn>
                    <a:cxn ang="0">
                      <a:pos x="37" y="0"/>
                    </a:cxn>
                    <a:cxn ang="0">
                      <a:pos x="48" y="20"/>
                    </a:cxn>
                    <a:cxn ang="0">
                      <a:pos x="39" y="69"/>
                    </a:cxn>
                    <a:cxn ang="0">
                      <a:pos x="3" y="57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74" name="Freeform 18"/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0"/>
                    </a:cxn>
                    <a:cxn ang="0">
                      <a:pos x="27" y="6"/>
                    </a:cxn>
                    <a:cxn ang="0">
                      <a:pos x="67" y="22"/>
                    </a:cxn>
                    <a:cxn ang="0">
                      <a:pos x="67" y="34"/>
                    </a:cxn>
                    <a:cxn ang="0">
                      <a:pos x="83" y="66"/>
                    </a:cxn>
                    <a:cxn ang="0">
                      <a:pos x="52" y="36"/>
                    </a:cxn>
                    <a:cxn ang="0">
                      <a:pos x="31" y="38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75" name="Freeform 19"/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56" y="21"/>
                    </a:cxn>
                    <a:cxn ang="0">
                      <a:pos x="11" y="72"/>
                    </a:cxn>
                    <a:cxn ang="0">
                      <a:pos x="0" y="60"/>
                    </a:cxn>
                    <a:cxn ang="0">
                      <a:pos x="32" y="28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76" name="Freeform 20"/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0" y="31"/>
                    </a:cxn>
                    <a:cxn ang="0">
                      <a:pos x="20" y="10"/>
                    </a:cxn>
                    <a:cxn ang="0">
                      <a:pos x="24" y="5"/>
                    </a:cxn>
                    <a:cxn ang="0">
                      <a:pos x="17" y="5"/>
                    </a:cxn>
                    <a:cxn ang="0">
                      <a:pos x="21" y="0"/>
                    </a:cxn>
                    <a:cxn ang="0">
                      <a:pos x="16" y="0"/>
                    </a:cxn>
                    <a:cxn ang="0">
                      <a:pos x="10" y="6"/>
                    </a:cxn>
                    <a:cxn ang="0">
                      <a:pos x="10" y="19"/>
                    </a:cxn>
                    <a:cxn ang="0">
                      <a:pos x="13" y="22"/>
                    </a:cxn>
                    <a:cxn ang="0">
                      <a:pos x="13" y="28"/>
                    </a:cxn>
                    <a:cxn ang="0">
                      <a:pos x="11" y="28"/>
                    </a:cxn>
                    <a:cxn ang="0">
                      <a:pos x="6" y="33"/>
                    </a:cxn>
                    <a:cxn ang="0">
                      <a:pos x="6" y="38"/>
                    </a:cxn>
                    <a:cxn ang="0">
                      <a:pos x="0" y="47"/>
                    </a:cxn>
                    <a:cxn ang="0">
                      <a:pos x="21" y="47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77" name="Freeform 21"/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3" y="5"/>
                    </a:cxn>
                    <a:cxn ang="0">
                      <a:pos x="16" y="5"/>
                    </a:cxn>
                    <a:cxn ang="0">
                      <a:pos x="16" y="0"/>
                    </a:cxn>
                    <a:cxn ang="0">
                      <a:pos x="10" y="0"/>
                    </a:cxn>
                    <a:cxn ang="0">
                      <a:pos x="0" y="10"/>
                    </a:cxn>
                    <a:cxn ang="0">
                      <a:pos x="0" y="16"/>
                    </a:cxn>
                    <a:cxn ang="0">
                      <a:pos x="9" y="16"/>
                    </a:cxn>
                    <a:cxn ang="0">
                      <a:pos x="13" y="11"/>
                    </a:cxn>
                    <a:cxn ang="0">
                      <a:pos x="13" y="5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78" name="Freeform 22"/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/>
                  <a:ahLst/>
                  <a:cxnLst>
                    <a:cxn ang="0">
                      <a:pos x="120" y="10"/>
                    </a:cxn>
                    <a:cxn ang="0">
                      <a:pos x="144" y="14"/>
                    </a:cxn>
                    <a:cxn ang="0">
                      <a:pos x="129" y="20"/>
                    </a:cxn>
                    <a:cxn ang="0">
                      <a:pos x="123" y="29"/>
                    </a:cxn>
                    <a:cxn ang="0">
                      <a:pos x="114" y="50"/>
                    </a:cxn>
                    <a:cxn ang="0">
                      <a:pos x="100" y="51"/>
                    </a:cxn>
                    <a:cxn ang="0">
                      <a:pos x="88" y="49"/>
                    </a:cxn>
                    <a:cxn ang="0">
                      <a:pos x="94" y="39"/>
                    </a:cxn>
                    <a:cxn ang="0">
                      <a:pos x="88" y="26"/>
                    </a:cxn>
                    <a:cxn ang="0">
                      <a:pos x="81" y="49"/>
                    </a:cxn>
                    <a:cxn ang="0">
                      <a:pos x="62" y="60"/>
                    </a:cxn>
                    <a:cxn ang="0">
                      <a:pos x="52" y="67"/>
                    </a:cxn>
                    <a:cxn ang="0">
                      <a:pos x="38" y="77"/>
                    </a:cxn>
                    <a:cxn ang="0">
                      <a:pos x="30" y="102"/>
                    </a:cxn>
                    <a:cxn ang="0">
                      <a:pos x="5" y="93"/>
                    </a:cxn>
                    <a:cxn ang="0">
                      <a:pos x="0" y="111"/>
                    </a:cxn>
                    <a:cxn ang="0">
                      <a:pos x="10" y="138"/>
                    </a:cxn>
                    <a:cxn ang="0">
                      <a:pos x="50" y="109"/>
                    </a:cxn>
                    <a:cxn ang="0">
                      <a:pos x="75" y="103"/>
                    </a:cxn>
                    <a:cxn ang="0">
                      <a:pos x="79" y="115"/>
                    </a:cxn>
                    <a:cxn ang="0">
                      <a:pos x="99" y="143"/>
                    </a:cxn>
                    <a:cxn ang="0">
                      <a:pos x="101" y="135"/>
                    </a:cxn>
                    <a:cxn ang="0">
                      <a:pos x="107" y="135"/>
                    </a:cxn>
                    <a:cxn ang="0">
                      <a:pos x="88" y="108"/>
                    </a:cxn>
                    <a:cxn ang="0">
                      <a:pos x="94" y="99"/>
                    </a:cxn>
                    <a:cxn ang="0">
                      <a:pos x="114" y="127"/>
                    </a:cxn>
                    <a:cxn ang="0">
                      <a:pos x="123" y="144"/>
                    </a:cxn>
                    <a:cxn ang="0">
                      <a:pos x="127" y="154"/>
                    </a:cxn>
                    <a:cxn ang="0">
                      <a:pos x="131" y="136"/>
                    </a:cxn>
                    <a:cxn ang="0">
                      <a:pos x="144" y="130"/>
                    </a:cxn>
                    <a:cxn ang="0">
                      <a:pos x="153" y="126"/>
                    </a:cxn>
                    <a:cxn ang="0">
                      <a:pos x="150" y="113"/>
                    </a:cxn>
                    <a:cxn ang="0">
                      <a:pos x="157" y="90"/>
                    </a:cxn>
                    <a:cxn ang="0">
                      <a:pos x="166" y="93"/>
                    </a:cxn>
                    <a:cxn ang="0">
                      <a:pos x="169" y="103"/>
                    </a:cxn>
                    <a:cxn ang="0">
                      <a:pos x="177" y="98"/>
                    </a:cxn>
                    <a:cxn ang="0">
                      <a:pos x="175" y="95"/>
                    </a:cxn>
                    <a:cxn ang="0">
                      <a:pos x="180" y="81"/>
                    </a:cxn>
                    <a:cxn ang="0">
                      <a:pos x="183" y="98"/>
                    </a:cxn>
                    <a:cxn ang="0">
                      <a:pos x="120" y="0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79" name="Freeform 23"/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/>
                  <a:ahLst/>
                  <a:cxnLst>
                    <a:cxn ang="0">
                      <a:pos x="22" y="145"/>
                    </a:cxn>
                    <a:cxn ang="0">
                      <a:pos x="71" y="96"/>
                    </a:cxn>
                    <a:cxn ang="0">
                      <a:pos x="101" y="130"/>
                    </a:cxn>
                    <a:cxn ang="0">
                      <a:pos x="84" y="128"/>
                    </a:cxn>
                    <a:cxn ang="0">
                      <a:pos x="155" y="123"/>
                    </a:cxn>
                    <a:cxn ang="0">
                      <a:pos x="172" y="79"/>
                    </a:cxn>
                    <a:cxn ang="0">
                      <a:pos x="172" y="89"/>
                    </a:cxn>
                    <a:cxn ang="0">
                      <a:pos x="160" y="123"/>
                    </a:cxn>
                    <a:cxn ang="0">
                      <a:pos x="216" y="95"/>
                    </a:cxn>
                    <a:cxn ang="0">
                      <a:pos x="330" y="16"/>
                    </a:cxn>
                    <a:cxn ang="0">
                      <a:pos x="412" y="20"/>
                    </a:cxn>
                    <a:cxn ang="0">
                      <a:pos x="503" y="10"/>
                    </a:cxn>
                    <a:cxn ang="0">
                      <a:pos x="602" y="51"/>
                    </a:cxn>
                    <a:cxn ang="0">
                      <a:pos x="718" y="65"/>
                    </a:cxn>
                    <a:cxn ang="0">
                      <a:pos x="775" y="112"/>
                    </a:cxn>
                    <a:cxn ang="0">
                      <a:pos x="731" y="148"/>
                    </a:cxn>
                    <a:cxn ang="0">
                      <a:pos x="707" y="194"/>
                    </a:cxn>
                    <a:cxn ang="0">
                      <a:pos x="678" y="196"/>
                    </a:cxn>
                    <a:cxn ang="0">
                      <a:pos x="687" y="132"/>
                    </a:cxn>
                    <a:cxn ang="0">
                      <a:pos x="650" y="166"/>
                    </a:cxn>
                    <a:cxn ang="0">
                      <a:pos x="623" y="196"/>
                    </a:cxn>
                    <a:cxn ang="0">
                      <a:pos x="632" y="228"/>
                    </a:cxn>
                    <a:cxn ang="0">
                      <a:pos x="600" y="276"/>
                    </a:cxn>
                    <a:cxn ang="0">
                      <a:pos x="605" y="315"/>
                    </a:cxn>
                    <a:cxn ang="0">
                      <a:pos x="602" y="296"/>
                    </a:cxn>
                    <a:cxn ang="0">
                      <a:pos x="572" y="299"/>
                    </a:cxn>
                    <a:cxn ang="0">
                      <a:pos x="594" y="356"/>
                    </a:cxn>
                    <a:cxn ang="0">
                      <a:pos x="539" y="423"/>
                    </a:cxn>
                    <a:cxn ang="0">
                      <a:pos x="524" y="442"/>
                    </a:cxn>
                    <a:cxn ang="0">
                      <a:pos x="504" y="507"/>
                    </a:cxn>
                    <a:cxn ang="0">
                      <a:pos x="477" y="508"/>
                    </a:cxn>
                    <a:cxn ang="0">
                      <a:pos x="510" y="552"/>
                    </a:cxn>
                    <a:cxn ang="0">
                      <a:pos x="455" y="449"/>
                    </a:cxn>
                    <a:cxn ang="0">
                      <a:pos x="391" y="428"/>
                    </a:cxn>
                    <a:cxn ang="0">
                      <a:pos x="361" y="495"/>
                    </a:cxn>
                    <a:cxn ang="0">
                      <a:pos x="338" y="530"/>
                    </a:cxn>
                    <a:cxn ang="0">
                      <a:pos x="298" y="425"/>
                    </a:cxn>
                    <a:cxn ang="0">
                      <a:pos x="267" y="436"/>
                    </a:cxn>
                    <a:cxn ang="0">
                      <a:pos x="241" y="391"/>
                    </a:cxn>
                    <a:cxn ang="0">
                      <a:pos x="160" y="366"/>
                    </a:cxn>
                    <a:cxn ang="0">
                      <a:pos x="188" y="414"/>
                    </a:cxn>
                    <a:cxn ang="0">
                      <a:pos x="167" y="445"/>
                    </a:cxn>
                    <a:cxn ang="0">
                      <a:pos x="136" y="434"/>
                    </a:cxn>
                    <a:cxn ang="0">
                      <a:pos x="85" y="355"/>
                    </a:cxn>
                    <a:cxn ang="0">
                      <a:pos x="106" y="310"/>
                    </a:cxn>
                    <a:cxn ang="0">
                      <a:pos x="119" y="276"/>
                    </a:cxn>
                    <a:cxn ang="0">
                      <a:pos x="106" y="162"/>
                    </a:cxn>
                    <a:cxn ang="0">
                      <a:pos x="61" y="138"/>
                    </a:cxn>
                    <a:cxn ang="0">
                      <a:pos x="39" y="150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80" name="Freeform 24"/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45" y="14"/>
                    </a:cxn>
                    <a:cxn ang="0">
                      <a:pos x="39" y="23"/>
                    </a:cxn>
                    <a:cxn ang="0">
                      <a:pos x="41" y="38"/>
                    </a:cxn>
                    <a:cxn ang="0">
                      <a:pos x="33" y="58"/>
                    </a:cxn>
                    <a:cxn ang="0">
                      <a:pos x="22" y="77"/>
                    </a:cxn>
                    <a:cxn ang="0">
                      <a:pos x="5" y="89"/>
                    </a:cxn>
                    <a:cxn ang="0">
                      <a:pos x="0" y="110"/>
                    </a:cxn>
                    <a:cxn ang="0">
                      <a:pos x="7" y="112"/>
                    </a:cxn>
                    <a:cxn ang="0">
                      <a:pos x="7" y="92"/>
                    </a:cxn>
                    <a:cxn ang="0">
                      <a:pos x="31" y="91"/>
                    </a:cxn>
                    <a:cxn ang="0">
                      <a:pos x="49" y="78"/>
                    </a:cxn>
                    <a:cxn ang="0">
                      <a:pos x="49" y="51"/>
                    </a:cxn>
                    <a:cxn ang="0">
                      <a:pos x="55" y="41"/>
                    </a:cxn>
                    <a:cxn ang="0">
                      <a:pos x="46" y="24"/>
                    </a:cxn>
                    <a:cxn ang="0">
                      <a:pos x="59" y="19"/>
                    </a:cxn>
                    <a:cxn ang="0">
                      <a:pos x="67" y="5"/>
                    </a:cxn>
                    <a:cxn ang="0">
                      <a:pos x="49" y="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81" name="Freeform 25"/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1"/>
                    </a:cxn>
                    <a:cxn ang="0">
                      <a:pos x="5" y="25"/>
                    </a:cxn>
                    <a:cxn ang="0">
                      <a:pos x="16" y="15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82" name="Freeform 26"/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5"/>
                    </a:cxn>
                    <a:cxn ang="0">
                      <a:pos x="58" y="29"/>
                    </a:cxn>
                    <a:cxn ang="0">
                      <a:pos x="53" y="43"/>
                    </a:cxn>
                    <a:cxn ang="0">
                      <a:pos x="82" y="55"/>
                    </a:cxn>
                    <a:cxn ang="0">
                      <a:pos x="157" y="55"/>
                    </a:cxn>
                    <a:cxn ang="0">
                      <a:pos x="75" y="67"/>
                    </a:cxn>
                    <a:cxn ang="0">
                      <a:pos x="53" y="43"/>
                    </a:cxn>
                    <a:cxn ang="0">
                      <a:pos x="32" y="3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83" name="Freeform 27"/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135" y="155"/>
                    </a:cxn>
                    <a:cxn ang="0">
                      <a:pos x="127" y="152"/>
                    </a:cxn>
                    <a:cxn ang="0">
                      <a:pos x="110" y="134"/>
                    </a:cxn>
                    <a:cxn ang="0">
                      <a:pos x="92" y="130"/>
                    </a:cxn>
                    <a:cxn ang="0">
                      <a:pos x="88" y="119"/>
                    </a:cxn>
                    <a:cxn ang="0">
                      <a:pos x="78" y="111"/>
                    </a:cxn>
                    <a:cxn ang="0">
                      <a:pos x="62" y="111"/>
                    </a:cxn>
                    <a:cxn ang="0">
                      <a:pos x="44" y="118"/>
                    </a:cxn>
                    <a:cxn ang="0">
                      <a:pos x="28" y="121"/>
                    </a:cxn>
                    <a:cxn ang="0">
                      <a:pos x="10" y="121"/>
                    </a:cxn>
                    <a:cxn ang="0">
                      <a:pos x="10" y="109"/>
                    </a:cxn>
                    <a:cxn ang="0">
                      <a:pos x="3" y="91"/>
                    </a:cxn>
                    <a:cxn ang="0">
                      <a:pos x="2" y="81"/>
                    </a:cxn>
                    <a:cxn ang="0">
                      <a:pos x="2" y="56"/>
                    </a:cxn>
                    <a:cxn ang="0">
                      <a:pos x="31" y="43"/>
                    </a:cxn>
                    <a:cxn ang="0">
                      <a:pos x="34" y="29"/>
                    </a:cxn>
                    <a:cxn ang="0">
                      <a:pos x="40" y="30"/>
                    </a:cxn>
                    <a:cxn ang="0">
                      <a:pos x="55" y="15"/>
                    </a:cxn>
                    <a:cxn ang="0">
                      <a:pos x="70" y="17"/>
                    </a:cxn>
                    <a:cxn ang="0">
                      <a:pos x="80" y="7"/>
                    </a:cxn>
                    <a:cxn ang="0">
                      <a:pos x="89" y="5"/>
                    </a:cxn>
                    <a:cxn ang="0">
                      <a:pos x="103" y="24"/>
                    </a:cxn>
                    <a:cxn ang="0">
                      <a:pos x="116" y="30"/>
                    </a:cxn>
                    <a:cxn ang="0">
                      <a:pos x="117" y="11"/>
                    </a:cxn>
                    <a:cxn ang="0">
                      <a:pos x="122" y="0"/>
                    </a:cxn>
                    <a:cxn ang="0">
                      <a:pos x="132" y="15"/>
                    </a:cxn>
                    <a:cxn ang="0">
                      <a:pos x="140" y="43"/>
                    </a:cxn>
                    <a:cxn ang="0">
                      <a:pos x="156" y="59"/>
                    </a:cxn>
                    <a:cxn ang="0">
                      <a:pos x="165" y="72"/>
                    </a:cxn>
                    <a:cxn ang="0">
                      <a:pos x="168" y="95"/>
                    </a:cxn>
                    <a:cxn ang="0">
                      <a:pos x="157" y="121"/>
                    </a:cxn>
                    <a:cxn ang="0">
                      <a:pos x="155" y="145"/>
                    </a:cxn>
                    <a:cxn ang="0">
                      <a:pos x="140" y="154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84" name="Freeform 28"/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8" y="16"/>
                    </a:cxn>
                    <a:cxn ang="0">
                      <a:pos x="2" y="13"/>
                    </a:cxn>
                    <a:cxn ang="0">
                      <a:pos x="2" y="10"/>
                    </a:cxn>
                    <a:cxn ang="0">
                      <a:pos x="2" y="8"/>
                    </a:cxn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8" y="2"/>
                    </a:cxn>
                    <a:cxn ang="0">
                      <a:pos x="11" y="2"/>
                    </a:cxn>
                    <a:cxn ang="0">
                      <a:pos x="12" y="2"/>
                    </a:cxn>
                    <a:cxn ang="0">
                      <a:pos x="16" y="0"/>
                    </a:cxn>
                    <a:cxn ang="0">
                      <a:pos x="16" y="8"/>
                    </a:cxn>
                    <a:cxn ang="0">
                      <a:pos x="14" y="10"/>
                    </a:cxn>
                    <a:cxn ang="0">
                      <a:pos x="12" y="13"/>
                    </a:cxn>
                    <a:cxn ang="0">
                      <a:pos x="12" y="16"/>
                    </a:cxn>
                    <a:cxn ang="0">
                      <a:pos x="11" y="16"/>
                    </a:cxn>
                    <a:cxn ang="0">
                      <a:pos x="11" y="19"/>
                    </a:cxn>
                    <a:cxn ang="0">
                      <a:pos x="8" y="16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085" name="Freeform 29"/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/>
                  <a:ahLst/>
                  <a:cxnLst>
                    <a:cxn ang="0">
                      <a:pos x="2" y="26"/>
                    </a:cxn>
                    <a:cxn ang="0">
                      <a:pos x="9" y="20"/>
                    </a:cxn>
                    <a:cxn ang="0">
                      <a:pos x="14" y="0"/>
                    </a:cxn>
                    <a:cxn ang="0">
                      <a:pos x="18" y="30"/>
                    </a:cxn>
                    <a:cxn ang="0">
                      <a:pos x="12" y="67"/>
                    </a:cxn>
                    <a:cxn ang="0">
                      <a:pos x="0" y="75"/>
                    </a:cxn>
                    <a:cxn ang="0">
                      <a:pos x="0" y="57"/>
                    </a:cxn>
                    <a:cxn ang="0">
                      <a:pos x="3" y="45"/>
                    </a:cxn>
                    <a:cxn ang="0">
                      <a:pos x="2" y="26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45086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biçemini düzenlemek için tıklat</a:t>
            </a:r>
          </a:p>
        </p:txBody>
      </p:sp>
      <p:sp>
        <p:nvSpPr>
          <p:cNvPr id="45087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5088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45089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45090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4A7E328-C1F7-400F-85DF-13699A293CA6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F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44675"/>
            <a:ext cx="7772400" cy="1143000"/>
          </a:xfrm>
        </p:spPr>
        <p:txBody>
          <a:bodyPr/>
          <a:lstStyle/>
          <a:p>
            <a:r>
              <a:rPr lang="tr-TR" dirty="0" err="1">
                <a:solidFill>
                  <a:srgbClr val="FFFF00"/>
                </a:solidFill>
              </a:rPr>
              <a:t>Lipid</a:t>
            </a:r>
            <a:r>
              <a:rPr lang="tr-TR" dirty="0">
                <a:solidFill>
                  <a:srgbClr val="FFFF00"/>
                </a:solidFill>
              </a:rPr>
              <a:t> Metabolizması Bozuklukları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933825"/>
            <a:ext cx="6400800" cy="1085850"/>
          </a:xfrm>
        </p:spPr>
        <p:txBody>
          <a:bodyPr/>
          <a:lstStyle/>
          <a:p>
            <a:r>
              <a:rPr lang="tr-TR" dirty="0"/>
              <a:t>Prof. Dr. Nilgün BAŞKAL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Lipoprotein (a)-Lp(a)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57350"/>
            <a:ext cx="7272338" cy="4795838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b="1">
                <a:solidFill>
                  <a:srgbClr val="FFFF00"/>
                </a:solidFill>
              </a:rPr>
              <a:t>Tanım:</a:t>
            </a:r>
            <a:r>
              <a:rPr lang="tr-TR" sz="2000" b="1"/>
              <a:t> apo B </a:t>
            </a:r>
            <a:r>
              <a:rPr lang="tr-TR" sz="2000" b="1" baseline="-25000"/>
              <a:t>100 </a:t>
            </a:r>
            <a:r>
              <a:rPr lang="tr-TR" sz="2000" b="1"/>
              <a:t>– apo (a) kompleks proteinine                                                           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b="1"/>
              <a:t>              sahip geniş bir Lp fraksiyonu, 1990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b="1">
                <a:solidFill>
                  <a:srgbClr val="FFFF00"/>
                </a:solidFill>
              </a:rPr>
              <a:t>Yapısı:</a:t>
            </a:r>
            <a:r>
              <a:rPr lang="tr-TR" sz="2000" b="1"/>
              <a:t>  proteini farklı, boyut – dansite heterojenitesine                                         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b="1"/>
              <a:t>              sahip LDL partikülü.                                                                              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b="1"/>
              <a:t>              Kolesterol-Lp(a), TG Lp(a)-prebeta-                                                               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b="1"/>
              <a:t>              Dansite: 1040-1080                                                                                                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b="1"/>
              <a:t>              apo(a)-plasminogen benzerliği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b="1">
                <a:solidFill>
                  <a:srgbClr val="FFFF00"/>
                </a:solidFill>
              </a:rPr>
              <a:t>Düzeyi:</a:t>
            </a:r>
            <a:r>
              <a:rPr lang="tr-TR" sz="2000" b="1"/>
              <a:t> plazma &lt; 7 mg/dl                                                                                             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b="1"/>
              <a:t>              total      &lt; 30 mg/dl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b="1">
                <a:solidFill>
                  <a:srgbClr val="FFFF00"/>
                </a:solidFill>
              </a:rPr>
              <a:t>Önemi:</a:t>
            </a:r>
            <a:r>
              <a:rPr lang="tr-TR" sz="2000" b="1"/>
              <a:t> 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 b="1"/>
              <a:t>       </a:t>
            </a:r>
            <a:r>
              <a:rPr lang="tr-TR" sz="2000" b="1">
                <a:solidFill>
                  <a:srgbClr val="FFFF00"/>
                </a:solidFill>
              </a:rPr>
              <a:t>Proatherojenik faktör 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 b="1"/>
              <a:t>       köpük hücre-yüzey modifikasyonu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 b="1"/>
              <a:t>       ASKH için önemli bir risk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 b="1"/>
              <a:t>       </a:t>
            </a:r>
            <a:r>
              <a:rPr lang="tr-TR" sz="2000" b="1">
                <a:solidFill>
                  <a:srgbClr val="FFFF00"/>
                </a:solidFill>
              </a:rPr>
              <a:t>Protrombojenik faktör</a:t>
            </a:r>
            <a:r>
              <a:rPr lang="tr-TR" sz="2000" b="1"/>
              <a:t>                                                                         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 b="1"/>
              <a:t>       plasminogen- fibrinojen bağlanması ile yarışarak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900113" y="484188"/>
            <a:ext cx="71278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>
                <a:solidFill>
                  <a:srgbClr val="FFFF00"/>
                </a:solidFill>
                <a:latin typeface="Times New Roman" pitchFamily="18" charset="0"/>
              </a:rPr>
              <a:t>Lipid Transportundaki enzimler</a:t>
            </a:r>
          </a:p>
        </p:txBody>
      </p:sp>
      <p:graphicFrame>
        <p:nvGraphicFramePr>
          <p:cNvPr id="130110" name="Group 62"/>
          <p:cNvGraphicFramePr>
            <a:graphicFrameLocks noGrp="1"/>
          </p:cNvGraphicFramePr>
          <p:nvPr/>
        </p:nvGraphicFramePr>
        <p:xfrm>
          <a:off x="250825" y="2205038"/>
          <a:ext cx="8640763" cy="2788539"/>
        </p:xfrm>
        <a:graphic>
          <a:graphicData uri="http://schemas.openxmlformats.org/drawingml/2006/table">
            <a:tbl>
              <a:tblPr/>
              <a:tblGrid>
                <a:gridCol w="1152525"/>
                <a:gridCol w="3455988"/>
                <a:gridCol w="403225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Enzim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Aktivite yeri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Fonksiyonu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“LPL”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“HTL”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“LCAT”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Vasküler yataktaki                       Endotel hücreleri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Hepatik ve adrenal vasküler yatak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Endotel hücreleri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İntravasküler plazma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Şilomikron ve trigliseridlerin hidrolizi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Fosfolipidlerin hidrolizi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 VLDL-TG ve IDL-TG ile HDL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fosfolipidlerin hidrolizi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Kolesterolün esterifikasyonu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(fosfolipidlerden serbest yağ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asitlerinin transferi ile)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92275" y="188913"/>
            <a:ext cx="5111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>
                <a:solidFill>
                  <a:srgbClr val="FFFF00"/>
                </a:solidFill>
                <a:latin typeface="Times New Roman" pitchFamily="18" charset="0"/>
              </a:rPr>
              <a:t>Lipoprotein reseptörleri</a:t>
            </a:r>
          </a:p>
        </p:txBody>
      </p:sp>
      <p:graphicFrame>
        <p:nvGraphicFramePr>
          <p:cNvPr id="133190" name="Group 70"/>
          <p:cNvGraphicFramePr>
            <a:graphicFrameLocks noGrp="1"/>
          </p:cNvGraphicFramePr>
          <p:nvPr/>
        </p:nvGraphicFramePr>
        <p:xfrm>
          <a:off x="395288" y="908050"/>
          <a:ext cx="8353425" cy="5181600"/>
        </p:xfrm>
        <a:graphic>
          <a:graphicData uri="http://schemas.openxmlformats.org/drawingml/2006/table">
            <a:tbl>
              <a:tblPr/>
              <a:tblGrid>
                <a:gridCol w="1655762"/>
                <a:gridCol w="2016125"/>
                <a:gridCol w="1441450"/>
                <a:gridCol w="3240088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Organ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Apo Lp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Fonksiyonu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Karaciğer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Adrenal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Gonad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Makrofaj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Diğer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Dokular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 artık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VLDL-artık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ŞM-artık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B-VLDL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Modifiye LDL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VLDL-artık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HDL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B100,E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B100,E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A1,A2,A4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B100,E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E, B100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B100,E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B100,E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B100,E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A1,2,4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Ekzojen kol. Temizlenişi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Ekzojen kol. temizlenişi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Ekzojen kol. temizlenişi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Ekzojen kol. temizlenişi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Steroid hormon sentezi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İçin kolesterol temini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Fazla kolesterol için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“scavanger”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Hücre büyümesi için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 temini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Tersine kolesterol nakli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 descr="tara00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8351838" cy="6359525"/>
          </a:xfrm>
          <a:prstGeom prst="rect">
            <a:avLst/>
          </a:prstGeom>
          <a:noFill/>
        </p:spPr>
      </p:pic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2051050" y="-100013"/>
            <a:ext cx="43926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b="1">
                <a:solidFill>
                  <a:srgbClr val="FFFF00"/>
                </a:solidFill>
                <a:latin typeface="Times New Roman" pitchFamily="18" charset="0"/>
              </a:rPr>
              <a:t>Lipoprotein metabolizması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Oval 2"/>
          <p:cNvSpPr>
            <a:spLocks noChangeArrowheads="1"/>
          </p:cNvSpPr>
          <p:nvPr/>
        </p:nvSpPr>
        <p:spPr bwMode="auto">
          <a:xfrm>
            <a:off x="5435600" y="2420938"/>
            <a:ext cx="1150938" cy="1223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36195" name="Oval 3"/>
          <p:cNvSpPr>
            <a:spLocks noChangeArrowheads="1"/>
          </p:cNvSpPr>
          <p:nvPr/>
        </p:nvSpPr>
        <p:spPr bwMode="auto">
          <a:xfrm>
            <a:off x="4140200" y="1196975"/>
            <a:ext cx="1150938" cy="1223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36196" name="Oval 4"/>
          <p:cNvSpPr>
            <a:spLocks noChangeArrowheads="1"/>
          </p:cNvSpPr>
          <p:nvPr/>
        </p:nvSpPr>
        <p:spPr bwMode="auto">
          <a:xfrm>
            <a:off x="2051050" y="2852738"/>
            <a:ext cx="1150938" cy="122396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36197" name="Oval 5"/>
          <p:cNvSpPr>
            <a:spLocks noChangeArrowheads="1"/>
          </p:cNvSpPr>
          <p:nvPr/>
        </p:nvSpPr>
        <p:spPr bwMode="auto">
          <a:xfrm>
            <a:off x="3995738" y="4365625"/>
            <a:ext cx="1150937" cy="12239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755650" y="476250"/>
            <a:ext cx="2879725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FFFF00"/>
                </a:solidFill>
                <a:latin typeface="Times New Roman" pitchFamily="18" charset="0"/>
              </a:rPr>
              <a:t>Lipoprotein metabolizması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4211638" y="1557338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>
                <a:latin typeface="Times New Roman" pitchFamily="18" charset="0"/>
              </a:rPr>
              <a:t>VLDL</a:t>
            </a: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5364163" y="2636838"/>
            <a:ext cx="1295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latin typeface="Times New Roman" pitchFamily="18" charset="0"/>
              </a:rPr>
              <a:t>VLDL artık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3997325" y="4700588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latin typeface="Times New Roman" pitchFamily="18" charset="0"/>
              </a:rPr>
              <a:t>LDL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1979613" y="3141663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latin typeface="Times New Roman" pitchFamily="18" charset="0"/>
              </a:rPr>
              <a:t>KC</a:t>
            </a:r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 flipV="1">
            <a:off x="2771775" y="2060575"/>
            <a:ext cx="1223963" cy="7207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>
            <a:off x="5292725" y="2133600"/>
            <a:ext cx="431800" cy="2873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 flipH="1">
            <a:off x="5148263" y="3860800"/>
            <a:ext cx="576262" cy="6477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 flipH="1">
            <a:off x="3203575" y="2420938"/>
            <a:ext cx="1223963" cy="863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6207" name="Line 15"/>
          <p:cNvSpPr>
            <a:spLocks noChangeShapeType="1"/>
          </p:cNvSpPr>
          <p:nvPr/>
        </p:nvSpPr>
        <p:spPr bwMode="auto">
          <a:xfrm flipH="1">
            <a:off x="3419475" y="3429000"/>
            <a:ext cx="208915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6208" name="Line 16"/>
          <p:cNvSpPr>
            <a:spLocks noChangeShapeType="1"/>
          </p:cNvSpPr>
          <p:nvPr/>
        </p:nvSpPr>
        <p:spPr bwMode="auto">
          <a:xfrm flipH="1" flipV="1">
            <a:off x="3203575" y="4005263"/>
            <a:ext cx="792163" cy="6477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6209" name="Line 17"/>
          <p:cNvSpPr>
            <a:spLocks noChangeShapeType="1"/>
          </p:cNvSpPr>
          <p:nvPr/>
        </p:nvSpPr>
        <p:spPr bwMode="auto">
          <a:xfrm flipH="1">
            <a:off x="2916238" y="4724400"/>
            <a:ext cx="1079500" cy="730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1979613" y="4581525"/>
            <a:ext cx="1008062" cy="82232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>
                <a:latin typeface="Times New Roman" pitchFamily="18" charset="0"/>
              </a:rPr>
              <a:t>Diğer yerler</a:t>
            </a:r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1187450" y="3470275"/>
            <a:ext cx="143986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>
                <a:latin typeface="Times New Roman" pitchFamily="18" charset="0"/>
              </a:rPr>
              <a:t>LDL reseptör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76262"/>
          </a:xfrm>
        </p:spPr>
        <p:txBody>
          <a:bodyPr/>
          <a:lstStyle/>
          <a:p>
            <a:r>
              <a:rPr lang="tr-TR" sz="4000" b="1">
                <a:solidFill>
                  <a:srgbClr val="FFFF00"/>
                </a:solidFill>
              </a:rPr>
              <a:t>Lipoprotein trafiği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052513"/>
            <a:ext cx="6048375" cy="1001712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tr-TR" sz="2000" b="1"/>
              <a:t>Londra metrosu…....................  Lp.Transport sistemi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tr-TR" sz="2000" b="1"/>
              <a:t>Yolcular ………………………  kolesterol, Trigliserid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tr-TR" sz="2000" b="1"/>
              <a:t>Sıkışık-yoğun zaman…………..yemek sonrası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1765300" y="2051050"/>
            <a:ext cx="2735263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>
                <a:latin typeface="Times New Roman" pitchFamily="18" charset="0"/>
              </a:rPr>
              <a:t>proje hatası</a:t>
            </a:r>
          </a:p>
          <a:p>
            <a:pPr>
              <a:spcBef>
                <a:spcPct val="50000"/>
              </a:spcBef>
            </a:pPr>
            <a:r>
              <a:rPr lang="tr-TR" sz="2000" b="1">
                <a:latin typeface="Times New Roman" pitchFamily="18" charset="0"/>
              </a:rPr>
              <a:t>aşırı yüklenme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4427538" y="1989138"/>
            <a:ext cx="4178300" cy="1158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>
                <a:latin typeface="Times New Roman" pitchFamily="18" charset="0"/>
              </a:rPr>
              <a:t>genetik</a:t>
            </a:r>
          </a:p>
          <a:p>
            <a:pPr>
              <a:spcBef>
                <a:spcPct val="50000"/>
              </a:spcBef>
            </a:pPr>
            <a:r>
              <a:rPr lang="tr-TR" sz="2000" b="1">
                <a:latin typeface="Times New Roman" pitchFamily="18" charset="0"/>
              </a:rPr>
              <a:t>diyet ve endokrin                             denge bozukluğu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2555875" y="3860800"/>
            <a:ext cx="3600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>
                <a:solidFill>
                  <a:srgbClr val="FFFF00"/>
                </a:solidFill>
                <a:latin typeface="Times New Roman" pitchFamily="18" charset="0"/>
              </a:rPr>
              <a:t>Multifaktöriyel blokaj</a:t>
            </a:r>
          </a:p>
        </p:txBody>
      </p:sp>
      <p:sp>
        <p:nvSpPr>
          <p:cNvPr id="135175" name="Line 7"/>
          <p:cNvSpPr>
            <a:spLocks noChangeShapeType="1"/>
          </p:cNvSpPr>
          <p:nvPr/>
        </p:nvSpPr>
        <p:spPr bwMode="auto">
          <a:xfrm>
            <a:off x="2555875" y="3141663"/>
            <a:ext cx="647700" cy="6477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 flipH="1">
            <a:off x="4572000" y="3213100"/>
            <a:ext cx="504825" cy="5762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755650" y="4797425"/>
            <a:ext cx="8137525" cy="137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tr-TR" sz="2000" b="1">
                <a:latin typeface="Times New Roman" pitchFamily="18" charset="0"/>
              </a:rPr>
              <a:t>Lp. trafiği;                                                                                                             labirentte yelken açmak için gerekli güvenin kazanılması ile anlaşılabilir.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tr-TR" sz="2000" b="1">
              <a:latin typeface="Times New Roman" pitchFamily="18" charset="0"/>
            </a:endParaRP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tr-TR" sz="1800" b="1">
                <a:latin typeface="Times New Roman" pitchFamily="18" charset="0"/>
              </a:rPr>
              <a:t>Micheal S: BROWN Joseph L.GOLDSTEIN 1985-nobel ödülü sahipleri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rgbClr val="FFFF00"/>
                </a:solidFill>
              </a:rPr>
              <a:t>Lipid-lipoprotein düzeylerine etki eden faktörler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5902325" cy="4795838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b="1"/>
              <a:t>Yaş-seks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b="1"/>
              <a:t>Irk japonlarda HDL </a:t>
            </a:r>
            <a:r>
              <a:rPr lang="tr-TR" sz="2000" b="1">
                <a:cs typeface="Times New Roman" pitchFamily="18" charset="0"/>
              </a:rPr>
              <a:t>↑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b="1">
                <a:cs typeface="Times New Roman" pitchFamily="18" charset="0"/>
              </a:rPr>
              <a:t>Vücut ağırlığı obezlerde TG ↑,HDL ↓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b="1">
                <a:cs typeface="Times New Roman" pitchFamily="18" charset="0"/>
              </a:rPr>
              <a:t>Fizik aktivite HDL2↑-LPL↑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b="1">
                <a:cs typeface="Times New Roman" pitchFamily="18" charset="0"/>
              </a:rPr>
              <a:t>Diyet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b="1">
                <a:cs typeface="Times New Roman" pitchFamily="18" charset="0"/>
              </a:rPr>
              <a:t>Hastalıklar MI sonrası 6-12 hf kol ↓, TG↑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b="1">
                <a:cs typeface="Times New Roman" pitchFamily="18" charset="0"/>
              </a:rPr>
              <a:t>Mevsimler yaz: majörler↓,HDL↑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b="1">
                <a:cs typeface="Times New Roman" pitchFamily="18" charset="0"/>
              </a:rPr>
              <a:t>Hastanın hazırlanışı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1800" b="1">
                <a:cs typeface="Times New Roman" pitchFamily="18" charset="0"/>
              </a:rPr>
              <a:t>Açlık 12 saat TG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1800" b="1">
                <a:cs typeface="Times New Roman" pitchFamily="18" charset="0"/>
              </a:rPr>
              <a:t>Alkol 72 saat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1800" b="1">
                <a:cs typeface="Times New Roman" pitchFamily="18" charset="0"/>
              </a:rPr>
              <a:t>Postür oturur % 6 ↓ - yatar % 15 ↓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1800" b="1">
                <a:cs typeface="Times New Roman" pitchFamily="18" charset="0"/>
              </a:rPr>
              <a:t>Turnike sıkma süresi 5 dak. aşarsa % 10-15 ↑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1800" b="1">
                <a:cs typeface="Times New Roman" pitchFamily="18" charset="0"/>
              </a:rPr>
              <a:t>Serumun bekletilmesi + 4 </a:t>
            </a:r>
            <a:r>
              <a:rPr lang="tr-TR" sz="1800" b="1" baseline="30000">
                <a:cs typeface="Times New Roman" pitchFamily="18" charset="0"/>
              </a:rPr>
              <a:t>0</a:t>
            </a:r>
            <a:r>
              <a:rPr lang="tr-TR" sz="1800" b="1">
                <a:cs typeface="Times New Roman" pitchFamily="18" charset="0"/>
              </a:rPr>
              <a:t>C de birkaç gün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1800" b="1">
                <a:cs typeface="Times New Roman" pitchFamily="18" charset="0"/>
              </a:rPr>
              <a:t>      		                    -15 </a:t>
            </a:r>
            <a:r>
              <a:rPr lang="tr-TR" sz="1800" b="1" baseline="30000">
                <a:cs typeface="Times New Roman" pitchFamily="18" charset="0"/>
              </a:rPr>
              <a:t>0</a:t>
            </a:r>
            <a:r>
              <a:rPr lang="tr-TR" sz="1800" b="1">
                <a:cs typeface="Times New Roman" pitchFamily="18" charset="0"/>
              </a:rPr>
              <a:t>c de 18 hafta	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1800" b="1">
                <a:cs typeface="Times New Roman" pitchFamily="18" charset="0"/>
              </a:rPr>
              <a:t>Kapiller örnekleme % 3,6 ↑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tr-TR" sz="1800" b="1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647700" y="1200150"/>
            <a:ext cx="77406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FFFF00"/>
                </a:solidFill>
                <a:latin typeface="Times New Roman" pitchFamily="18" charset="0"/>
              </a:rPr>
              <a:t>HDLkolesterol düzeyini etkileyen faktörler</a:t>
            </a:r>
          </a:p>
        </p:txBody>
      </p:sp>
      <p:graphicFrame>
        <p:nvGraphicFramePr>
          <p:cNvPr id="138276" name="Group 36"/>
          <p:cNvGraphicFramePr>
            <a:graphicFrameLocks noGrp="1"/>
          </p:cNvGraphicFramePr>
          <p:nvPr/>
        </p:nvGraphicFramePr>
        <p:xfrm>
          <a:off x="179388" y="2708275"/>
          <a:ext cx="8820150" cy="2987040"/>
        </p:xfrm>
        <a:graphic>
          <a:graphicData uri="http://schemas.openxmlformats.org/drawingml/2006/table">
            <a:tbl>
              <a:tblPr/>
              <a:tblGrid>
                <a:gridCol w="4824412"/>
                <a:gridCol w="399573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Arttıranlar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Azaltanlar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6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Östrojen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Egzersiz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Kilo kaybı (zayıflama)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Hipotrigliseridemik ilaçlar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Alkol (HDL3)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Feniton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Ailevi hiperalfalipooroteinemi sendromları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Puberte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Androjenler, progestagenler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Obezite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Hipertrigliseridemi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Tip 2 DM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Sigara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Ailevi HDL – eksikliği sendromları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Dislipidemilerde klinik tablo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1628775"/>
            <a:ext cx="3094037" cy="411480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>
                <a:solidFill>
                  <a:srgbClr val="FFFF00"/>
                </a:solidFill>
              </a:rPr>
              <a:t>Asemptomatik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>
                <a:solidFill>
                  <a:srgbClr val="FFFF00"/>
                </a:solidFill>
              </a:rPr>
              <a:t>Semptomatik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ASKH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Pankreatit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Safra taşı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Ksantoma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Diğerleri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Laboratuvar analizi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Açlıkta plazma lipid, kolesterol ve trigliserid düzeylerine bakılması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Laktesans bakılması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Lipoprotein elektroforezi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Ultrasantrifügasyon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Apoprotein anlizi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Diğer biyokimyasal kan tetkikleri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Dislipidemili hastaya yaklaşım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628775"/>
            <a:ext cx="5976938" cy="5040313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Anamnez-öykü-aile sorgusu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Risk faktörlerinin yorumu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Tam sistematik fizik muayene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Lipidler (Kolesterol-Trigliserid)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Lipoprotein analizi-fenotipleme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Primer – sekonder ?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Yorumlama ve tedavi kararı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Tedavi - izlem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14" name="Group 2"/>
          <p:cNvGraphicFramePr>
            <a:graphicFrameLocks noGrp="1"/>
          </p:cNvGraphicFramePr>
          <p:nvPr>
            <p:ph type="tbl" idx="1"/>
          </p:nvPr>
        </p:nvGraphicFramePr>
        <p:xfrm>
          <a:off x="323850" y="1628775"/>
          <a:ext cx="7772400" cy="337058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Total kolesterol mg/dl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LDL kolesterol mg/dl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 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Sınırda yüksek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200-239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130-159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Orta yüksek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240-300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160-200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Ciddi yüksek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 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3276600" y="5229225"/>
            <a:ext cx="4175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b="1">
                <a:solidFill>
                  <a:srgbClr val="FFFF00"/>
                </a:solidFill>
                <a:latin typeface="Times New Roman" pitchFamily="18" charset="0"/>
              </a:rPr>
              <a:t>Trigliserid &lt; 150 mg/dl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8134350" cy="1143000"/>
          </a:xfrm>
        </p:spPr>
        <p:txBody>
          <a:bodyPr/>
          <a:lstStyle/>
          <a:p>
            <a:r>
              <a:rPr lang="tr-TR" sz="2400" b="1">
                <a:solidFill>
                  <a:srgbClr val="FFFF00"/>
                </a:solidFill>
              </a:rPr>
              <a:t>National Cholesterol Education Programme (NCEP)       Adult Treatment Guidelines (2001)</a:t>
            </a:r>
          </a:p>
        </p:txBody>
      </p:sp>
      <p:graphicFrame>
        <p:nvGraphicFramePr>
          <p:cNvPr id="142339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657350"/>
          <a:ext cx="8134350" cy="4390263"/>
        </p:xfrm>
        <a:graphic>
          <a:graphicData uri="http://schemas.openxmlformats.org/drawingml/2006/table">
            <a:tbl>
              <a:tblPr/>
              <a:tblGrid>
                <a:gridCol w="2733675"/>
                <a:gridCol w="1800225"/>
                <a:gridCol w="1728788"/>
                <a:gridCol w="1871662"/>
              </a:tblGrid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(mg/dl/mmol/l)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Sınırda Yüksek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T. Kolesterol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200(5,2)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200-239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&gt;240(6,2)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130 (3,4)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130-159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&gt;160(4,1)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8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HDL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erkek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kadın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40 (1,04)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50 (1,30)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60 (1,59)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Trigliserid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150 (1,7)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150-199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200 (2,3)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820863"/>
            <a:ext cx="7772400" cy="1143000"/>
          </a:xfrm>
        </p:spPr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Friedwald Formülü (mg/dl)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275013"/>
            <a:ext cx="8061325" cy="73025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tr-TR" b="1"/>
              <a:t>      LDL= Total Kolestrol-  (HDL+TG/5)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479425"/>
          </a:xfrm>
        </p:spPr>
        <p:txBody>
          <a:bodyPr/>
          <a:lstStyle/>
          <a:p>
            <a:r>
              <a:rPr lang="tr-TR" sz="4000" b="1">
                <a:solidFill>
                  <a:srgbClr val="FFFF00"/>
                </a:solidFill>
              </a:rPr>
              <a:t>Primer hiperlipidemiler</a:t>
            </a:r>
          </a:p>
        </p:txBody>
      </p:sp>
      <p:graphicFrame>
        <p:nvGraphicFramePr>
          <p:cNvPr id="116779" name="Group 43"/>
          <p:cNvGraphicFramePr>
            <a:graphicFrameLocks noGrp="1"/>
          </p:cNvGraphicFramePr>
          <p:nvPr>
            <p:ph idx="1"/>
          </p:nvPr>
        </p:nvGraphicFramePr>
        <p:xfrm>
          <a:off x="755650" y="836613"/>
          <a:ext cx="8280400" cy="5334762"/>
        </p:xfrm>
        <a:graphic>
          <a:graphicData uri="http://schemas.openxmlformats.org/drawingml/2006/table">
            <a:tbl>
              <a:tblPr/>
              <a:tblGrid>
                <a:gridCol w="1008063"/>
                <a:gridCol w="7272337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 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Familyal lipoprotein lipaz eksikliği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Ekzojen hipertrigliseridemi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APO Cll eksikliği                                                       ŞM-TG 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Familyal hiperkolesterolemi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Hiperbetalipoproteinemi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F. Kombine hiperlipidemi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a) heterozigot                                                LDL Kol 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b) homozigot                                                 LDL kol 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VLDL -  TG 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 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Familyal disbetalipoproteinemi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 beta hastalığı                                                 VLDL –artık 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↑↑-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ŞM-artık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 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Familyal hipertrigliseridemi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Hiperbetalipoproteinemi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Endojen lip F. Kombine hiperlipidemi                   VLDL –TG 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Familyal hipertrigliseridemi (apo cll eksikliği)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Mikst endojen ve ekzojen hiperlipidemi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 I ve IV kombine                                                  VLDL-TG 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↑↑-ŞM – TG ↑↑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2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Primer hiperlipidemiler</a:t>
            </a:r>
          </a:p>
        </p:txBody>
      </p:sp>
      <p:graphicFrame>
        <p:nvGraphicFramePr>
          <p:cNvPr id="87133" name="Group 93"/>
          <p:cNvGraphicFramePr>
            <a:graphicFrameLocks noGrp="1"/>
          </p:cNvGraphicFramePr>
          <p:nvPr>
            <p:ph idx="1"/>
          </p:nvPr>
        </p:nvGraphicFramePr>
        <p:xfrm>
          <a:off x="685800" y="1657350"/>
          <a:ext cx="8134350" cy="4676013"/>
        </p:xfrm>
        <a:graphic>
          <a:graphicData uri="http://schemas.openxmlformats.org/drawingml/2006/table">
            <a:tbl>
              <a:tblPr/>
              <a:tblGrid>
                <a:gridCol w="1365250"/>
                <a:gridCol w="2233613"/>
                <a:gridCol w="2663825"/>
                <a:gridCol w="1871662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Sıklık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Seyrek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Sık(polijenik-sporadik)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En sık (OD)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Lipid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↑↑↑( 4000) Kolesterol↑ (400)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↑↑↑(300-500) TG.N.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TG 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Lipoprotein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HDL↓ (sekonder)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Patogenez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Apo C2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LPL 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LDL-R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↓(heterozigot)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LDL-R Yok (homozigot)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 ve               ApoB Sentezi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Klinik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Pankreatit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Ksantoma (Erüptif)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Hepatomegali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Splenomegali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Lipemia retinalis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KKH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KKH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Ksantoma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Primer hiperlipidemiler</a:t>
            </a:r>
          </a:p>
        </p:txBody>
      </p:sp>
      <p:graphicFrame>
        <p:nvGraphicFramePr>
          <p:cNvPr id="89139" name="Group 51"/>
          <p:cNvGraphicFramePr>
            <a:graphicFrameLocks noGrp="1"/>
          </p:cNvGraphicFramePr>
          <p:nvPr>
            <p:ph idx="1"/>
          </p:nvPr>
        </p:nvGraphicFramePr>
        <p:xfrm>
          <a:off x="250825" y="1196975"/>
          <a:ext cx="8566150" cy="5156962"/>
        </p:xfrm>
        <a:graphic>
          <a:graphicData uri="http://schemas.openxmlformats.org/drawingml/2006/table">
            <a:tbl>
              <a:tblPr/>
              <a:tblGrid>
                <a:gridCol w="1365250"/>
                <a:gridCol w="2305050"/>
                <a:gridCol w="2592388"/>
                <a:gridCol w="2303462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Sıklık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Seyrek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Sık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Seyrek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Lipid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( 300) TG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↑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↑↑↑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(400)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Kolesterol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↑↑↑↑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(2000-3000) Kolesterol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↑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Lipoprotein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 VLDL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 + VLDL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Patogenez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ApoE yokluğu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ApoE reseptör hatası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LDL reseptör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 üretimi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APOE4 anomalisi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APOC – 3 – 2 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Klinik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Pankreatit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Palmar Ksantoma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Tuberoz-Tuberoerüptif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Tendinoz Ksantoma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Obezite –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Hepato-Splenomegali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Obezite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Hiperinsülinemi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Artralji artrit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Ağız kuruluğu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34" name="Rectangle 2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1343025"/>
          </a:xfrm>
        </p:spPr>
        <p:txBody>
          <a:bodyPr/>
          <a:lstStyle/>
          <a:p>
            <a:r>
              <a:rPr lang="tr-TR" sz="4000" b="1">
                <a:solidFill>
                  <a:srgbClr val="FFFF00"/>
                </a:solidFill>
              </a:rPr>
              <a:t>Hiperlipidemilerin fenotipik klasifikasyonu</a:t>
            </a:r>
          </a:p>
        </p:txBody>
      </p:sp>
      <p:graphicFrame>
        <p:nvGraphicFramePr>
          <p:cNvPr id="90186" name="Group 74"/>
          <p:cNvGraphicFramePr>
            <a:graphicFrameLocks noGrp="1"/>
          </p:cNvGraphicFramePr>
          <p:nvPr>
            <p:ph idx="1"/>
          </p:nvPr>
        </p:nvGraphicFramePr>
        <p:xfrm>
          <a:off x="1120775" y="2162175"/>
          <a:ext cx="7772400" cy="3646488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Fenotip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Lipoprotein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    …………………….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IIa  …………………….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IIb  …………………….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 + VLDL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   …………………….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 VLDL + IDL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IV   …………………….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    …………………….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ŞM+VLDL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782637"/>
          </a:xfrm>
        </p:spPr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Sekonder hiperlipidemiler (1)</a:t>
            </a:r>
          </a:p>
        </p:txBody>
      </p:sp>
      <p:graphicFrame>
        <p:nvGraphicFramePr>
          <p:cNvPr id="92217" name="Group 57"/>
          <p:cNvGraphicFramePr>
            <a:graphicFrameLocks noGrp="1"/>
          </p:cNvGraphicFramePr>
          <p:nvPr>
            <p:ph idx="1"/>
          </p:nvPr>
        </p:nvGraphicFramePr>
        <p:xfrm>
          <a:off x="827088" y="1125538"/>
          <a:ext cx="7129462" cy="5430584"/>
        </p:xfrm>
        <a:graphic>
          <a:graphicData uri="http://schemas.openxmlformats.org/drawingml/2006/table">
            <a:tbl>
              <a:tblPr/>
              <a:tblGrid>
                <a:gridCol w="1441450"/>
                <a:gridCol w="2159000"/>
                <a:gridCol w="35290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Fenotip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Sekonder neden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Diabetes Mellitus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Hipotiroidizm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4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 + VLDL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Porfiria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Hipotiroidizm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Biliyer obstrüksiyon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Myelom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Gebelik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Hipotiroidizm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Alkolizm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Diabetes Mellitus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782637"/>
          </a:xfrm>
        </p:spPr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Sekonder hiperlipidemiler (2)</a:t>
            </a:r>
          </a:p>
        </p:txBody>
      </p:sp>
      <p:graphicFrame>
        <p:nvGraphicFramePr>
          <p:cNvPr id="95269" name="Group 37"/>
          <p:cNvGraphicFramePr>
            <a:graphicFrameLocks noGrp="1"/>
          </p:cNvGraphicFramePr>
          <p:nvPr>
            <p:ph idx="1"/>
          </p:nvPr>
        </p:nvGraphicFramePr>
        <p:xfrm>
          <a:off x="1042988" y="1400175"/>
          <a:ext cx="6913562" cy="4846320"/>
        </p:xfrm>
        <a:graphic>
          <a:graphicData uri="http://schemas.openxmlformats.org/drawingml/2006/table">
            <a:tbl>
              <a:tblPr/>
              <a:tblGrid>
                <a:gridCol w="1441450"/>
                <a:gridCol w="1943100"/>
                <a:gridCol w="3529012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Fenotip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Sekonder neden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Lipodistrofiler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Diabetes Mellitus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Alkol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Glukokortikoidler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Kronik renal yetmezlik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Estrojenler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Gebelik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Glikojen depo hastalıkları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 +ŞM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Alkolizm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Pankreatit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Disglobulinemi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Diabetes Mellitıus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rgbClr val="FFFF00"/>
                </a:solidFill>
              </a:rPr>
              <a:t>Sekonder Hiperkolesterolemiler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628775"/>
            <a:ext cx="4678362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Hipotiroidizm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Cushing sendromu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Anoreksiya nervoza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Disglobulinemiler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Akut intermmittan porfiria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Nefrotik sendrom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Hepatoma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Kolestaz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Hepatik yetmezlik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908050"/>
            <a:ext cx="7772400" cy="1143000"/>
          </a:xfrm>
        </p:spPr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   Kolesterol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1987550"/>
            <a:ext cx="8964613" cy="2736850"/>
          </a:xfrm>
        </p:spPr>
        <p:txBody>
          <a:bodyPr/>
          <a:lstStyle/>
          <a:p>
            <a:pPr algn="ctr"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/>
              <a:t>Dört halkalı steroid nukleusu </a:t>
            </a:r>
          </a:p>
          <a:p>
            <a:pPr algn="ctr"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/>
              <a:t>ve hidroksil grubu olan sterol</a:t>
            </a:r>
          </a:p>
          <a:p>
            <a:pPr algn="ctr">
              <a:buClr>
                <a:srgbClr val="FFFF00"/>
              </a:buClr>
              <a:buSzTx/>
              <a:buFont typeface="Wingdings" pitchFamily="2" charset="2"/>
              <a:buNone/>
            </a:pPr>
            <a:endParaRPr lang="tr-TR" sz="4400" b="1">
              <a:solidFill>
                <a:srgbClr val="FFFF00"/>
              </a:solidFill>
            </a:endParaRPr>
          </a:p>
          <a:p>
            <a:pPr algn="ctr">
              <a:buClr>
                <a:srgbClr val="FFFF00"/>
              </a:buClr>
              <a:buSzTx/>
              <a:buFont typeface="Wingdings" pitchFamily="2" charset="2"/>
              <a:buNone/>
            </a:pPr>
            <a:endParaRPr lang="tr-TR" sz="4400" b="1">
              <a:solidFill>
                <a:srgbClr val="FFFF00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3132138" y="3521075"/>
            <a:ext cx="2870200" cy="628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</a:pPr>
            <a:r>
              <a:rPr lang="tr-TR" sz="4400" b="1">
                <a:solidFill>
                  <a:srgbClr val="FFFF00"/>
                </a:solidFill>
                <a:latin typeface="Times New Roman" pitchFamily="18" charset="0"/>
              </a:rPr>
              <a:t>Trigliserid </a:t>
            </a: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1836738" y="4292600"/>
            <a:ext cx="4764087" cy="482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3200">
                <a:latin typeface="Times New Roman" pitchFamily="18" charset="0"/>
              </a:rPr>
              <a:t>Gliserolün yağ asidi esteri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rgbClr val="FFFF00"/>
                </a:solidFill>
              </a:rPr>
              <a:t>Sekonder Hipertirigliseridemiler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5541963" cy="41148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  <a:buSzTx/>
              <a:buFont typeface="Monotype Sorts" charset="2"/>
              <a:buNone/>
            </a:pPr>
            <a:r>
              <a:rPr lang="tr-TR" sz="2400" b="1">
                <a:solidFill>
                  <a:srgbClr val="FFFF00"/>
                </a:solidFill>
              </a:rPr>
              <a:t>Hastalıklar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Obezite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Diabetes Mellitus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Hipotiroidizm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Hipopituitarizm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Akromegali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Lipodistrofiler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Glikojen depo hast.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Akut stres (MI)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Üremi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Nefrotik sendrom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SLE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Waldenstrom makroglobulinemisi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5614988" y="1484313"/>
            <a:ext cx="3529012" cy="266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</a:pPr>
            <a:r>
              <a:rPr lang="tr-TR" b="1">
                <a:solidFill>
                  <a:srgbClr val="FFFF00"/>
                </a:solidFill>
                <a:latin typeface="Times New Roman" pitchFamily="18" charset="0"/>
              </a:rPr>
              <a:t>İlaçlar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>
                <a:latin typeface="Times New Roman" pitchFamily="18" charset="0"/>
              </a:rPr>
              <a:t>Tiazidler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>
                <a:latin typeface="Times New Roman" pitchFamily="18" charset="0"/>
              </a:rPr>
              <a:t>Betablokerler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>
                <a:latin typeface="Times New Roman" pitchFamily="18" charset="0"/>
              </a:rPr>
              <a:t>Estrojen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>
                <a:latin typeface="Times New Roman" pitchFamily="18" charset="0"/>
              </a:rPr>
              <a:t>Oral kontraseptifler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>
                <a:latin typeface="Times New Roman" pitchFamily="18" charset="0"/>
              </a:rPr>
              <a:t>Glukokortikoidler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Dislipidemilerde Klinik Tablo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11480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>
                <a:solidFill>
                  <a:srgbClr val="FFFF00"/>
                </a:solidFill>
                <a:sym typeface="Symbol" pitchFamily="18" charset="2"/>
              </a:rPr>
              <a:t>Asemptomatik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>
                <a:solidFill>
                  <a:srgbClr val="FFFF00"/>
                </a:solidFill>
                <a:sym typeface="Symbol" pitchFamily="18" charset="2"/>
              </a:rPr>
              <a:t>Semptomatik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>
                <a:sym typeface="Symbol" pitchFamily="18" charset="2"/>
              </a:rPr>
              <a:t>            -Aterosklerotik Kalp Hastalığı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>
                <a:sym typeface="Symbol" pitchFamily="18" charset="2"/>
              </a:rPr>
              <a:t>            -Pankreatit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>
                <a:sym typeface="Symbol" pitchFamily="18" charset="2"/>
              </a:rPr>
              <a:t>            -Safra Taşı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>
                <a:sym typeface="Symbol" pitchFamily="18" charset="2"/>
              </a:rPr>
              <a:t>            -Ksantoma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>
                <a:sym typeface="Symbol" pitchFamily="18" charset="2"/>
              </a:rPr>
              <a:t>            -Diğerleri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Hiperlipidemilerde klinik</a:t>
            </a:r>
          </a:p>
        </p:txBody>
      </p:sp>
      <p:graphicFrame>
        <p:nvGraphicFramePr>
          <p:cNvPr id="100418" name="Group 66"/>
          <p:cNvGraphicFramePr>
            <a:graphicFrameLocks noGrp="1"/>
          </p:cNvGraphicFramePr>
          <p:nvPr>
            <p:ph idx="1"/>
          </p:nvPr>
        </p:nvGraphicFramePr>
        <p:xfrm>
          <a:off x="685800" y="1657350"/>
          <a:ext cx="7772400" cy="4622800"/>
        </p:xfrm>
        <a:graphic>
          <a:graphicData uri="http://schemas.openxmlformats.org/drawingml/2006/table">
            <a:tbl>
              <a:tblPr/>
              <a:tblGrid>
                <a:gridCol w="2590800"/>
                <a:gridCol w="3743325"/>
                <a:gridCol w="1438275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Organ-sistem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Belirti-semptom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Erüptif Ksanttoma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Palmar ksantoma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Ksantelazma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Tuberoz- tendinoz-ksant.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I-V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II-III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II-III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KBB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Bukkal mukozada sarı plaklar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Kalp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Koroner arter hastalığı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Aort kapak hastalığı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II-V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-Abdominal ağrı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Hepatosplenomegali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I-V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I-V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Renovasküler hastalık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II-III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Nöromüsküler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Times New Roman" pitchFamily="18" charset="0"/>
                        <a:buChar char="−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Periferik nöropati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IV-V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Dislipidemili hastaya yaklaşım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628775"/>
            <a:ext cx="5976938" cy="5040313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Anamnez-öykü-aile sorgusu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Risk faktörlerinin yorumu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Tam sistematik fizik muayene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Lipidler (Kolesterol-Trigliserid)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Lipoprotein analizi-fenotipleme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Primer – sekonder ?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Yorumlama ve tedavi kararı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/>
              <a:t>Tedavi - izlem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411413" y="295275"/>
            <a:ext cx="33829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>
                <a:solidFill>
                  <a:srgbClr val="FFFF00"/>
                </a:solidFill>
                <a:latin typeface="Times New Roman" pitchFamily="18" charset="0"/>
              </a:rPr>
              <a:t>Hiperkolesterolemi nedenleri</a:t>
            </a:r>
          </a:p>
        </p:txBody>
      </p:sp>
      <p:graphicFrame>
        <p:nvGraphicFramePr>
          <p:cNvPr id="75813" name="Group 37"/>
          <p:cNvGraphicFramePr>
            <a:graphicFrameLocks noGrp="1"/>
          </p:cNvGraphicFramePr>
          <p:nvPr/>
        </p:nvGraphicFramePr>
        <p:xfrm>
          <a:off x="900113" y="981075"/>
          <a:ext cx="7429500" cy="5493449"/>
        </p:xfrm>
        <a:graphic>
          <a:graphicData uri="http://schemas.openxmlformats.org/drawingml/2006/table">
            <a:tbl>
              <a:tblPr/>
              <a:tblGrid>
                <a:gridCol w="742950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Hiperkolesterolemiler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Primer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Familyal hiperkolesterolemi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Familyal kombine hiperlipidemi (multipl Tip) (Tip IIa, Tip IIb, Tip IV)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HDL – Kolesterol artışı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Poligenik Hiperkolesterolemi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Sekonder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Hipotiroidizm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Nefrotik Sendrom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Disglobulinemiler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Hepatoma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Akut İntermittant portiria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Cushing Sendromu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Kolestaz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Hepatik yetersizlik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Anoreksiya Nervoza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411413" y="0"/>
            <a:ext cx="33829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>
                <a:solidFill>
                  <a:srgbClr val="FFFF00"/>
                </a:solidFill>
                <a:latin typeface="Times New Roman" pitchFamily="18" charset="0"/>
              </a:rPr>
              <a:t>Hipertrigliseridemi nedenleri</a:t>
            </a:r>
          </a:p>
        </p:txBody>
      </p:sp>
      <p:graphicFrame>
        <p:nvGraphicFramePr>
          <p:cNvPr id="74794" name="Group 42"/>
          <p:cNvGraphicFramePr>
            <a:graphicFrameLocks noGrp="1"/>
          </p:cNvGraphicFramePr>
          <p:nvPr/>
        </p:nvGraphicFramePr>
        <p:xfrm>
          <a:off x="1403350" y="476250"/>
          <a:ext cx="7129463" cy="6041835"/>
        </p:xfrm>
        <a:graphic>
          <a:graphicData uri="http://schemas.openxmlformats.org/drawingml/2006/table">
            <a:tbl>
              <a:tblPr/>
              <a:tblGrid>
                <a:gridCol w="712946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Hipertrigliseridemiler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Primer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Familyal hipertrigliseridemi (Tip IV-V)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Familyal kombine hiperlipidemi (Multipl Tip) (Tip IIa, Tip IIb, Tip IV)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Familyal LPL eksikliği (tip 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Herediter Apo C2 eksikliği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Familyal Diabetalipoproteinemi (Tip III)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Sekonder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Obezite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Diabetes Mellitus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Akut Stress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Üremi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Nefrotik Sendrom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Hipotiroidizm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Kronik alkol alımı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Cushing Sendromu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Hipopitütarizm _ Akromegali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Lipodistrofiler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Glikojen depo hastalıkları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Disglobulinemiler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Sistemik lupus eritematozus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Waldenstrom makroglobulinemisi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İlaçlar (Tiazidler, Beta blokürler, estrojenler, oral kontraseptifler, glukokortikoidler)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755650" y="977900"/>
            <a:ext cx="81375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b="1">
                <a:solidFill>
                  <a:srgbClr val="FFFF00"/>
                </a:solidFill>
                <a:latin typeface="Times New Roman" pitchFamily="18" charset="0"/>
              </a:rPr>
              <a:t>Primer hiperlipidemilerin sınıflandırması</a:t>
            </a:r>
          </a:p>
        </p:txBody>
      </p:sp>
      <p:graphicFrame>
        <p:nvGraphicFramePr>
          <p:cNvPr id="78953" name="Group 105"/>
          <p:cNvGraphicFramePr>
            <a:graphicFrameLocks noGrp="1"/>
          </p:cNvGraphicFramePr>
          <p:nvPr/>
        </p:nvGraphicFramePr>
        <p:xfrm>
          <a:off x="179388" y="1741488"/>
          <a:ext cx="8929687" cy="3356864"/>
        </p:xfrm>
        <a:graphic>
          <a:graphicData uri="http://schemas.openxmlformats.org/drawingml/2006/table">
            <a:tbl>
              <a:tblPr/>
              <a:tblGrid>
                <a:gridCol w="576262"/>
                <a:gridCol w="2016125"/>
                <a:gridCol w="1800225"/>
                <a:gridCol w="1223963"/>
                <a:gridCol w="1439862"/>
                <a:gridCol w="187325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Plazma kolesterol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 kolesterol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Plazma trigliserid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Lipoprotein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laktesans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IV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Yüksek-normal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Yüksek-normal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Düşük-normal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Düşük-normal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Aşırı ŞM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Aşırı LDL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Aşırı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LDL-VLDL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ŞM-artık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 VLDL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Krema tabakası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Berrak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Genellikle berrak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Bulanık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Bulanık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Krema+bulanık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52513"/>
            <a:ext cx="7772400" cy="1143000"/>
          </a:xfrm>
        </p:spPr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Dislipidemik hastaya yaklaşım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2708275"/>
            <a:ext cx="4894262" cy="1916113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/>
              <a:t>Anamnez-risk faktörleri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/>
              <a:t>Fizik Muayene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/>
              <a:t>Laboratuar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rgbClr val="FFFF00"/>
                </a:solidFill>
              </a:rPr>
              <a:t>Hiperlipidemide diyet önerileri </a:t>
            </a:r>
            <a:r>
              <a:rPr lang="tr-TR" sz="2800" b="1">
                <a:solidFill>
                  <a:srgbClr val="FFFF00"/>
                </a:solidFill>
              </a:rPr>
              <a:t>(American Heart Association and National Cholesterol Education Program)</a:t>
            </a:r>
          </a:p>
        </p:txBody>
      </p:sp>
      <p:graphicFrame>
        <p:nvGraphicFramePr>
          <p:cNvPr id="96303" name="Group 47"/>
          <p:cNvGraphicFramePr>
            <a:graphicFrameLocks noGrp="1"/>
          </p:cNvGraphicFramePr>
          <p:nvPr>
            <p:ph idx="1"/>
          </p:nvPr>
        </p:nvGraphicFramePr>
        <p:xfrm>
          <a:off x="685800" y="1657350"/>
          <a:ext cx="7772400" cy="4130040"/>
        </p:xfrm>
        <a:graphic>
          <a:graphicData uri="http://schemas.openxmlformats.org/drawingml/2006/table">
            <a:tbl>
              <a:tblPr/>
              <a:tblGrid>
                <a:gridCol w="2878138"/>
                <a:gridCol w="2303462"/>
                <a:gridCol w="2590800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Komponent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AutoNum type="arabicPeriod"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Basamak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2. Basamak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yağ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Sature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Monounsature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Poliunsature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30 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10 ↓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5-15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10 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30 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7 ↓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5-15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10 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Karbonhidrat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50-70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50-70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mg/gün 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mg/gün 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71550" y="765175"/>
            <a:ext cx="66246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FFFF00"/>
                </a:solidFill>
                <a:latin typeface="Times New Roman" pitchFamily="18" charset="0"/>
              </a:rPr>
              <a:t>Hiperlipidemide beslenme tedavisi</a:t>
            </a:r>
          </a:p>
        </p:txBody>
      </p:sp>
      <p:graphicFrame>
        <p:nvGraphicFramePr>
          <p:cNvPr id="65656" name="Group 120"/>
          <p:cNvGraphicFramePr>
            <a:graphicFrameLocks noGrp="1"/>
          </p:cNvGraphicFramePr>
          <p:nvPr/>
        </p:nvGraphicFramePr>
        <p:xfrm>
          <a:off x="107950" y="1700213"/>
          <a:ext cx="8785225" cy="3628711"/>
        </p:xfrm>
        <a:graphic>
          <a:graphicData uri="http://schemas.openxmlformats.org/drawingml/2006/table">
            <a:tbl>
              <a:tblPr/>
              <a:tblGrid>
                <a:gridCol w="3240088"/>
                <a:gridCol w="2016125"/>
                <a:gridCol w="1800225"/>
                <a:gridCol w="1728787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2.Kademe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Kademe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Akdeniz diyeti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yağ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%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%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%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Doymuş yağ asiti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%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%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%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Tekli doymamış yağ asiti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%10-15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%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Çoklu doymamış yağ asiti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%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%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%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Karbonhidrat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50-60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50-60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40-50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% 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10-20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300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200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300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kalori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İdeal vücut ağırlığına ulaşılacak kalori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İdeal kilo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rgbClr val="FFFF00"/>
                </a:solidFill>
              </a:rPr>
              <a:t>Plazma lipidleri</a:t>
            </a:r>
            <a:br>
              <a:rPr lang="tr-TR" sz="4000" b="1">
                <a:solidFill>
                  <a:srgbClr val="FFFF00"/>
                </a:solidFill>
              </a:rPr>
            </a:br>
            <a:r>
              <a:rPr lang="tr-TR" sz="3600" b="1">
                <a:solidFill>
                  <a:srgbClr val="FFFF00"/>
                </a:solidFill>
              </a:rPr>
              <a:t>uzun zincirli yağ asitlerinin esterleri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628775"/>
            <a:ext cx="6118225" cy="4867275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tr-TR" sz="2400" b="1">
                <a:solidFill>
                  <a:srgbClr val="FFFF00"/>
                </a:solidFill>
              </a:rPr>
              <a:t>Major - klinik önemde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000" b="1"/>
              <a:t>1.Trıacylglycerol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000" b="1"/>
              <a:t>     Trigliseridler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000" b="1"/>
              <a:t>     gliserolün yağ asiti esterleri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000" b="1"/>
              <a:t>2. Kolesterol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000" b="1"/>
              <a:t>    steroid nukleusu ve hidroksil grubu olan sterol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000" b="1"/>
              <a:t>    - serbest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000" b="1"/>
              <a:t>    - esterleşmiş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tr-TR" sz="2400" b="1">
                <a:solidFill>
                  <a:srgbClr val="FFFF00"/>
                </a:solidFill>
              </a:rPr>
              <a:t>Minor - fizyolojik önemde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000" b="1"/>
              <a:t>1.Fosfolipidler</a:t>
            </a:r>
          </a:p>
          <a:p>
            <a:pPr lvl="2">
              <a:lnSpc>
                <a:spcPct val="90000"/>
              </a:lnSpc>
            </a:pPr>
            <a:r>
              <a:rPr lang="tr-TR" sz="1800" b="1"/>
              <a:t>Fosfatidilkolin LESİTİN</a:t>
            </a:r>
          </a:p>
          <a:p>
            <a:pPr lvl="2">
              <a:lnSpc>
                <a:spcPct val="90000"/>
              </a:lnSpc>
            </a:pPr>
            <a:r>
              <a:rPr lang="tr-TR" sz="1800" b="1"/>
              <a:t>Sfingomyelin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000" b="1"/>
              <a:t>2. Glikolipidler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000" b="1"/>
              <a:t>3. Sfingolipidler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85750"/>
            <a:ext cx="8208912" cy="752544"/>
          </a:xfrm>
        </p:spPr>
        <p:txBody>
          <a:bodyPr/>
          <a:lstStyle/>
          <a:p>
            <a:r>
              <a:rPr lang="tr-TR" sz="3200" dirty="0" err="1" smtClean="0"/>
              <a:t>Kardiyovasküler</a:t>
            </a:r>
            <a:r>
              <a:rPr lang="tr-TR" sz="3200" dirty="0" smtClean="0"/>
              <a:t> risk düşürücü yaşam tarzı değişiklik önerileri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765864"/>
              </p:ext>
            </p:extLst>
          </p:nvPr>
        </p:nvGraphicFramePr>
        <p:xfrm>
          <a:off x="395536" y="1196751"/>
          <a:ext cx="8496944" cy="5544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4"/>
                <a:gridCol w="4320480"/>
              </a:tblGrid>
              <a:tr h="394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Yaşam tarzı değişiklikleri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Öneriler 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819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Diyet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Sebze ve meyveden zengin diyet, tahıllar ürünleri bakliyatlar, beyaz et, balık, düşük yağlı süt ürünleri</a:t>
                      </a:r>
                      <a:endParaRPr lang="tr-T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Kısıtlanması gerekenler</a:t>
                      </a:r>
                      <a:r>
                        <a:rPr lang="tr-TR" sz="1600" b="1" dirty="0" smtClean="0">
                          <a:effectLst/>
                        </a:rPr>
                        <a:t>; kırmızı </a:t>
                      </a:r>
                      <a:r>
                        <a:rPr lang="tr-TR" sz="1600" b="1" dirty="0">
                          <a:effectLst/>
                        </a:rPr>
                        <a:t>et, tatlılar, tatlandırılmış hazır meyve suları</a:t>
                      </a:r>
                      <a:endParaRPr lang="tr-T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Diyette doymuş yağ oranı günlük toplam kalorinin  %5-6’sını geçmeyecek şekilde olmalı ve trans yağlar kısıtlanmalıdır.</a:t>
                      </a:r>
                      <a:endParaRPr lang="tr-T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 </a:t>
                      </a:r>
                      <a:endParaRPr lang="tr-TR" sz="14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51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Fiziksel aktivite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Her hafta 3-4 gün ortalama 40 </a:t>
                      </a:r>
                      <a:r>
                        <a:rPr lang="tr-TR" sz="1600" b="1" dirty="0" err="1">
                          <a:effectLst/>
                        </a:rPr>
                        <a:t>dk</a:t>
                      </a:r>
                      <a:r>
                        <a:rPr lang="tr-TR" sz="1600" b="1" dirty="0">
                          <a:effectLst/>
                        </a:rPr>
                        <a:t> orta-ağır yoğunlukta egzersiz</a:t>
                      </a:r>
                      <a:endParaRPr lang="tr-T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 </a:t>
                      </a:r>
                      <a:endParaRPr lang="tr-TR" sz="14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16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Kilo kontrolü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</a:rPr>
                        <a:t>Obez</a:t>
                      </a:r>
                      <a:r>
                        <a:rPr lang="tr-TR" sz="1600" b="1" dirty="0">
                          <a:effectLst/>
                        </a:rPr>
                        <a:t> (BKI&gt;30) ve aşırı kilolu  (BKI 25-30) hastalarda %3-5 </a:t>
                      </a:r>
                      <a:r>
                        <a:rPr lang="tr-TR" sz="1600" b="1" dirty="0" err="1">
                          <a:effectLst/>
                        </a:rPr>
                        <a:t>lik</a:t>
                      </a:r>
                      <a:r>
                        <a:rPr lang="tr-TR" sz="1600" b="1" dirty="0">
                          <a:effectLst/>
                        </a:rPr>
                        <a:t> sürekli kilo kayıpları  ASKVH riskini azaltmaktadır.</a:t>
                      </a:r>
                      <a:endParaRPr lang="tr-T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Uzman bir diyetisyenle </a:t>
                      </a:r>
                      <a:r>
                        <a:rPr lang="tr-TR" sz="1600" b="1" dirty="0" err="1">
                          <a:effectLst/>
                        </a:rPr>
                        <a:t>konsulte</a:t>
                      </a:r>
                      <a:r>
                        <a:rPr lang="tr-TR" sz="1600" b="1" dirty="0">
                          <a:effectLst/>
                        </a:rPr>
                        <a:t> edilerek planlı bir şekilde uygulanmalıdır.</a:t>
                      </a:r>
                      <a:endParaRPr lang="tr-T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 </a:t>
                      </a:r>
                      <a:endParaRPr lang="tr-TR" sz="14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7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697056"/>
              </p:ext>
            </p:extLst>
          </p:nvPr>
        </p:nvGraphicFramePr>
        <p:xfrm>
          <a:off x="323528" y="997129"/>
          <a:ext cx="8424936" cy="5748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460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İlaç  Sınıfı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Doz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Etkilediği Başlıca 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Lipoprotein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Mekanizma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1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Safra asit bağlayıcılar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Kolestiramin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Kolestipol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Kolesevelam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4-12 g ( 2x1)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5-15 g ( 2x1)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3.75-4.375 (1x1)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LDL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Sterol atılımı ve LDL </a:t>
                      </a:r>
                      <a:r>
                        <a:rPr lang="tr-TR" sz="1400" b="1" dirty="0" err="1">
                          <a:effectLst/>
                        </a:rPr>
                        <a:t>klerensi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Nikotinik</a:t>
                      </a: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 asit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 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Niasin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Niaspan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1-3 g (1x1)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500-2000 mg (1x1)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VLDL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VLDL üretimini azaltır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Fibrik</a:t>
                      </a: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 asit 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deriveleri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 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3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Gemfibrozil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Fenofibrat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600 mg (2x1)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30-200 mg (1x1)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VLDL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VLDL üretimini azaltır</a:t>
                      </a:r>
                      <a:endParaRPr lang="tr-TR" sz="12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LPL aktivitesini artırır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HMG-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CoA</a:t>
                      </a: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redüktaz</a:t>
                      </a: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 İnhibitörleri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 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4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Atorvastatin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Rosuvastatin</a:t>
                      </a: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Simvastatin</a:t>
                      </a: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Pravastatin</a:t>
                      </a: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Lovastatin</a:t>
                      </a: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 *</a:t>
                      </a:r>
                      <a:r>
                        <a:rPr lang="tr-TR" sz="1400" dirty="0" err="1">
                          <a:solidFill>
                            <a:schemeClr val="bg2"/>
                          </a:solidFill>
                          <a:effectLst/>
                        </a:rPr>
                        <a:t>Fluvastatin</a:t>
                      </a:r>
                      <a:r>
                        <a:rPr lang="tr-TR" sz="14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10-80 mg (1x1)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5-40 mg (1x1)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5-80 mg (1x1)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10-40 mg (1x1)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10-80 mg (1x1)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20-80 mg (1x1)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LDL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Kolesterol sentezini azaltır, </a:t>
                      </a:r>
                      <a:r>
                        <a:rPr lang="tr-TR" sz="1400" b="1" dirty="0" err="1">
                          <a:effectLst/>
                        </a:rPr>
                        <a:t>hepatositlerde</a:t>
                      </a:r>
                      <a:r>
                        <a:rPr lang="tr-TR" sz="1400" b="1" dirty="0">
                          <a:effectLst/>
                        </a:rPr>
                        <a:t> LDL reseptör aktivitesini artırır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412354"/>
            <a:ext cx="8712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Hiperlipidemi</a:t>
            </a:r>
            <a:r>
              <a:rPr kumimoji="0" lang="tr-TR" sz="3200" b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Tedavisinde Kullanılan İlaçlar 1</a:t>
            </a:r>
            <a:endParaRPr kumimoji="0" lang="tr-TR" sz="4400" b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0325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937141"/>
              </p:ext>
            </p:extLst>
          </p:nvPr>
        </p:nvGraphicFramePr>
        <p:xfrm>
          <a:off x="107503" y="836713"/>
          <a:ext cx="9036495" cy="6033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2570"/>
                <a:gridCol w="1572218"/>
                <a:gridCol w="1871689"/>
                <a:gridCol w="3930018"/>
              </a:tblGrid>
              <a:tr h="779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Kolesterol 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absorbsiyon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 inhibitörleri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6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Ezetimib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10 mg (1x1)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LDL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Kolesterol </a:t>
                      </a:r>
                      <a:r>
                        <a:rPr lang="tr-TR" sz="1600" b="1" dirty="0" err="1">
                          <a:effectLst/>
                        </a:rPr>
                        <a:t>absorbsiyonunu</a:t>
                      </a:r>
                      <a:r>
                        <a:rPr lang="tr-TR" sz="1600" b="1" dirty="0">
                          <a:effectLst/>
                        </a:rPr>
                        <a:t> </a:t>
                      </a:r>
                      <a:r>
                        <a:rPr lang="tr-TR" sz="1600" b="1" dirty="0" err="1">
                          <a:effectLst/>
                        </a:rPr>
                        <a:t>inhibe</a:t>
                      </a:r>
                      <a:r>
                        <a:rPr lang="tr-TR" sz="1600" b="1" dirty="0">
                          <a:effectLst/>
                        </a:rPr>
                        <a:t> eder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</a:tr>
              <a:tr h="519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Omega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 -3 yağ asitleri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79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Lovaza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Vascepa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Epanova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 g (1x1)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 g (1x1)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2-4 g (1x1)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VLDL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VLDL üretimini </a:t>
                      </a:r>
                      <a:r>
                        <a:rPr lang="tr-TR" sz="1600" b="1" dirty="0" err="1">
                          <a:effectLst/>
                        </a:rPr>
                        <a:t>inhibe</a:t>
                      </a:r>
                      <a:r>
                        <a:rPr lang="tr-TR" sz="1600" b="1" dirty="0">
                          <a:effectLst/>
                        </a:rPr>
                        <a:t> eder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</a:tr>
              <a:tr h="947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 smtClean="0">
                          <a:solidFill>
                            <a:schemeClr val="bg2"/>
                          </a:solidFill>
                          <a:effectLst/>
                        </a:rPr>
                        <a:t>ApAntisense</a:t>
                      </a:r>
                      <a:r>
                        <a:rPr lang="tr-TR" sz="160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tr-TR" sz="1600" dirty="0" err="1" smtClean="0">
                          <a:solidFill>
                            <a:schemeClr val="bg2"/>
                          </a:solidFill>
                          <a:effectLst/>
                        </a:rPr>
                        <a:t>Oligonükleotidler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47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Mipomersen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200 mg/ haftalık </a:t>
                      </a:r>
                      <a:r>
                        <a:rPr lang="tr-TR" sz="1600" dirty="0" err="1">
                          <a:effectLst/>
                        </a:rPr>
                        <a:t>subkutan</a:t>
                      </a:r>
                      <a:r>
                        <a:rPr lang="tr-TR" sz="1600" dirty="0">
                          <a:effectLst/>
                        </a:rPr>
                        <a:t> enjeksiyon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VLDL, LDL, Lp (a)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</a:rPr>
                        <a:t>Apolipoprotein</a:t>
                      </a:r>
                      <a:r>
                        <a:rPr lang="tr-TR" sz="1600" b="1" dirty="0">
                          <a:effectLst/>
                        </a:rPr>
                        <a:t> B sentezini </a:t>
                      </a:r>
                      <a:r>
                        <a:rPr lang="tr-TR" sz="1600" b="1" dirty="0" err="1">
                          <a:effectLst/>
                        </a:rPr>
                        <a:t>inhibe</a:t>
                      </a:r>
                      <a:r>
                        <a:rPr lang="tr-TR" sz="1600" b="1" dirty="0">
                          <a:effectLst/>
                        </a:rPr>
                        <a:t> eder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</a:tr>
              <a:tr h="1039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Mikrozomal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trigliserid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 transfer protein inhibitör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0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Lomitapid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5-60 mg (1x1) 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VLDL, LDL, </a:t>
                      </a:r>
                      <a:r>
                        <a:rPr lang="tr-TR" sz="1600" dirty="0" err="1">
                          <a:effectLst/>
                        </a:rPr>
                        <a:t>Lp</a:t>
                      </a:r>
                      <a:r>
                        <a:rPr lang="tr-TR" sz="1600" dirty="0">
                          <a:effectLst/>
                        </a:rPr>
                        <a:t> (a)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</a:rPr>
                        <a:t>Mikrozomal</a:t>
                      </a:r>
                      <a:r>
                        <a:rPr lang="tr-TR" sz="1600" b="1" dirty="0">
                          <a:effectLst/>
                        </a:rPr>
                        <a:t> TG transfer proteini </a:t>
                      </a:r>
                      <a:r>
                        <a:rPr lang="tr-TR" sz="1600" b="1" dirty="0" err="1">
                          <a:effectLst/>
                        </a:rPr>
                        <a:t>inhibe</a:t>
                      </a:r>
                      <a:r>
                        <a:rPr lang="tr-TR" sz="1600" b="1" dirty="0">
                          <a:effectLst/>
                        </a:rPr>
                        <a:t> eder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8" marR="36048" marT="0" marB="0"/>
                </a:tc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 rot="10800000" flipV="1">
            <a:off x="0" y="6989839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tr-TR" sz="5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alıntıdır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</a:t>
            </a:r>
            <a:endParaRPr lang="tr-T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ikdörtgen 2"/>
          <p:cNvSpPr/>
          <p:nvPr/>
        </p:nvSpPr>
        <p:spPr bwMode="auto">
          <a:xfrm>
            <a:off x="9540552" y="692696"/>
            <a:ext cx="1656184" cy="122413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 Tur" charset="-94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23528" y="188640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   </a:t>
            </a:r>
            <a:r>
              <a:rPr lang="tr-TR" sz="2800" dirty="0" err="1" smtClean="0">
                <a:solidFill>
                  <a:schemeClr val="tx2">
                    <a:lumMod val="75000"/>
                  </a:schemeClr>
                </a:solidFill>
              </a:rPr>
              <a:t>Hiperlipidemi</a:t>
            </a:r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 Tedavisinde kullanılan ilaçlar 2</a:t>
            </a:r>
            <a:endParaRPr lang="tr-T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 rot="10800000">
            <a:off x="1187624" y="7014265"/>
            <a:ext cx="7524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Shlomo</a:t>
            </a:r>
            <a:r>
              <a:rPr lang="en-US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Melmed</a:t>
            </a:r>
            <a:r>
              <a:rPr lang="en-US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K.S.P., P. Reed Larsen, Henry M. </a:t>
            </a:r>
            <a:r>
              <a:rPr lang="en-US" sz="12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Kronenberg</a:t>
            </a:r>
            <a:r>
              <a:rPr lang="en-US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Williams Textbook of Endocrinology</a:t>
            </a:r>
            <a:r>
              <a:rPr lang="en-US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13 ed. 2016.’dan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13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63442"/>
              </p:ext>
            </p:extLst>
          </p:nvPr>
        </p:nvGraphicFramePr>
        <p:xfrm>
          <a:off x="395536" y="1628801"/>
          <a:ext cx="8136905" cy="376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1713"/>
                <a:gridCol w="2712596"/>
                <a:gridCol w="2712596"/>
              </a:tblGrid>
              <a:tr h="648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Yüksek </a:t>
                      </a:r>
                      <a:r>
                        <a:rPr lang="tr-TR" sz="1800" dirty="0" smtClean="0">
                          <a:effectLst/>
                        </a:rPr>
                        <a:t>Yoğunluklu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Orta </a:t>
                      </a:r>
                      <a:r>
                        <a:rPr lang="tr-TR" sz="1800" dirty="0" smtClean="0">
                          <a:effectLst/>
                        </a:rPr>
                        <a:t>Yoğunluklu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Düşük Yoğunluklu 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73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bg2"/>
                          </a:solidFill>
                          <a:effectLst/>
                        </a:rPr>
                        <a:t>LDL düzeylerinde ortalama %50&lt;  düşüş</a:t>
                      </a:r>
                      <a:endParaRPr lang="tr-TR" sz="1600" dirty="0" smtClean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tr-TR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LDL  düzeylerinde %30-50 arası düşüş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LDL düzeylerinde &lt;%30 düşüş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2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Atorvastatin</a:t>
                      </a:r>
                      <a:r>
                        <a:rPr lang="tr-TR" sz="180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40-80 mg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Rosuvastatin</a:t>
                      </a:r>
                      <a:r>
                        <a:rPr lang="tr-TR" sz="180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20-40</a:t>
                      </a:r>
                      <a:r>
                        <a:rPr lang="tr-TR" sz="1800" baseline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mg 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Atorvastatin</a:t>
                      </a:r>
                      <a:r>
                        <a:rPr lang="tr-TR" sz="1800" b="1" dirty="0">
                          <a:effectLst/>
                        </a:rPr>
                        <a:t> 10-20 mg</a:t>
                      </a:r>
                      <a:endParaRPr lang="tr-TR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Rosuvastatin</a:t>
                      </a:r>
                      <a:r>
                        <a:rPr lang="tr-TR" sz="1800" b="1" dirty="0">
                          <a:effectLst/>
                        </a:rPr>
                        <a:t> 5-10 mg</a:t>
                      </a:r>
                      <a:endParaRPr lang="tr-TR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Simvastatin</a:t>
                      </a:r>
                      <a:r>
                        <a:rPr lang="tr-TR" sz="1800" b="1" dirty="0">
                          <a:effectLst/>
                        </a:rPr>
                        <a:t> 20-40 mg</a:t>
                      </a:r>
                      <a:endParaRPr lang="tr-TR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Pravastatin</a:t>
                      </a:r>
                      <a:r>
                        <a:rPr lang="tr-TR" sz="1800" b="1" dirty="0">
                          <a:effectLst/>
                        </a:rPr>
                        <a:t> 40-80 mg</a:t>
                      </a:r>
                      <a:endParaRPr lang="tr-TR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Lovastatin</a:t>
                      </a:r>
                      <a:r>
                        <a:rPr lang="tr-TR" sz="1800" b="1" dirty="0">
                          <a:effectLst/>
                        </a:rPr>
                        <a:t> 40 mg</a:t>
                      </a:r>
                      <a:endParaRPr lang="tr-TR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Fluvastatin</a:t>
                      </a:r>
                      <a:r>
                        <a:rPr lang="tr-TR" sz="1800" b="1" dirty="0">
                          <a:effectLst/>
                        </a:rPr>
                        <a:t> 40 mg</a:t>
                      </a:r>
                      <a:endParaRPr lang="tr-TR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 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Simvastatin</a:t>
                      </a:r>
                      <a:r>
                        <a:rPr lang="tr-TR" sz="1800" b="1" dirty="0">
                          <a:effectLst/>
                        </a:rPr>
                        <a:t> 10 mg</a:t>
                      </a:r>
                      <a:endParaRPr lang="tr-TR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Pravastatin</a:t>
                      </a:r>
                      <a:r>
                        <a:rPr lang="tr-TR" sz="1800" b="1" dirty="0">
                          <a:effectLst/>
                        </a:rPr>
                        <a:t> 10-20 mg</a:t>
                      </a:r>
                      <a:endParaRPr lang="tr-TR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Lovastatin</a:t>
                      </a:r>
                      <a:r>
                        <a:rPr lang="tr-TR" sz="1800" b="1" dirty="0">
                          <a:effectLst/>
                        </a:rPr>
                        <a:t> 20 mg</a:t>
                      </a:r>
                      <a:endParaRPr lang="tr-TR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Fluvastatin</a:t>
                      </a:r>
                      <a:r>
                        <a:rPr lang="tr-TR" sz="1800" b="1" dirty="0">
                          <a:effectLst/>
                        </a:rPr>
                        <a:t> 20-40 mg</a:t>
                      </a:r>
                      <a:endParaRPr lang="tr-TR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 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34978" y="6119138"/>
            <a:ext cx="52565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 Am </a:t>
            </a:r>
            <a:r>
              <a:rPr kumimoji="0" 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Coll</a:t>
            </a: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Cardiol</a:t>
            </a: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2014; 63: 2889-2934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627784" y="260648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err="1" smtClean="0">
                <a:solidFill>
                  <a:schemeClr val="tx2">
                    <a:lumMod val="75000"/>
                  </a:schemeClr>
                </a:solidFill>
              </a:rPr>
              <a:t>Statin</a:t>
            </a: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> Tedavisi</a:t>
            </a:r>
            <a:endParaRPr lang="tr-TR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3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55218"/>
              </p:ext>
            </p:extLst>
          </p:nvPr>
        </p:nvGraphicFramePr>
        <p:xfrm>
          <a:off x="395535" y="2093373"/>
          <a:ext cx="8208912" cy="4431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6332"/>
                <a:gridCol w="2576332"/>
                <a:gridCol w="3056248"/>
              </a:tblGrid>
              <a:tr h="77777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bg2"/>
                          </a:solidFill>
                          <a:effectLst/>
                        </a:rPr>
                        <a:t>Yaş</a:t>
                      </a:r>
                      <a:endParaRPr lang="tr-TR" sz="18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bg2"/>
                          </a:solidFill>
                          <a:effectLst/>
                        </a:rPr>
                        <a:t>Risk F.</a:t>
                      </a:r>
                      <a:endParaRPr lang="tr-TR" sz="18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solidFill>
                            <a:schemeClr val="bg2"/>
                          </a:solidFill>
                          <a:effectLst/>
                        </a:rPr>
                        <a:t>Statin</a:t>
                      </a:r>
                      <a:r>
                        <a:rPr lang="tr-TR" sz="2000" b="1" dirty="0">
                          <a:solidFill>
                            <a:schemeClr val="bg2"/>
                          </a:solidFill>
                          <a:effectLst/>
                        </a:rPr>
                        <a:t> Dozu</a:t>
                      </a:r>
                      <a:endParaRPr lang="tr-TR" sz="18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2895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bg2"/>
                          </a:solidFill>
                          <a:effectLst/>
                        </a:rPr>
                        <a:t>&lt; 40 yaş</a:t>
                      </a:r>
                      <a:endParaRPr lang="tr-TR" sz="18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Yok</a:t>
                      </a:r>
                      <a:endParaRPr lang="tr-TR" sz="18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KVH risk faktörü</a:t>
                      </a:r>
                      <a:endParaRPr lang="tr-TR" sz="18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Aşikar KVH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</a:rPr>
                        <a:t>Yok</a:t>
                      </a:r>
                      <a:endParaRPr lang="tr-TR" sz="1800" b="1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</a:rPr>
                        <a:t>Orta-yüksek</a:t>
                      </a:r>
                      <a:endParaRPr lang="tr-TR" sz="1800" b="1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</a:rPr>
                        <a:t>Yüksek 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2895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bg2"/>
                          </a:solidFill>
                          <a:effectLst/>
                        </a:rPr>
                        <a:t>40-75 yaş</a:t>
                      </a:r>
                      <a:endParaRPr lang="tr-TR" sz="18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Yok</a:t>
                      </a:r>
                      <a:endParaRPr lang="tr-TR" sz="18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KVH risk faktörü</a:t>
                      </a:r>
                      <a:endParaRPr lang="tr-TR" sz="18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Aşikar KVH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Orta</a:t>
                      </a:r>
                      <a:endParaRPr lang="tr-TR" sz="18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Yüksek</a:t>
                      </a:r>
                      <a:endParaRPr lang="tr-TR" sz="18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Yüksek 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9629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bg2"/>
                          </a:solidFill>
                          <a:effectLst/>
                        </a:rPr>
                        <a:t>&gt;75 yaş</a:t>
                      </a:r>
                      <a:endParaRPr lang="tr-TR" sz="18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Yok</a:t>
                      </a:r>
                      <a:endParaRPr lang="tr-TR" sz="18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KVH risk faktörü</a:t>
                      </a:r>
                      <a:endParaRPr lang="tr-TR" sz="18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Aşikar KVH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Orta </a:t>
                      </a:r>
                      <a:endParaRPr lang="tr-TR" sz="18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Orta-yüksek</a:t>
                      </a:r>
                      <a:endParaRPr lang="tr-TR" sz="18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Yüksek 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839507"/>
            <a:ext cx="7992888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Diyabetiklerde yaş gruplarına göre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statin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tedavisi önerileri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Standards of medical care in diabetes--2015: summary of revisions.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Diabetes Care, 2015.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38 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Suppl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p. S4.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233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203464"/>
              </p:ext>
            </p:extLst>
          </p:nvPr>
        </p:nvGraphicFramePr>
        <p:xfrm>
          <a:off x="1331640" y="1236182"/>
          <a:ext cx="5976664" cy="5294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6664"/>
              </a:tblGrid>
              <a:tr h="408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rgbClr val="FFFF00"/>
                          </a:solidFill>
                          <a:effectLst/>
                        </a:rPr>
                        <a:t>Endojen</a:t>
                      </a:r>
                      <a:r>
                        <a:rPr lang="tr-TR" sz="2000" dirty="0">
                          <a:solidFill>
                            <a:srgbClr val="FFFF00"/>
                          </a:solidFill>
                          <a:effectLst/>
                        </a:rPr>
                        <a:t> Riskler</a:t>
                      </a:r>
                      <a:endParaRPr lang="tr-TR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4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İleri yaş (65 yaş üstü)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Düşük vücut kitle indeksi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Multisistem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hastalıklar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Renal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fonksiyon bozuklukları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Karaciğer bozuklukları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8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Tiroid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fonksiyon bozuklukları, özellikle </a:t>
                      </a: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hipotiroidi</a:t>
                      </a:r>
                      <a:endParaRPr lang="tr-TR" sz="2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Metabolik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kas hastalıkları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Karnitin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palmitil </a:t>
                      </a: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transferaz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 eksikliği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McArdle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hastalığı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Myoadenilat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deaminaz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eksikliği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Kas semptomları ve </a:t>
                      </a: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kreatin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0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kinaz</a:t>
                      </a: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yüksekliği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 err="1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Ekzojen</a:t>
                      </a:r>
                      <a:r>
                        <a:rPr lang="tr-TR" sz="20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riskler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Alkol tüketimi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Ağır egzersiz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310293"/>
            <a:ext cx="8208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Statin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Toksisitesi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Açısından Riskli Durumlar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971550" y="260350"/>
            <a:ext cx="770413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b="1">
                <a:solidFill>
                  <a:srgbClr val="FFFF00"/>
                </a:solidFill>
                <a:latin typeface="Times New Roman" pitchFamily="18" charset="0"/>
              </a:rPr>
              <a:t>LDL kolesterol seviyesine göre tedavi yaklaşımı</a:t>
            </a:r>
          </a:p>
        </p:txBody>
      </p:sp>
      <p:graphicFrame>
        <p:nvGraphicFramePr>
          <p:cNvPr id="66670" name="Group 110"/>
          <p:cNvGraphicFramePr>
            <a:graphicFrameLocks noGrp="1"/>
          </p:cNvGraphicFramePr>
          <p:nvPr/>
        </p:nvGraphicFramePr>
        <p:xfrm>
          <a:off x="323850" y="981075"/>
          <a:ext cx="8640763" cy="5577840"/>
        </p:xfrm>
        <a:graphic>
          <a:graphicData uri="http://schemas.openxmlformats.org/drawingml/2006/table">
            <a:tbl>
              <a:tblPr/>
              <a:tblGrid>
                <a:gridCol w="2232025"/>
                <a:gridCol w="1311275"/>
                <a:gridCol w="1698625"/>
                <a:gridCol w="1700213"/>
                <a:gridCol w="1698625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LDL kolesterol (mg/dl)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Tedavi planı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Tedavinin başlaması için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Tedavinin minimal hedefi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DİYET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KKH veya diğer 2 risk faktörü yok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KKH veya diğer 2 risk faktörü var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İLAÇ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KKH veya diğer 2 risk faktörü yok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KKH veya diğer 2 risk faktörü var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mg/dl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160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130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190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130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nmol/L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(4.1)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(3.4)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(4.9)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(3.4)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mg/dl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160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130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160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mmol/L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(4.1)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(3.4)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(4.1)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(2.6)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27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>
                <a:solidFill>
                  <a:srgbClr val="FFFF00"/>
                </a:solidFill>
              </a:rPr>
              <a:t>LDL-Kolesterol göre ilaç tedavisi kılavuzu</a:t>
            </a:r>
          </a:p>
        </p:txBody>
      </p:sp>
      <p:graphicFrame>
        <p:nvGraphicFramePr>
          <p:cNvPr id="98367" name="Group 63"/>
          <p:cNvGraphicFramePr>
            <a:graphicFrameLocks noGrp="1"/>
          </p:cNvGraphicFramePr>
          <p:nvPr>
            <p:ph idx="1"/>
          </p:nvPr>
        </p:nvGraphicFramePr>
        <p:xfrm>
          <a:off x="250825" y="1657350"/>
          <a:ext cx="8785225" cy="3118104"/>
        </p:xfrm>
        <a:graphic>
          <a:graphicData uri="http://schemas.openxmlformats.org/drawingml/2006/table">
            <a:tbl>
              <a:tblPr/>
              <a:tblGrid>
                <a:gridCol w="3455988"/>
                <a:gridCol w="2663825"/>
                <a:gridCol w="2665412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LDL kolesterol mg/ dl (mmol/L)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İlaca başlama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Tedavinin hedefi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Sekonder önleme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130 (3.3)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100 (2.6)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Primer önleme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Risk faktörü var (2</a:t>
                      </a: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Risk faktörü yok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160 (4.1)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190 (4.9)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130 (3.3)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160 (4.1)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755650" y="620713"/>
            <a:ext cx="74168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b="1">
                <a:solidFill>
                  <a:srgbClr val="FFFF00"/>
                </a:solidFill>
                <a:latin typeface="Times New Roman" pitchFamily="18" charset="0"/>
              </a:rPr>
              <a:t>Hipolipidemik ilaçların lipoproteinlere % etkisi</a:t>
            </a:r>
          </a:p>
        </p:txBody>
      </p:sp>
      <p:graphicFrame>
        <p:nvGraphicFramePr>
          <p:cNvPr id="64575" name="Group 63"/>
          <p:cNvGraphicFramePr>
            <a:graphicFrameLocks noGrp="1"/>
          </p:cNvGraphicFramePr>
          <p:nvPr/>
        </p:nvGraphicFramePr>
        <p:xfrm>
          <a:off x="250825" y="1397000"/>
          <a:ext cx="8713788" cy="3320923"/>
        </p:xfrm>
        <a:graphic>
          <a:graphicData uri="http://schemas.openxmlformats.org/drawingml/2006/table">
            <a:tbl>
              <a:tblPr/>
              <a:tblGrid>
                <a:gridCol w="2160588"/>
                <a:gridCol w="1223962"/>
                <a:gridCol w="1223963"/>
                <a:gridCol w="1441450"/>
                <a:gridCol w="26638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Kolesterol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İlaç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HDL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Trigliserid (TG)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Nikotinik asit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Fibrik asit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Probukol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10-25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10-25↓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10-25↓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25-30↓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10-30↓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15-30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**5-25↓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30-40↓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10-20↓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0-5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10-35↑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10-25↑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5-15↑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15-30↓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-0-15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30-50↓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20-50↓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20-25↓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684213" y="5229225"/>
            <a:ext cx="7704137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 b="1">
                <a:latin typeface="Times New Roman" pitchFamily="18" charset="0"/>
              </a:rPr>
              <a:t>* Önceden hipertrigliseridemi varsa TG % 100 yükselebilir.</a:t>
            </a:r>
          </a:p>
          <a:p>
            <a:pPr>
              <a:spcBef>
                <a:spcPct val="50000"/>
              </a:spcBef>
            </a:pPr>
            <a:r>
              <a:rPr lang="tr-TR" sz="1600" b="1">
                <a:latin typeface="Times New Roman" pitchFamily="18" charset="0"/>
              </a:rPr>
              <a:t>** Hipertrigliseridemililerde LDL önemli derecede yükselebilir.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95288" y="260350"/>
            <a:ext cx="8280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800" b="1">
                <a:solidFill>
                  <a:srgbClr val="FFFF00"/>
                </a:solidFill>
                <a:latin typeface="Times New Roman" pitchFamily="18" charset="0"/>
              </a:rPr>
              <a:t>Mikst hiperlipidemilerde ilaç seçimi</a:t>
            </a:r>
          </a:p>
        </p:txBody>
      </p:sp>
      <p:graphicFrame>
        <p:nvGraphicFramePr>
          <p:cNvPr id="5178" name="Group 58"/>
          <p:cNvGraphicFramePr>
            <a:graphicFrameLocks noGrp="1"/>
          </p:cNvGraphicFramePr>
          <p:nvPr/>
        </p:nvGraphicFramePr>
        <p:xfrm>
          <a:off x="179388" y="765175"/>
          <a:ext cx="8820150" cy="5644896"/>
        </p:xfrm>
        <a:graphic>
          <a:graphicData uri="http://schemas.openxmlformats.org/drawingml/2006/table">
            <a:tbl>
              <a:tblPr/>
              <a:tblGrid>
                <a:gridCol w="4392612"/>
                <a:gridCol w="4427538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Tek ilaç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Kombinasyon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LDL </a:t>
                      </a: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↑- TG &lt; 200 ise→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Resin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Statin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Nikotinik asit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LDL ↑- TG =200-400→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Nikotinik asit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Statin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Gemfibrozil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resin + statin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resin + nikotinik asit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statin + nikotinik asit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Nikotinik A + Statin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Statin + gemfibrozil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Nikotinik A+ resin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Nikotinik A + hgemfibrozil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rgbClr val="FFFF00"/>
                </a:solidFill>
              </a:rPr>
              <a:t>İnsan plazmasında bulunan yağ asitleri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628775"/>
            <a:ext cx="6765925" cy="41148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/>
              <a:t>Miristik asit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/>
              <a:t>Palmitik asit</a:t>
            </a:r>
            <a:r>
              <a:rPr lang="tr-TR" sz="2800">
                <a:solidFill>
                  <a:schemeClr val="accent2"/>
                </a:solidFill>
              </a:rPr>
              <a:t>*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/>
              <a:t>Palmitoleik asit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/>
              <a:t>Stearik asit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/>
              <a:t>Oleik asit</a:t>
            </a:r>
            <a:r>
              <a:rPr lang="tr-TR" sz="2800">
                <a:solidFill>
                  <a:schemeClr val="accent2"/>
                </a:solidFill>
              </a:rPr>
              <a:t>*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/>
              <a:t>Linoleik asit</a:t>
            </a:r>
            <a:r>
              <a:rPr lang="tr-TR" sz="2800">
                <a:solidFill>
                  <a:schemeClr val="accent2"/>
                </a:solidFill>
              </a:rPr>
              <a:t>*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/>
              <a:t>Eiokosapentanoik asit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/>
              <a:t>Dokosaheksanoik asit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800">
                <a:solidFill>
                  <a:schemeClr val="accent2"/>
                </a:solidFill>
              </a:rPr>
              <a:t>* Adipöz dokuda trigliserid olarak depolanır.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tr-TR">
                <a:solidFill>
                  <a:srgbClr val="FFFF00"/>
                </a:solidFill>
              </a:rPr>
              <a:t>Diyabetik Dislipideminin farmakolojik tedavisi</a:t>
            </a:r>
          </a:p>
        </p:txBody>
      </p:sp>
      <p:graphicFrame>
        <p:nvGraphicFramePr>
          <p:cNvPr id="20572" name="Group 92"/>
          <p:cNvGraphicFramePr>
            <a:graphicFrameLocks noGrp="1"/>
          </p:cNvGraphicFramePr>
          <p:nvPr>
            <p:ph type="tbl" idx="1"/>
          </p:nvPr>
        </p:nvGraphicFramePr>
        <p:xfrm>
          <a:off x="457200" y="1412875"/>
          <a:ext cx="8362950" cy="5241862"/>
        </p:xfrm>
        <a:graphic>
          <a:graphicData uri="http://schemas.openxmlformats.org/drawingml/2006/table">
            <a:tbl>
              <a:tblPr/>
              <a:tblGrid>
                <a:gridCol w="2057400"/>
                <a:gridCol w="1336675"/>
                <a:gridCol w="3025775"/>
                <a:gridCol w="1943100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Bozukluk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Primer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Alternatif veya ek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Diğer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LDL yüksek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Ezetimib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Niacin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HDL düşük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Fibrat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Niacin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Statin           TZD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 yüksek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Fibrat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Statin (yüksek doz)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Niacin Pioglitazon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İnsülin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Aterojenik Lipid Triadı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Statin veya fibrat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Statin + fibrat statin+ niacin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Metformin TZD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987675" y="981075"/>
            <a:ext cx="4824413" cy="172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3825" y="908050"/>
            <a:ext cx="7138988" cy="2881313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/>
              <a:t>Hedef  </a:t>
            </a:r>
            <a:r>
              <a:rPr lang="tr-TR">
                <a:solidFill>
                  <a:schemeClr val="bg2"/>
                </a:solidFill>
                <a:effectLst/>
              </a:rPr>
              <a:t>LDL &lt; 100 (&lt; 70) mg/dl</a:t>
            </a:r>
          </a:p>
          <a:p>
            <a:pPr>
              <a:buFont typeface="Wingdings" pitchFamily="2" charset="2"/>
              <a:buNone/>
            </a:pPr>
            <a:r>
              <a:rPr lang="tr-TR">
                <a:solidFill>
                  <a:schemeClr val="bg2"/>
                </a:solidFill>
                <a:effectLst/>
              </a:rPr>
              <a:t>	            TG   &lt; 150 mg/dl</a:t>
            </a:r>
          </a:p>
          <a:p>
            <a:pPr>
              <a:buFont typeface="Wingdings" pitchFamily="2" charset="2"/>
              <a:buNone/>
            </a:pPr>
            <a:r>
              <a:rPr lang="tr-TR">
                <a:solidFill>
                  <a:schemeClr val="bg2"/>
                </a:solidFill>
                <a:effectLst/>
              </a:rPr>
              <a:t>                HDL &gt; 40-50 mg/ dl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/>
              <a:t>Yaşam tarzı değişiklikleri                                      Tıbbi beslenme-egzersiz- kilo kontrol</a:t>
            </a:r>
          </a:p>
        </p:txBody>
      </p: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tr-TR">
                <a:solidFill>
                  <a:srgbClr val="FFFF00"/>
                </a:solidFill>
              </a:rPr>
              <a:t>Diyabetik dislipidemi tedavisi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635375" y="3998913"/>
            <a:ext cx="1439863" cy="366712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solidFill>
                  <a:schemeClr val="bg2"/>
                </a:solidFill>
              </a:rPr>
              <a:t>LDL &gt; 100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843213" y="4292600"/>
            <a:ext cx="302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r-TR"/>
              <a:t>Statin</a:t>
            </a:r>
          </a:p>
          <a:p>
            <a:pPr algn="ctr"/>
            <a:r>
              <a:rPr lang="tr-TR"/>
              <a:t>Statin+ezetimib veya niacin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258888" y="5229225"/>
            <a:ext cx="1295400" cy="366713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solidFill>
                  <a:schemeClr val="bg2"/>
                </a:solidFill>
              </a:rPr>
              <a:t>HDL &lt; 40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419475" y="5157788"/>
            <a:ext cx="1800225" cy="779462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solidFill>
                  <a:schemeClr val="bg2"/>
                </a:solidFill>
              </a:rPr>
              <a:t>HDL &lt; 40 mg/dl</a:t>
            </a:r>
          </a:p>
          <a:p>
            <a:pPr algn="ctr">
              <a:spcBef>
                <a:spcPct val="50000"/>
              </a:spcBef>
            </a:pPr>
            <a:r>
              <a:rPr lang="tr-TR" b="1">
                <a:solidFill>
                  <a:schemeClr val="bg2"/>
                </a:solidFill>
              </a:rPr>
              <a:t>TG &gt; 150 mg/dl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011863" y="5229225"/>
            <a:ext cx="1727200" cy="366713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solidFill>
                  <a:schemeClr val="bg2"/>
                </a:solidFill>
              </a:rPr>
              <a:t>TG &gt; 400 mg/dl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732588" y="6021388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Fibrat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276600" y="6078538"/>
            <a:ext cx="21605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Statin+fibrat+ niacin</a:t>
            </a:r>
          </a:p>
          <a:p>
            <a:pPr>
              <a:spcBef>
                <a:spcPct val="50000"/>
              </a:spcBef>
            </a:pPr>
            <a:r>
              <a:rPr lang="tr-TR"/>
              <a:t>Glisemik kontrol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116013" y="6021388"/>
            <a:ext cx="1727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/>
              <a:t>Fibrat                TZD Niacin+statin</a:t>
            </a: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4140200" y="3644900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908175" y="4941888"/>
            <a:ext cx="4968875" cy="287337"/>
            <a:chOff x="839" y="3067"/>
            <a:chExt cx="3991" cy="182"/>
          </a:xfrm>
        </p:grpSpPr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839" y="3067"/>
              <a:ext cx="39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839" y="30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4830" y="30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2744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906588" y="56610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7019925" y="56610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7772400" cy="1143000"/>
          </a:xfrm>
        </p:spPr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Hipolipidemi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924175"/>
            <a:ext cx="7772400" cy="1411288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Kolesterol &lt; 110 mg/dl (2.9 mmol/L)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Trigliserid &lt; 25 mg/dl (0.29 mmol/L)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endParaRPr lang="tr-TR" b="1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Primer hipolipidemiler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7918450" cy="411480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>
                <a:solidFill>
                  <a:srgbClr val="FFFF00"/>
                </a:solidFill>
              </a:rPr>
              <a:t>HDL eksiklikleri: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400" b="1"/>
              <a:t>Tangier hastalığı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400" b="1"/>
              <a:t>Familial hipoalfalipoproteinemi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400" b="1"/>
              <a:t>LCAT eksikliği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800" b="1">
                <a:solidFill>
                  <a:srgbClr val="FFFF00"/>
                </a:solidFill>
              </a:rPr>
              <a:t>APO B içeren lipoproteinlerin eksikliği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400" b="1"/>
              <a:t>Resesif abetalipoproteinemi                                     familial hipobetalipoproteinemi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400" b="1"/>
              <a:t>Normotrigliseridemik abetalipoproteinemi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400" b="1"/>
              <a:t>Şilomikron retansiyon hastalığı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Tangier hastalığı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/>
              <a:t>Kolesterol &lt; 120 mg/dl, TG hafif </a:t>
            </a:r>
            <a:r>
              <a:rPr lang="tr-TR" sz="2400" b="1">
                <a:cs typeface="Times New Roman" pitchFamily="18" charset="0"/>
              </a:rPr>
              <a:t>↑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>
                <a:cs typeface="Times New Roman" pitchFamily="18" charset="0"/>
              </a:rPr>
              <a:t>Genetik defekt →HDL katabolizma değişikliği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>
                <a:cs typeface="Times New Roman" pitchFamily="18" charset="0"/>
              </a:rPr>
              <a:t>Heterozigot: HDL ↓, Apo A</a:t>
            </a:r>
            <a:r>
              <a:rPr lang="tr-TR" sz="2400" b="1" baseline="-25000">
                <a:cs typeface="Times New Roman" pitchFamily="18" charset="0"/>
              </a:rPr>
              <a:t>1</a:t>
            </a:r>
            <a:r>
              <a:rPr lang="tr-TR" sz="2400" b="1">
                <a:cs typeface="Times New Roman" pitchFamily="18" charset="0"/>
              </a:rPr>
              <a:t> ↓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400" b="1">
                <a:cs typeface="Times New Roman" pitchFamily="18" charset="0"/>
              </a:rPr>
              <a:t>    Homozigot: HDL </a:t>
            </a:r>
            <a:r>
              <a:rPr lang="en-US" sz="2400" b="1">
                <a:cs typeface="Times New Roman" pitchFamily="18" charset="0"/>
              </a:rPr>
              <a:t>ø</a:t>
            </a:r>
            <a:r>
              <a:rPr lang="tr-TR" sz="2400" b="1">
                <a:cs typeface="Times New Roman" pitchFamily="18" charset="0"/>
              </a:rPr>
              <a:t>, Apo A</a:t>
            </a:r>
            <a:r>
              <a:rPr lang="tr-TR" sz="2400" b="1" baseline="-25000">
                <a:cs typeface="Times New Roman" pitchFamily="18" charset="0"/>
              </a:rPr>
              <a:t>1</a:t>
            </a:r>
            <a:r>
              <a:rPr lang="tr-TR" sz="2400" b="1">
                <a:cs typeface="Times New Roman" pitchFamily="18" charset="0"/>
              </a:rPr>
              <a:t>, A</a:t>
            </a:r>
            <a:r>
              <a:rPr lang="tr-TR" sz="2400" b="1" baseline="-25000">
                <a:cs typeface="Times New Roman" pitchFamily="18" charset="0"/>
              </a:rPr>
              <a:t>2</a:t>
            </a:r>
            <a:r>
              <a:rPr lang="tr-TR" sz="2400" b="1">
                <a:cs typeface="Times New Roman" pitchFamily="18" charset="0"/>
              </a:rPr>
              <a:t> ↓↓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>
                <a:cs typeface="Times New Roman" pitchFamily="18" charset="0"/>
              </a:rPr>
              <a:t>Otozomal resesif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>
                <a:cs typeface="Times New Roman" pitchFamily="18" charset="0"/>
              </a:rPr>
              <a:t>Tonsiller büyük, oranj lipid dolu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>
                <a:cs typeface="Times New Roman" pitchFamily="18" charset="0"/>
              </a:rPr>
              <a:t>RES de kolesterol ester birikimi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>
                <a:cs typeface="Times New Roman" pitchFamily="18" charset="0"/>
              </a:rPr>
              <a:t>Tekrarlayan periferik nöropati, motor güçsüzlük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b="1">
                <a:cs typeface="Times New Roman" pitchFamily="18" charset="0"/>
              </a:rPr>
              <a:t>Splenomegali, korneal infiltrasyon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Sekonder hipolipidemiler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Kronik kaşeksi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Kanser (ilerlemiş)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Myeloproliferatif hastalık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Malabsorbsiyon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Karaciğer yetersizliği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İmmünglobulin bozuklukları                   lenfoma-lenfositik lösemiler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2484438" y="484188"/>
            <a:ext cx="41036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>
                <a:solidFill>
                  <a:srgbClr val="FFFF00"/>
                </a:solidFill>
                <a:latin typeface="Times New Roman" pitchFamily="18" charset="0"/>
              </a:rPr>
              <a:t>Major yağ asitleri</a:t>
            </a:r>
          </a:p>
        </p:txBody>
      </p:sp>
      <p:graphicFrame>
        <p:nvGraphicFramePr>
          <p:cNvPr id="128088" name="Group 88"/>
          <p:cNvGraphicFramePr>
            <a:graphicFrameLocks noGrp="1"/>
          </p:cNvGraphicFramePr>
          <p:nvPr/>
        </p:nvGraphicFramePr>
        <p:xfrm>
          <a:off x="468313" y="1397000"/>
          <a:ext cx="8496300" cy="4928235"/>
        </p:xfrm>
        <a:graphic>
          <a:graphicData uri="http://schemas.openxmlformats.org/drawingml/2006/table">
            <a:tbl>
              <a:tblPr/>
              <a:tblGrid>
                <a:gridCol w="2519362"/>
                <a:gridCol w="2160588"/>
                <a:gridCol w="381635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Kimyasal  adı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Genel  adı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Besin kaynakları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Doymuş YA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Laurik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Miristik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Palmitik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Stearik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Hindistan cevizi yağı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Hindistan cevizi – tereyağı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Yağ, peynir, 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Bonfile – çukulata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Tekli doymamış YA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Oleik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Zeytinyağı-kanola yağ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185738" marR="0" lvl="0" indent="-1857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Çoklu goymamış YA</a:t>
                      </a:r>
                    </a:p>
                    <a:p>
                      <a:pPr marL="185738" marR="0" lvl="0" indent="-1857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Omega 6</a:t>
                      </a:r>
                    </a:p>
                    <a:p>
                      <a:pPr marL="185738" marR="0" lvl="0" indent="-1857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85738" marR="0" lvl="0" indent="-1857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85738" marR="0" lvl="0" indent="-1857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85738" marR="0" lvl="0" indent="-1857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Omega 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Linoleik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Araşidonik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Eikosapentoneik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Dokosaheksanoik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Ayçiçeği – mısır – soya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Ayçiçeği – mısır – soya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Som – marina – uskumru – ton balıkları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</a:rPr>
              <a:t>Lipoproteinlerin yapısı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>
                <a:solidFill>
                  <a:srgbClr val="FFFF00"/>
                </a:solidFill>
              </a:rPr>
              <a:t>Nonpolar lipidler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b="1"/>
              <a:t>    çekirdek lipidler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b="1"/>
              <a:t>    Trigliserid ve kolesterol ester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>
                <a:solidFill>
                  <a:srgbClr val="FFFF00"/>
                </a:solidFill>
              </a:rPr>
              <a:t>“amphipathic” lipidler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b="1"/>
              <a:t>     yüzey lipdleri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b="1"/>
              <a:t>     fosfolipid ve esterleşmemiş kolesterol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>
                <a:solidFill>
                  <a:srgbClr val="FFFF00"/>
                </a:solidFill>
              </a:rPr>
              <a:t>Spesifik apo lipoproteinler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1692275" y="476250"/>
            <a:ext cx="5472113" cy="1189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>
                <a:solidFill>
                  <a:srgbClr val="FFFF00"/>
                </a:solidFill>
                <a:latin typeface="Times New Roman" pitchFamily="18" charset="0"/>
              </a:rPr>
              <a:t>Apolipoproteinler</a:t>
            </a:r>
          </a:p>
          <a:p>
            <a:pPr>
              <a:spcBef>
                <a:spcPct val="50000"/>
              </a:spcBef>
            </a:pPr>
            <a:r>
              <a:rPr lang="tr-TR" b="1">
                <a:solidFill>
                  <a:srgbClr val="FFFF00"/>
                </a:solidFill>
                <a:latin typeface="Times New Roman" pitchFamily="18" charset="0"/>
              </a:rPr>
              <a:t>(alfabetik terminoloji Aloupovic 1971)</a:t>
            </a:r>
          </a:p>
        </p:txBody>
      </p:sp>
      <p:graphicFrame>
        <p:nvGraphicFramePr>
          <p:cNvPr id="131137" name="Group 65"/>
          <p:cNvGraphicFramePr>
            <a:graphicFrameLocks noGrp="1"/>
          </p:cNvGraphicFramePr>
          <p:nvPr/>
        </p:nvGraphicFramePr>
        <p:xfrm>
          <a:off x="179388" y="1916113"/>
          <a:ext cx="8964612" cy="2987040"/>
        </p:xfrm>
        <a:graphic>
          <a:graphicData uri="http://schemas.openxmlformats.org/drawingml/2006/table">
            <a:tbl>
              <a:tblPr/>
              <a:tblGrid>
                <a:gridCol w="1331912"/>
                <a:gridCol w="2555875"/>
                <a:gridCol w="50768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Apo Lp.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Fonksiyonu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(1,2,4)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 (100)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 (48)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 (1,2)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 (2,3,4)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ŞM-HDL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VLDL-LDL-IDL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ŞM,VLDL,HDL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ŞM,VLDL,IDL,HDL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HDL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Kolesterolün dokulardan uzaklaştırılması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“LCAT” aktivatörü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LDL nin reseptörlere bağlanışı için Ligand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Yapısal protein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LPL aktivatörü – LCAT aktivatörü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Reseptör (LDL ve ŞM-artık) için Ligand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“LCAT” ile tersine kolesterol nakli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1036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>
                <a:solidFill>
                  <a:srgbClr val="FFFF00"/>
                </a:solidFill>
                <a:latin typeface="Times New Roman" pitchFamily="18" charset="0"/>
              </a:rPr>
              <a:t>Lipoproteinler </a:t>
            </a:r>
          </a:p>
        </p:txBody>
      </p:sp>
      <p:graphicFrame>
        <p:nvGraphicFramePr>
          <p:cNvPr id="132672" name="Group 576"/>
          <p:cNvGraphicFramePr>
            <a:graphicFrameLocks noGrp="1"/>
          </p:cNvGraphicFramePr>
          <p:nvPr/>
        </p:nvGraphicFramePr>
        <p:xfrm>
          <a:off x="179388" y="1397000"/>
          <a:ext cx="8856662" cy="4908615"/>
        </p:xfrm>
        <a:graphic>
          <a:graphicData uri="http://schemas.openxmlformats.org/drawingml/2006/table">
            <a:tbl>
              <a:tblPr/>
              <a:tblGrid>
                <a:gridCol w="1439862"/>
                <a:gridCol w="1368425"/>
                <a:gridCol w="1223963"/>
                <a:gridCol w="1152525"/>
                <a:gridCol w="792162"/>
                <a:gridCol w="1655763"/>
                <a:gridCol w="1223962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Lp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Elektroforetik mobilite (g/cm</a:t>
                      </a:r>
                      <a:r>
                        <a:rPr kumimoji="0" lang="tr-T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Dansite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Hakim çekirdek lipidi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Çap (nm)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Apo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Yapım yeri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“HDL”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HDL2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HDL3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ALFA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ALFA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ALFA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1.210-1.063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1.063-1.125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1.125-1.210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7,5-10,5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A1,2-C-E-D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Karaciğer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İnce barsak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Plazma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“LDL”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1.063-1.019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 100,74-26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IDL’ den üretilir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“IDL”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1.019-1.006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Trigiliserid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25-30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B100-C-E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VDLD’ den türetilir.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“VLDL”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PREBETA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1.006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Trigliserid (Endojen)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30-100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B100-C-E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Karaciğer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“Chylomicron”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Orijin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1.006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Trigliserid (ekzojen)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80-500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B48-C-E-A 1,2,4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Prolinden zengi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İnce barsak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“Lp(a)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PREBETA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1.040-1.080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21-30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B100-Lp(a)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uslararası">
  <a:themeElements>
    <a:clrScheme name="Uluslararası 1">
      <a:dk1>
        <a:srgbClr val="000000"/>
      </a:dk1>
      <a:lt1>
        <a:srgbClr val="FFFFFF"/>
      </a:lt1>
      <a:dk2>
        <a:srgbClr val="0000FF"/>
      </a:dk2>
      <a:lt2>
        <a:srgbClr val="FFFF99"/>
      </a:lt2>
      <a:accent1>
        <a:srgbClr val="009966"/>
      </a:accent1>
      <a:accent2>
        <a:srgbClr val="00CCCC"/>
      </a:accent2>
      <a:accent3>
        <a:srgbClr val="AAAAFF"/>
      </a:accent3>
      <a:accent4>
        <a:srgbClr val="DADADA"/>
      </a:accent4>
      <a:accent5>
        <a:srgbClr val="AACAB8"/>
      </a:accent5>
      <a:accent6>
        <a:srgbClr val="00B9B9"/>
      </a:accent6>
      <a:hlink>
        <a:srgbClr val="000080"/>
      </a:hlink>
      <a:folHlink>
        <a:srgbClr val="9999FF"/>
      </a:folHlink>
    </a:clrScheme>
    <a:fontScheme name="Uluslararası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Tur" charset="-9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Tur" charset="-94"/>
          </a:defRPr>
        </a:defPPr>
      </a:lstStyle>
    </a:lnDef>
  </a:objectDefaults>
  <a:extraClrSchemeLst>
    <a:extraClrScheme>
      <a:clrScheme name="Uluslararası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uslararası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uslararası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Uluslararası</Template>
  <TotalTime>1609</TotalTime>
  <Words>2961</Words>
  <Application>Microsoft Office PowerPoint</Application>
  <PresentationFormat>Ekran Gösterisi (4:3)</PresentationFormat>
  <Paragraphs>1131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56" baseType="lpstr">
      <vt:lpstr>Uluslararası</vt:lpstr>
      <vt:lpstr>Lipid Metabolizması Bozuklukları</vt:lpstr>
      <vt:lpstr>Dislipidemili hastaya yaklaşım</vt:lpstr>
      <vt:lpstr>   Kolesterol</vt:lpstr>
      <vt:lpstr>Plazma lipidleri uzun zincirli yağ asitlerinin esterleri</vt:lpstr>
      <vt:lpstr>İnsan plazmasında bulunan yağ asitleri</vt:lpstr>
      <vt:lpstr>PowerPoint Sunusu</vt:lpstr>
      <vt:lpstr>Lipoproteinlerin yapısı</vt:lpstr>
      <vt:lpstr>PowerPoint Sunusu</vt:lpstr>
      <vt:lpstr>PowerPoint Sunusu</vt:lpstr>
      <vt:lpstr>Lipoprotein (a)-Lp(a)</vt:lpstr>
      <vt:lpstr>PowerPoint Sunusu</vt:lpstr>
      <vt:lpstr>PowerPoint Sunusu</vt:lpstr>
      <vt:lpstr>PowerPoint Sunusu</vt:lpstr>
      <vt:lpstr>PowerPoint Sunusu</vt:lpstr>
      <vt:lpstr>Lipoprotein trafiği</vt:lpstr>
      <vt:lpstr>Lipid-lipoprotein düzeylerine etki eden faktörler</vt:lpstr>
      <vt:lpstr>PowerPoint Sunusu</vt:lpstr>
      <vt:lpstr>Dislipidemilerde klinik tablo</vt:lpstr>
      <vt:lpstr>Laboratuvar analizi</vt:lpstr>
      <vt:lpstr>PowerPoint Sunusu</vt:lpstr>
      <vt:lpstr>National Cholesterol Education Programme (NCEP)       Adult Treatment Guidelines (2001)</vt:lpstr>
      <vt:lpstr>Friedwald Formülü (mg/dl)</vt:lpstr>
      <vt:lpstr>Primer hiperlipidemiler</vt:lpstr>
      <vt:lpstr>Primer hiperlipidemiler</vt:lpstr>
      <vt:lpstr>Primer hiperlipidemiler</vt:lpstr>
      <vt:lpstr>Hiperlipidemilerin fenotipik klasifikasyonu</vt:lpstr>
      <vt:lpstr>Sekonder hiperlipidemiler (1)</vt:lpstr>
      <vt:lpstr>Sekonder hiperlipidemiler (2)</vt:lpstr>
      <vt:lpstr>Sekonder Hiperkolesterolemiler</vt:lpstr>
      <vt:lpstr>Sekonder Hipertirigliseridemiler</vt:lpstr>
      <vt:lpstr>Dislipidemilerde Klinik Tablo</vt:lpstr>
      <vt:lpstr>Hiperlipidemilerde klinik</vt:lpstr>
      <vt:lpstr>Dislipidemili hastaya yaklaşım</vt:lpstr>
      <vt:lpstr>PowerPoint Sunusu</vt:lpstr>
      <vt:lpstr>PowerPoint Sunusu</vt:lpstr>
      <vt:lpstr>PowerPoint Sunusu</vt:lpstr>
      <vt:lpstr>Dislipidemik hastaya yaklaşım</vt:lpstr>
      <vt:lpstr>Hiperlipidemide diyet önerileri (American Heart Association and National Cholesterol Education Program)</vt:lpstr>
      <vt:lpstr>PowerPoint Sunusu</vt:lpstr>
      <vt:lpstr>Kardiyovasküler risk düşürücü yaşam tarzı değişiklik önerileri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LDL-Kolesterol göre ilaç tedavisi kılavuzu</vt:lpstr>
      <vt:lpstr>PowerPoint Sunusu</vt:lpstr>
      <vt:lpstr>PowerPoint Sunusu</vt:lpstr>
      <vt:lpstr>Diyabetik Dislipideminin farmakolojik tedavisi</vt:lpstr>
      <vt:lpstr>Diyabetik dislipidemi tedavisi</vt:lpstr>
      <vt:lpstr>Hipolipidemi </vt:lpstr>
      <vt:lpstr>Primer hipolipidemiler</vt:lpstr>
      <vt:lpstr>Tangier hastalığı</vt:lpstr>
      <vt:lpstr>Sekonder hipolipidemiler</vt:lpstr>
    </vt:vector>
  </TitlesOfParts>
  <Company>endo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gülay</dc:creator>
  <cp:lastModifiedBy>Nilgün Başkal</cp:lastModifiedBy>
  <cp:revision>122</cp:revision>
  <dcterms:created xsi:type="dcterms:W3CDTF">2005-07-19T06:45:35Z</dcterms:created>
  <dcterms:modified xsi:type="dcterms:W3CDTF">2016-09-19T21:19:24Z</dcterms:modified>
</cp:coreProperties>
</file>