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3"/>
  </p:notesMasterIdLst>
  <p:sldIdLst>
    <p:sldId id="1083" r:id="rId4"/>
    <p:sldId id="1084" r:id="rId5"/>
    <p:sldId id="1085" r:id="rId6"/>
    <p:sldId id="1086" r:id="rId7"/>
    <p:sldId id="1087" r:id="rId8"/>
    <p:sldId id="1088" r:id="rId9"/>
    <p:sldId id="1089" r:id="rId10"/>
    <p:sldId id="1090" r:id="rId11"/>
    <p:sldId id="1091"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1471" autoAdjust="0"/>
  </p:normalViewPr>
  <p:slideViewPr>
    <p:cSldViewPr snapToGrid="0">
      <p:cViewPr varScale="1">
        <p:scale>
          <a:sx n="84" d="100"/>
          <a:sy n="84" d="100"/>
        </p:scale>
        <p:origin x="1056" y="90"/>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dirty="0" smtClean="0"/>
              <a:t>Asıl başlık stili için tıklatın</a:t>
            </a:r>
            <a:endParaRPr lang="en-US" dirty="0"/>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2/25/2020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25051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google.com.tr/url?sa=i&amp;rct=j&amp;q=&amp;esrc=s&amp;source=images&amp;cd=&amp;cad=rja&amp;uact=8&amp;ved=0ahUKEwjDhuCw6tfMAhVGUhQKHWakBSEQjRwIBw&amp;url=http://taqeem.gov.sa/en/implinks/Pages/external.aspx&amp;psig=AFQjCNElnCSRLxwo7ND3M_EEZDpAN9Mgyw&amp;ust=1463255694245031" TargetMode="External"/><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866572" y="2492990"/>
            <a:ext cx="7473756" cy="2603790"/>
          </a:xfrm>
          <a:prstGeom prst="rect">
            <a:avLst/>
          </a:prstGeom>
        </p:spPr>
        <p:txBody>
          <a:bodyPr wrap="square">
            <a:spAutoFit/>
          </a:bodyPr>
          <a:lstStyle/>
          <a:p>
            <a:pPr marL="0" lvl="1" algn="ctr">
              <a:spcBef>
                <a:spcPct val="20000"/>
              </a:spcBef>
              <a:buClr>
                <a:schemeClr val="accent1"/>
              </a:buClr>
            </a:pPr>
            <a:r>
              <a:rPr lang="tr-TR" sz="2400" b="1" dirty="0"/>
              <a:t>GGY306</a:t>
            </a:r>
          </a:p>
          <a:p>
            <a:pPr marL="0" lvl="1" algn="ctr">
              <a:spcBef>
                <a:spcPct val="20000"/>
              </a:spcBef>
              <a:buClr>
                <a:schemeClr val="accent1"/>
              </a:buClr>
            </a:pPr>
            <a:r>
              <a:rPr lang="tr-TR" sz="2400" b="1" dirty="0"/>
              <a:t>Yatırımlar, Yatırım Türleri, Kurumlar ve Bireylerin Nasıl ve Niçin Yatırım Yaptıklarının Vurgulanması</a:t>
            </a:r>
          </a:p>
          <a:p>
            <a:pPr marL="0" lvl="1" algn="ctr">
              <a:spcBef>
                <a:spcPct val="20000"/>
              </a:spcBef>
              <a:buClr>
                <a:schemeClr val="accent1"/>
              </a:buClr>
            </a:pPr>
            <a:endParaRPr lang="tr-TR" sz="2400" b="1" dirty="0"/>
          </a:p>
          <a:p>
            <a:pPr marL="0" lvl="1" algn="ctr">
              <a:spcBef>
                <a:spcPct val="20000"/>
              </a:spcBef>
              <a:buClr>
                <a:schemeClr val="accent1"/>
              </a:buClr>
            </a:pPr>
            <a:endParaRPr lang="tr-TR" sz="2400" b="1" dirty="0">
              <a:solidFill>
                <a:schemeClr val="tx2"/>
              </a:solidFill>
            </a:endParaRPr>
          </a:p>
          <a:p>
            <a:pPr marL="0" lvl="1" algn="ctr">
              <a:spcBef>
                <a:spcPct val="20000"/>
              </a:spcBef>
              <a:buClr>
                <a:schemeClr val="accent1"/>
              </a:buClr>
            </a:pPr>
            <a:endParaRPr lang="en-US" sz="2400" b="1" dirty="0">
              <a:solidFill>
                <a:schemeClr val="tx2"/>
              </a:solidFill>
            </a:endParaRPr>
          </a:p>
        </p:txBody>
      </p:sp>
    </p:spTree>
    <p:extLst>
      <p:ext uri="{BB962C8B-B14F-4D97-AF65-F5344CB8AC3E}">
        <p14:creationId xmlns:p14="http://schemas.microsoft.com/office/powerpoint/2010/main" val="2085896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Yatırımlar, Yatırım Türleri</a:t>
            </a:r>
          </a:p>
        </p:txBody>
      </p:sp>
      <p:sp>
        <p:nvSpPr>
          <p:cNvPr id="4" name="Dikdörtgen 3"/>
          <p:cNvSpPr/>
          <p:nvPr/>
        </p:nvSpPr>
        <p:spPr>
          <a:xfrm>
            <a:off x="782857" y="1703101"/>
            <a:ext cx="7557471" cy="3568285"/>
          </a:xfrm>
          <a:prstGeom prst="rect">
            <a:avLst/>
          </a:prstGeom>
        </p:spPr>
        <p:txBody>
          <a:bodyPr wrap="square">
            <a:spAutoFit/>
          </a:bodyPr>
          <a:lstStyle/>
          <a:p>
            <a:pPr algn="ctr">
              <a:lnSpc>
                <a:spcPct val="150000"/>
              </a:lnSpc>
              <a:spcBef>
                <a:spcPts val="450"/>
              </a:spcBef>
              <a:spcAft>
                <a:spcPts val="450"/>
              </a:spcAft>
              <a:buClr>
                <a:schemeClr val="accent1"/>
              </a:buClr>
            </a:pPr>
            <a:r>
              <a:rPr lang="tr-TR" sz="1500" b="1" dirty="0"/>
              <a:t>Yatırım Nedir?</a:t>
            </a:r>
          </a:p>
          <a:p>
            <a:pPr marL="128588" indent="-128588" algn="ctr">
              <a:lnSpc>
                <a:spcPct val="150000"/>
              </a:lnSpc>
              <a:spcBef>
                <a:spcPts val="450"/>
              </a:spcBef>
              <a:spcAft>
                <a:spcPts val="450"/>
              </a:spcAft>
              <a:buClr>
                <a:schemeClr val="accent1"/>
              </a:buClr>
              <a:buFont typeface="Arial" panose="020B0604020202020204" pitchFamily="34" charset="0"/>
              <a:buChar char="•"/>
            </a:pPr>
            <a:endParaRPr lang="tr-TR" sz="825" b="1" spc="-38" dirty="0">
              <a:solidFill>
                <a:srgbClr val="000000"/>
              </a:solidFill>
              <a:ea typeface="Trebuchet MS" panose="020B0603020202020204" pitchFamily="34" charset="0"/>
              <a:cs typeface="Trebuchet MS" panose="020B0603020202020204" pitchFamily="34" charset="0"/>
            </a:endParaRPr>
          </a:p>
          <a:p>
            <a:pPr marL="257175" indent="-257175" algn="just">
              <a:spcBef>
                <a:spcPts val="360"/>
              </a:spcBef>
              <a:spcAft>
                <a:spcPts val="450"/>
              </a:spcAft>
              <a:buClr>
                <a:schemeClr val="accent1"/>
              </a:buClr>
              <a:buFont typeface="Arial" panose="020B0604020202020204" pitchFamily="34" charset="0"/>
              <a:buChar char="•"/>
            </a:pPr>
            <a:r>
              <a:rPr lang="tr-TR" sz="1500" b="1" spc="-38" dirty="0">
                <a:solidFill>
                  <a:srgbClr val="000000"/>
                </a:solidFill>
                <a:ea typeface="Trebuchet MS" panose="020B0603020202020204" pitchFamily="34" charset="0"/>
                <a:cs typeface="Trebuchet MS" panose="020B0603020202020204" pitchFamily="34" charset="0"/>
              </a:rPr>
              <a:t>Yatırım: </a:t>
            </a:r>
            <a:r>
              <a:rPr lang="tr-TR" sz="1500" spc="-38" dirty="0">
                <a:solidFill>
                  <a:srgbClr val="000000"/>
                </a:solidFill>
                <a:ea typeface="Trebuchet MS" panose="020B0603020202020204" pitchFamily="34" charset="0"/>
                <a:cs typeface="Trebuchet MS" panose="020B0603020202020204" pitchFamily="34" charset="0"/>
              </a:rPr>
              <a:t>belirli bir kaynağın ya da değerin, gelir sağlamak amacıyla kalıcı bir biçimde kullanılmasıdır. Tüketim kavramından temel farkı, kullanılan kaynak ya da değerin işlem sonunda tükenmemesidir. </a:t>
            </a:r>
          </a:p>
          <a:p>
            <a:pPr marL="257175" indent="-257175" algn="just">
              <a:lnSpc>
                <a:spcPct val="150000"/>
              </a:lnSpc>
              <a:spcBef>
                <a:spcPts val="360"/>
              </a:spcBef>
              <a:spcAft>
                <a:spcPts val="450"/>
              </a:spcAft>
              <a:buClr>
                <a:schemeClr val="accent1"/>
              </a:buClr>
              <a:buFont typeface="Arial" panose="020B0604020202020204" pitchFamily="34" charset="0"/>
              <a:buChar char="•"/>
            </a:pPr>
            <a:r>
              <a:rPr lang="tr-TR" sz="1500" spc="-38" dirty="0">
                <a:solidFill>
                  <a:srgbClr val="000000"/>
                </a:solidFill>
                <a:ea typeface="Trebuchet MS" panose="020B0603020202020204" pitchFamily="34" charset="0"/>
                <a:cs typeface="Trebuchet MS" panose="020B0603020202020204" pitchFamily="34" charset="0"/>
              </a:rPr>
              <a:t>Yatırım harcamasının sonucunda ortaya çıkan yatırım, orta ve uzun dönemde getiri sağlamaya devam eder.</a:t>
            </a:r>
          </a:p>
          <a:p>
            <a:pPr marL="257175" indent="-257175" algn="just">
              <a:lnSpc>
                <a:spcPct val="150000"/>
              </a:lnSpc>
              <a:spcBef>
                <a:spcPts val="360"/>
              </a:spcBef>
              <a:spcAft>
                <a:spcPts val="450"/>
              </a:spcAft>
              <a:buClr>
                <a:schemeClr val="accent1"/>
              </a:buClr>
              <a:buFont typeface="Arial" panose="020B0604020202020204" pitchFamily="34" charset="0"/>
              <a:buChar char="•"/>
            </a:pPr>
            <a:r>
              <a:rPr lang="tr-TR" sz="1500" spc="-38" dirty="0">
                <a:solidFill>
                  <a:srgbClr val="000000"/>
                </a:solidFill>
                <a:ea typeface="Trebuchet MS" panose="020B0603020202020204" pitchFamily="34" charset="0"/>
                <a:cs typeface="Trebuchet MS" panose="020B0603020202020204" pitchFamily="34" charset="0"/>
              </a:rPr>
              <a:t>Dar anlamda yatırım, yatırım mallarının satın alınması şeklindeki yatırım harcamasıdır. Geniş anlamda ise verimliliğin artırılması amacıyla insan kaynaklarına yapılan harcamalar da yatırım olarak kabul edilmelidir.</a:t>
            </a:r>
          </a:p>
          <a:p>
            <a:pPr marL="214313" indent="-214313">
              <a:buClr>
                <a:schemeClr val="accent1"/>
              </a:buClr>
              <a:buFont typeface="Arial" panose="020B0604020202020204" pitchFamily="34" charset="0"/>
              <a:buChar char="•"/>
            </a:pPr>
            <a:endParaRPr lang="tr-TR" sz="1350" dirty="0"/>
          </a:p>
        </p:txBody>
      </p:sp>
    </p:spTree>
    <p:extLst>
      <p:ext uri="{BB962C8B-B14F-4D97-AF65-F5344CB8AC3E}">
        <p14:creationId xmlns:p14="http://schemas.microsoft.com/office/powerpoint/2010/main" val="1393694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Yatırımlar, Yatırım Türleri</a:t>
            </a:r>
          </a:p>
        </p:txBody>
      </p:sp>
      <p:sp>
        <p:nvSpPr>
          <p:cNvPr id="4" name="Dikdörtgen 3"/>
          <p:cNvSpPr/>
          <p:nvPr/>
        </p:nvSpPr>
        <p:spPr>
          <a:xfrm>
            <a:off x="782857" y="1595272"/>
            <a:ext cx="7557471" cy="3195747"/>
          </a:xfrm>
          <a:prstGeom prst="rect">
            <a:avLst/>
          </a:prstGeom>
        </p:spPr>
        <p:txBody>
          <a:bodyPr wrap="square">
            <a:spAutoFit/>
          </a:bodyPr>
          <a:lstStyle/>
          <a:p>
            <a:pPr marL="257175" indent="-257175">
              <a:lnSpc>
                <a:spcPct val="150000"/>
              </a:lnSpc>
              <a:spcBef>
                <a:spcPts val="450"/>
              </a:spcBef>
              <a:spcAft>
                <a:spcPts val="450"/>
              </a:spcAft>
              <a:buClr>
                <a:srgbClr val="C00000"/>
              </a:buClr>
              <a:buFont typeface="Arial" panose="020B0604020202020204" pitchFamily="34" charset="0"/>
              <a:buChar char="•"/>
            </a:pPr>
            <a:r>
              <a:rPr lang="tr-TR" sz="1500" b="1" dirty="0"/>
              <a:t>Yatırım Kararlarında Amaç</a:t>
            </a:r>
            <a:endParaRPr lang="tr-TR" sz="1500" b="1" spc="-38" dirty="0">
              <a:solidFill>
                <a:srgbClr val="000000"/>
              </a:solidFill>
              <a:ea typeface="Trebuchet MS" panose="020B0603020202020204" pitchFamily="34" charset="0"/>
              <a:cs typeface="Trebuchet MS" panose="020B0603020202020204" pitchFamily="34" charset="0"/>
            </a:endParaRPr>
          </a:p>
          <a:p>
            <a:pPr marL="257175" indent="-257175" algn="just">
              <a:spcBef>
                <a:spcPts val="360"/>
              </a:spcBef>
              <a:buClr>
                <a:srgbClr val="C00000"/>
              </a:buClr>
              <a:buFont typeface="Arial" panose="020B0604020202020204" pitchFamily="34" charset="0"/>
              <a:buChar char="•"/>
            </a:pPr>
            <a:r>
              <a:rPr lang="tr-TR" sz="1500" dirty="0"/>
              <a:t>1960'lı yıllardan önce finansal yönetim açısından işletmenin (projenin) geleneksel amacı, karı azami seviyeye çıkarmaktı. Fakat günümüzde modern finansal yönetim açısından kar ve nakit kavramlarının aynı olmamaları ve riskin göz önüne alınmaması nedeniyle bu yaklaşım sakıncalı olarak kabul edilmektedir. </a:t>
            </a:r>
          </a:p>
          <a:p>
            <a:pPr marL="257175" indent="-257175" algn="just">
              <a:spcBef>
                <a:spcPts val="360"/>
              </a:spcBef>
              <a:buClr>
                <a:srgbClr val="C00000"/>
              </a:buClr>
              <a:buFont typeface="Arial" panose="020B0604020202020204" pitchFamily="34" charset="0"/>
              <a:buChar char="•"/>
            </a:pPr>
            <a:r>
              <a:rPr lang="tr-TR" sz="1500" dirty="0"/>
              <a:t>Belirtilen sebeplerden dolayı finans yöneticisinin amacı; firma değerini mümkün olan en yüksek düzeye çıkarmak olmalıdır. Firma değerini etkileyen nakit akımlarının zamanlaması ve riski de dikkate alınmalıdır. </a:t>
            </a:r>
          </a:p>
          <a:p>
            <a:pPr marL="257175" indent="-257175" algn="just">
              <a:spcBef>
                <a:spcPts val="360"/>
              </a:spcBef>
              <a:buClr>
                <a:srgbClr val="C00000"/>
              </a:buClr>
              <a:buFont typeface="Arial" panose="020B0604020202020204" pitchFamily="34" charset="0"/>
              <a:buChar char="•"/>
            </a:pPr>
            <a:r>
              <a:rPr lang="tr-TR" sz="1500" dirty="0"/>
              <a:t>Fakat bu amaç kavramsal olarak çok iyi olmasına rağmen uygulamada sorunlar yaşanabilmektedir. Bu nedenle net bugünkü değerin (NBD) en yüksek seviyeye ulaşması veya getirinin yükseltilmesi ve bu anlamda riskin azaltılması seviyesindeki amaçlar benimsenmelidir (</a:t>
            </a:r>
            <a:r>
              <a:rPr lang="tr-TR" sz="1500" dirty="0" err="1"/>
              <a:t>Kolb</a:t>
            </a:r>
            <a:r>
              <a:rPr lang="tr-TR" sz="1500" dirty="0"/>
              <a:t> ve </a:t>
            </a:r>
            <a:r>
              <a:rPr lang="tr-TR" sz="1500" dirty="0" err="1"/>
              <a:t>Rodriguez</a:t>
            </a:r>
            <a:r>
              <a:rPr lang="tr-TR" sz="1500" dirty="0"/>
              <a:t>, 1996; </a:t>
            </a:r>
            <a:r>
              <a:rPr lang="tr-TR" sz="1500" dirty="0" err="1"/>
              <a:t>Gereklioğlu</a:t>
            </a:r>
            <a:r>
              <a:rPr lang="tr-TR" sz="1500" dirty="0"/>
              <a:t> </a:t>
            </a:r>
            <a:r>
              <a:rPr lang="tr-TR" sz="1500" dirty="0" err="1"/>
              <a:t>Düzakın</a:t>
            </a:r>
            <a:r>
              <a:rPr lang="tr-TR" sz="1500" dirty="0"/>
              <a:t>, 2014).</a:t>
            </a:r>
          </a:p>
        </p:txBody>
      </p:sp>
    </p:spTree>
    <p:extLst>
      <p:ext uri="{BB962C8B-B14F-4D97-AF65-F5344CB8AC3E}">
        <p14:creationId xmlns:p14="http://schemas.microsoft.com/office/powerpoint/2010/main" val="4152716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Yatırımlar</a:t>
            </a:r>
            <a:r>
              <a:rPr lang="tr-TR" sz="1500" b="1" dirty="0"/>
              <a:t>, Yatırım Türleri</a:t>
            </a:r>
          </a:p>
        </p:txBody>
      </p:sp>
      <p:sp>
        <p:nvSpPr>
          <p:cNvPr id="4" name="Dikdörtgen 3"/>
          <p:cNvSpPr/>
          <p:nvPr/>
        </p:nvSpPr>
        <p:spPr>
          <a:xfrm>
            <a:off x="782857" y="1678063"/>
            <a:ext cx="7496924" cy="3106620"/>
          </a:xfrm>
          <a:prstGeom prst="rect">
            <a:avLst/>
          </a:prstGeom>
        </p:spPr>
        <p:txBody>
          <a:bodyPr wrap="square">
            <a:spAutoFit/>
          </a:bodyPr>
          <a:lstStyle/>
          <a:p>
            <a:pPr marL="257175" indent="-257175" algn="ctr">
              <a:lnSpc>
                <a:spcPct val="150000"/>
              </a:lnSpc>
              <a:spcBef>
                <a:spcPts val="450"/>
              </a:spcBef>
              <a:spcAft>
                <a:spcPts val="450"/>
              </a:spcAft>
              <a:buClr>
                <a:srgbClr val="C00000"/>
              </a:buClr>
              <a:buFont typeface="Arial" panose="020B0604020202020204" pitchFamily="34" charset="0"/>
              <a:buChar char="•"/>
            </a:pPr>
            <a:r>
              <a:rPr lang="tr-TR" sz="1500" b="1" dirty="0"/>
              <a:t>Yatırım Kararlarının Önemi</a:t>
            </a:r>
          </a:p>
          <a:p>
            <a:pPr marL="128588" indent="-128588" algn="ctr">
              <a:lnSpc>
                <a:spcPct val="150000"/>
              </a:lnSpc>
              <a:spcBef>
                <a:spcPts val="450"/>
              </a:spcBef>
              <a:spcAft>
                <a:spcPts val="450"/>
              </a:spcAft>
              <a:buClr>
                <a:srgbClr val="C00000"/>
              </a:buClr>
              <a:buFont typeface="Arial" panose="020B0604020202020204" pitchFamily="34" charset="0"/>
              <a:buChar char="•"/>
            </a:pPr>
            <a:endParaRPr lang="tr-TR" sz="825" b="1" spc="-38" dirty="0">
              <a:solidFill>
                <a:srgbClr val="000000"/>
              </a:solidFill>
              <a:latin typeface="Arial (Gövde)"/>
              <a:ea typeface="Trebuchet MS" panose="020B0603020202020204" pitchFamily="34" charset="0"/>
              <a:cs typeface="Trebuchet MS" panose="020B0603020202020204" pitchFamily="34" charset="0"/>
            </a:endParaRPr>
          </a:p>
          <a:p>
            <a:pPr marL="214313" indent="-214313" algn="just">
              <a:buClr>
                <a:srgbClr val="C00000"/>
              </a:buClr>
              <a:buFont typeface="Arial" panose="020B0604020202020204" pitchFamily="34" charset="0"/>
              <a:buChar char="•"/>
            </a:pPr>
            <a:r>
              <a:rPr lang="tr-TR" sz="1350" dirty="0"/>
              <a:t>İşletmelerin piyasada tutunabilmesi veya varlığını devam ettirebilmesi ya da büyüyebilmesi büyük ölçüde yaptığı veya gelecekte yapmayı planladığı yatırımlara bağlı olarak gerçekleşmektedir.</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Yatırımların işletme faaliyetlerini doğrudan etkilemesi, yanlış kararların yatırım maliyetlerini artırması ve fonların kısıtlı ve maliyetli olması nedeniyle, yatırım kararlarında son derece dikkatli davranılmalıdır. </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Dikkatli olunmaması durumunda sınırlı miktardaki yüksek maliyetli fonlar (sermaye kısıtlaması olarak da bilinir) gereksiz veya yanlış yerlere bağlanmış olacak ve bu durumda işletme büyüme potansiyelinden faydalanamayacaktır. Bu durum ülke ekonomisi açısından; istihdamın ve ulusal verimliliğin arttırılması ve ekonomik gelişmenin sağlanması gibi fırsatların kaçırılmasına da neden olabilecektir.</a:t>
            </a:r>
          </a:p>
        </p:txBody>
      </p:sp>
    </p:spTree>
    <p:extLst>
      <p:ext uri="{BB962C8B-B14F-4D97-AF65-F5344CB8AC3E}">
        <p14:creationId xmlns:p14="http://schemas.microsoft.com/office/powerpoint/2010/main" val="1298148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Yatırımlar, Yatırım Türleri</a:t>
            </a:r>
          </a:p>
        </p:txBody>
      </p:sp>
      <p:sp>
        <p:nvSpPr>
          <p:cNvPr id="4" name="Dikdörtgen 3"/>
          <p:cNvSpPr/>
          <p:nvPr/>
        </p:nvSpPr>
        <p:spPr>
          <a:xfrm>
            <a:off x="782857" y="1703100"/>
            <a:ext cx="7557471" cy="2067874"/>
          </a:xfrm>
          <a:prstGeom prst="rect">
            <a:avLst/>
          </a:prstGeom>
        </p:spPr>
        <p:txBody>
          <a:bodyPr wrap="square">
            <a:spAutoFit/>
          </a:bodyPr>
          <a:lstStyle/>
          <a:p>
            <a:pPr algn="ctr">
              <a:lnSpc>
                <a:spcPct val="150000"/>
              </a:lnSpc>
              <a:spcBef>
                <a:spcPts val="450"/>
              </a:spcBef>
              <a:spcAft>
                <a:spcPts val="450"/>
              </a:spcAft>
            </a:pPr>
            <a:r>
              <a:rPr lang="tr-TR" sz="1500" b="1" dirty="0"/>
              <a:t>Yatırım Kararlarının Önemi</a:t>
            </a:r>
          </a:p>
          <a:p>
            <a:pPr marL="128588" indent="-128588" algn="ctr">
              <a:lnSpc>
                <a:spcPct val="150000"/>
              </a:lnSpc>
              <a:spcBef>
                <a:spcPts val="450"/>
              </a:spcBef>
              <a:spcAft>
                <a:spcPts val="450"/>
              </a:spcAft>
              <a:buClr>
                <a:srgbClr val="C00000"/>
              </a:buClr>
              <a:buFont typeface="Arial" panose="020B0604020202020204" pitchFamily="34" charset="0"/>
              <a:buChar char="•"/>
            </a:pPr>
            <a:endParaRPr lang="tr-TR" sz="825" b="1" spc="-38" dirty="0">
              <a:solidFill>
                <a:srgbClr val="000000"/>
              </a:solidFill>
              <a:latin typeface="Arial (Gövde)"/>
              <a:ea typeface="Trebuchet MS" panose="020B0603020202020204" pitchFamily="34" charset="0"/>
              <a:cs typeface="Trebuchet MS" panose="020B0603020202020204" pitchFamily="34" charset="0"/>
            </a:endParaRPr>
          </a:p>
          <a:p>
            <a:pPr marL="214313" indent="-214313" algn="just">
              <a:buClr>
                <a:srgbClr val="C00000"/>
              </a:buClr>
              <a:buFont typeface="Arial" panose="020B0604020202020204" pitchFamily="34" charset="0"/>
              <a:buChar char="•"/>
            </a:pPr>
            <a:r>
              <a:rPr lang="tr-TR" sz="1350" dirty="0"/>
              <a:t>İşletmeler yatırım kararı verirken karlılık ve istikrar üzerinde durmaktadırlar. Bunu gerçekleştirmenin yolu ise işletmenin piyasa değerini en yüksek düzeye çıkarmaktır. Tüm bunların yapılabilmesi için yatırım kararları ve finansal politikalar bir arada belirlenmelidir (Aktaş vd., 2017).</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Bu politikalardaki ortak nokta firma değeri maksimizasyonudur. Bu anlamda yatırım kararlarının önemli olmasındaki temel nokta yapılacak olan yatırımın firma değerine olumlu katkı sağlayıp sağlamadığıdır.</a:t>
            </a:r>
          </a:p>
        </p:txBody>
      </p:sp>
    </p:spTree>
    <p:extLst>
      <p:ext uri="{BB962C8B-B14F-4D97-AF65-F5344CB8AC3E}">
        <p14:creationId xmlns:p14="http://schemas.microsoft.com/office/powerpoint/2010/main" val="2552707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ankara üniversitesi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703" y="857250"/>
            <a:ext cx="786560" cy="783000"/>
          </a:xfrm>
          <a:prstGeom prst="rect">
            <a:avLst/>
          </a:prstGeom>
          <a:extLst>
            <a:ext uri="{909E8E84-426E-40DD-AFC4-6F175D3DCCD1}">
              <a14:hiddenFill xmlns:a14="http://schemas.microsoft.com/office/drawing/2010/main">
                <a:solidFill>
                  <a:srgbClr val="FFFFFF"/>
                </a:solidFill>
              </a14:hiddenFill>
            </a:ext>
          </a:extLst>
        </p:spPr>
      </p:pic>
      <p:grpSp>
        <p:nvGrpSpPr>
          <p:cNvPr id="16" name="Grup 15"/>
          <p:cNvGrpSpPr/>
          <p:nvPr/>
        </p:nvGrpSpPr>
        <p:grpSpPr>
          <a:xfrm>
            <a:off x="-265088" y="5157862"/>
            <a:ext cx="3571354" cy="1181409"/>
            <a:chOff x="-353451" y="5737827"/>
            <a:chExt cx="4761805" cy="1575212"/>
          </a:xfrm>
        </p:grpSpPr>
        <p:pic>
          <p:nvPicPr>
            <p:cNvPr id="18" name="Picture 6" descr="RICS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51" y="5737827"/>
              <a:ext cx="1969014" cy="15752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aqeem.gov.sa/en/implinks/PublishingImages/logo_03.png">
              <a:hlinkClick r:id="rId4"/>
            </p:cNvPr>
            <p:cNvPicPr>
              <a:picLocks noChangeAspect="1" noChangeArrowheads="1"/>
            </p:cNvPicPr>
            <p:nvPr/>
          </p:nvPicPr>
          <p:blipFill>
            <a:blip r:embed="rId5"/>
            <a:srcRect/>
            <a:stretch>
              <a:fillRect/>
            </a:stretch>
          </p:blipFill>
          <p:spPr bwMode="auto">
            <a:xfrm>
              <a:off x="1577874" y="6010321"/>
              <a:ext cx="1744269" cy="1030224"/>
            </a:xfrm>
            <a:prstGeom prst="rect">
              <a:avLst/>
            </a:prstGeom>
            <a:noFill/>
          </p:spPr>
        </p:pic>
        <p:pic>
          <p:nvPicPr>
            <p:cNvPr id="21" name="Picture 2" descr="FİABCİ LOGO ile ilgili görsel sonucu"/>
            <p:cNvPicPr>
              <a:picLocks noChangeAspect="1" noChangeArrowheads="1"/>
            </p:cNvPicPr>
            <p:nvPr/>
          </p:nvPicPr>
          <p:blipFill rotWithShape="1">
            <a:blip r:embed="rId6">
              <a:extLst>
                <a:ext uri="{28A0092B-C50C-407E-A947-70E740481C1C}">
                  <a14:useLocalDpi xmlns:a14="http://schemas.microsoft.com/office/drawing/2010/main" val="0"/>
                </a:ext>
              </a:extLst>
            </a:blip>
            <a:srcRect b="10655"/>
            <a:stretch/>
          </p:blipFill>
          <p:spPr bwMode="auto">
            <a:xfrm>
              <a:off x="3226103" y="6207104"/>
              <a:ext cx="1182251" cy="65414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Yatırımlar, Yatırım Türleri</a:t>
            </a:r>
          </a:p>
        </p:txBody>
      </p:sp>
      <p:pic>
        <p:nvPicPr>
          <p:cNvPr id="2" name="Resim 1"/>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9333" y1="48889" x2="20889" y2="19111"/>
                      </a14:backgroundRemoval>
                    </a14:imgEffect>
                  </a14:imgLayer>
                </a14:imgProps>
              </a:ext>
            </a:extLst>
          </a:blip>
          <a:stretch>
            <a:fillRect/>
          </a:stretch>
        </p:blipFill>
        <p:spPr>
          <a:xfrm>
            <a:off x="8340328" y="836578"/>
            <a:ext cx="803672" cy="803672"/>
          </a:xfrm>
          <a:prstGeom prst="rect">
            <a:avLst/>
          </a:prstGeom>
        </p:spPr>
      </p:pic>
      <p:pic>
        <p:nvPicPr>
          <p:cNvPr id="3" name="Resim 2"/>
          <p:cNvPicPr>
            <a:picLocks noChangeAspect="1"/>
          </p:cNvPicPr>
          <p:nvPr/>
        </p:nvPicPr>
        <p:blipFill rotWithShape="1">
          <a:blip r:embed="rId9">
            <a:extLst>
              <a:ext uri="{28A0092B-C50C-407E-A947-70E740481C1C}">
                <a14:useLocalDpi xmlns:a14="http://schemas.microsoft.com/office/drawing/2010/main" val="0"/>
              </a:ext>
            </a:extLst>
          </a:blip>
          <a:srcRect t="4818"/>
          <a:stretch/>
        </p:blipFill>
        <p:spPr>
          <a:xfrm>
            <a:off x="782857" y="1517333"/>
            <a:ext cx="7557471" cy="3648417"/>
          </a:xfrm>
          <a:prstGeom prst="rect">
            <a:avLst/>
          </a:prstGeom>
          <a:ln>
            <a:solidFill>
              <a:schemeClr val="tx1"/>
            </a:solidFill>
          </a:ln>
        </p:spPr>
      </p:pic>
      <p:sp>
        <p:nvSpPr>
          <p:cNvPr id="5" name="Metin kutusu 4"/>
          <p:cNvSpPr txBox="1"/>
          <p:nvPr/>
        </p:nvSpPr>
        <p:spPr>
          <a:xfrm>
            <a:off x="3473917" y="5213135"/>
            <a:ext cx="2152203" cy="323165"/>
          </a:xfrm>
          <a:prstGeom prst="rect">
            <a:avLst/>
          </a:prstGeom>
          <a:noFill/>
        </p:spPr>
        <p:txBody>
          <a:bodyPr wrap="square" rtlCol="0">
            <a:spAutoFit/>
          </a:bodyPr>
          <a:lstStyle/>
          <a:p>
            <a:r>
              <a:rPr lang="tr-TR" sz="1500" b="1" dirty="0"/>
              <a:t>Reel Yatırım Çeşitleri</a:t>
            </a:r>
          </a:p>
        </p:txBody>
      </p:sp>
    </p:spTree>
    <p:extLst>
      <p:ext uri="{BB962C8B-B14F-4D97-AF65-F5344CB8AC3E}">
        <p14:creationId xmlns:p14="http://schemas.microsoft.com/office/powerpoint/2010/main" val="300160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Yatırımlar, Yatırım Türleri</a:t>
            </a:r>
          </a:p>
        </p:txBody>
      </p:sp>
      <p:sp>
        <p:nvSpPr>
          <p:cNvPr id="4" name="Dikdörtgen 3"/>
          <p:cNvSpPr/>
          <p:nvPr/>
        </p:nvSpPr>
        <p:spPr>
          <a:xfrm>
            <a:off x="473293" y="1703101"/>
            <a:ext cx="8012450" cy="1387559"/>
          </a:xfrm>
          <a:prstGeom prst="rect">
            <a:avLst/>
          </a:prstGeom>
        </p:spPr>
        <p:txBody>
          <a:bodyPr wrap="square">
            <a:spAutoFit/>
          </a:bodyPr>
          <a:lstStyle/>
          <a:p>
            <a:pPr>
              <a:lnSpc>
                <a:spcPct val="150000"/>
              </a:lnSpc>
              <a:spcBef>
                <a:spcPts val="450"/>
              </a:spcBef>
              <a:spcAft>
                <a:spcPts val="450"/>
              </a:spcAft>
            </a:pPr>
            <a:r>
              <a:rPr lang="tr-TR" sz="1500" b="1" dirty="0"/>
              <a:t>Yatırım Çeşitleri</a:t>
            </a:r>
          </a:p>
          <a:p>
            <a:pPr marL="257175" indent="-257175" algn="just">
              <a:spcBef>
                <a:spcPts val="450"/>
              </a:spcBef>
              <a:spcAft>
                <a:spcPts val="450"/>
              </a:spcAft>
              <a:buClr>
                <a:srgbClr val="C00000"/>
              </a:buClr>
              <a:buFont typeface="Arial" panose="020B0604020202020204" pitchFamily="34" charset="0"/>
              <a:buChar char="•"/>
            </a:pPr>
            <a:r>
              <a:rPr lang="tr-TR" sz="1500" dirty="0"/>
              <a:t>Yapılma sebeplerine göre yatırımlara ilişkin litera­türde bir sınıflandırma daha bulunmaktadır. </a:t>
            </a:r>
          </a:p>
          <a:p>
            <a:pPr marL="257175" indent="-257175">
              <a:spcBef>
                <a:spcPts val="450"/>
              </a:spcBef>
              <a:spcAft>
                <a:spcPts val="450"/>
              </a:spcAft>
              <a:buClr>
                <a:srgbClr val="C00000"/>
              </a:buClr>
              <a:buFont typeface="Arial" panose="020B0604020202020204" pitchFamily="34" charset="0"/>
              <a:buChar char="•"/>
            </a:pPr>
            <a:r>
              <a:rPr lang="tr-TR" sz="1500" dirty="0"/>
              <a:t>Buna göre; yapılan sermaye harcamaları, bakım ve onarım yatırımları, maliyeti azaltan yatırımlar ve di­ğer yatırımlar olarak üçe ayrılmaktadır.</a:t>
            </a:r>
            <a:endParaRPr lang="tr-TR" sz="1500" b="1" dirty="0"/>
          </a:p>
        </p:txBody>
      </p:sp>
    </p:spTree>
    <p:extLst>
      <p:ext uri="{BB962C8B-B14F-4D97-AF65-F5344CB8AC3E}">
        <p14:creationId xmlns:p14="http://schemas.microsoft.com/office/powerpoint/2010/main" val="2008660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Yatırımlar, Yatırım Türleri</a:t>
            </a:r>
          </a:p>
        </p:txBody>
      </p:sp>
      <p:sp>
        <p:nvSpPr>
          <p:cNvPr id="5" name="Metin kutusu 4"/>
          <p:cNvSpPr txBox="1"/>
          <p:nvPr/>
        </p:nvSpPr>
        <p:spPr>
          <a:xfrm>
            <a:off x="2485794" y="5241090"/>
            <a:ext cx="4477772" cy="323165"/>
          </a:xfrm>
          <a:prstGeom prst="rect">
            <a:avLst/>
          </a:prstGeom>
          <a:noFill/>
        </p:spPr>
        <p:txBody>
          <a:bodyPr wrap="square" rtlCol="0">
            <a:spAutoFit/>
          </a:bodyPr>
          <a:lstStyle/>
          <a:p>
            <a:r>
              <a:rPr lang="tr-TR" sz="1500" b="1" dirty="0"/>
              <a:t>Yapılma Sebeplerine Göre Yatırım Türleri Ayrımı</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6556" r="1259"/>
          <a:stretch/>
        </p:blipFill>
        <p:spPr>
          <a:xfrm>
            <a:off x="2550318" y="1410405"/>
            <a:ext cx="4149091" cy="3833140"/>
          </a:xfrm>
          <a:prstGeom prst="rect">
            <a:avLst/>
          </a:prstGeom>
          <a:ln>
            <a:solidFill>
              <a:schemeClr val="tx1"/>
            </a:solidFill>
          </a:ln>
        </p:spPr>
      </p:pic>
    </p:spTree>
    <p:extLst>
      <p:ext uri="{BB962C8B-B14F-4D97-AF65-F5344CB8AC3E}">
        <p14:creationId xmlns:p14="http://schemas.microsoft.com/office/powerpoint/2010/main" val="1752809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13854"/>
            <a:ext cx="8012450" cy="438582"/>
          </a:xfrm>
          <a:prstGeom prst="rect">
            <a:avLst/>
          </a:prstGeom>
        </p:spPr>
        <p:txBody>
          <a:bodyPr wrap="square">
            <a:spAutoFit/>
          </a:bodyPr>
          <a:lstStyle/>
          <a:p>
            <a:pPr algn="ctr">
              <a:lnSpc>
                <a:spcPct val="150000"/>
              </a:lnSpc>
              <a:spcBef>
                <a:spcPts val="450"/>
              </a:spcBef>
              <a:spcAft>
                <a:spcPts val="450"/>
              </a:spcAft>
            </a:pPr>
            <a:r>
              <a:rPr lang="tr-TR" sz="1500" b="1" dirty="0"/>
              <a:t>Kaynaklar</a:t>
            </a:r>
            <a:endParaRPr lang="tr-TR" sz="1350" dirty="0"/>
          </a:p>
        </p:txBody>
      </p:sp>
      <p:sp>
        <p:nvSpPr>
          <p:cNvPr id="6" name="Dikdörtgen 5"/>
          <p:cNvSpPr/>
          <p:nvPr/>
        </p:nvSpPr>
        <p:spPr>
          <a:xfrm>
            <a:off x="782858" y="1465949"/>
            <a:ext cx="7557470" cy="4039567"/>
          </a:xfrm>
          <a:prstGeom prst="rect">
            <a:avLst/>
          </a:prstGeom>
        </p:spPr>
        <p:txBody>
          <a:bodyPr wrap="square">
            <a:spAutoFit/>
          </a:bodyPr>
          <a:lstStyle/>
          <a:p>
            <a:pPr marL="214313" indent="-214313" algn="just">
              <a:buClr>
                <a:srgbClr val="C00000"/>
              </a:buClr>
              <a:buFont typeface="Arial" panose="020B0604020202020204" pitchFamily="34" charset="0"/>
              <a:buChar char="•"/>
            </a:pPr>
            <a:r>
              <a:rPr lang="tr-TR" sz="1350" dirty="0"/>
              <a:t>Aral, N. Ve Aytaç, M., 2018.Türkiye’de İşsizliğin Mekânsal Analizi, Marmara Üniversitesi Öneri Dergisi, Cilt: 13, Sayı:48</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Ağaç, G., vd., 2015. Çok Kriterli Karar Verme Tekniklerini Kullanarak Serbest Bölge Yer Seçimi: Doğu Anadolu Bölgesi Örneği, İİBF Dergisi, Cilt:30, Sayı:1, </a:t>
            </a:r>
            <a:r>
              <a:rPr lang="tr-TR" sz="1350" dirty="0" err="1"/>
              <a:t>ss</a:t>
            </a:r>
            <a:r>
              <a:rPr lang="tr-TR" sz="1350" dirty="0"/>
              <a:t>. 79-113. </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Cebecioğlu, C. 2006. </a:t>
            </a:r>
            <a:r>
              <a:rPr lang="tr-TR" sz="1350" dirty="0" err="1"/>
              <a:t>Swot</a:t>
            </a:r>
            <a:r>
              <a:rPr lang="tr-TR" sz="1350" dirty="0"/>
              <a:t> Analizi Ve Bir İşletme Üzerine Uygulama, Gebze Yüksek Teknoloji Enstitüsü Sosyal Bilimler Enstitüsü, Gebze.</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Çetinkaya, Ö. 2006. Rekabet Stratejilerinin Belirlenmesinde Portföy Analizi Ve Tariş Üzerine Bir Araştırma, Gazi </a:t>
            </a:r>
            <a:r>
              <a:rPr lang="tr-TR" sz="1350" dirty="0" err="1"/>
              <a:t>Universitesi</a:t>
            </a:r>
            <a:r>
              <a:rPr lang="tr-TR" sz="1350" dirty="0"/>
              <a:t> </a:t>
            </a:r>
            <a:r>
              <a:rPr lang="tr-TR" sz="1350" dirty="0" err="1"/>
              <a:t>Iktisadi</a:t>
            </a:r>
            <a:r>
              <a:rPr lang="tr-TR" sz="1350" dirty="0"/>
              <a:t> ve </a:t>
            </a:r>
            <a:r>
              <a:rPr lang="tr-TR" sz="1350" dirty="0" err="1"/>
              <a:t>Idari</a:t>
            </a:r>
            <a:r>
              <a:rPr lang="tr-TR" sz="1350" dirty="0"/>
              <a:t> Bilimler </a:t>
            </a:r>
            <a:r>
              <a:rPr lang="tr-TR" sz="1350" dirty="0" err="1"/>
              <a:t>Fakultesi</a:t>
            </a:r>
            <a:r>
              <a:rPr lang="tr-TR" sz="1350" dirty="0"/>
              <a:t> Dergisi; Ankara </a:t>
            </a:r>
            <a:r>
              <a:rPr lang="tr-TR" sz="1350" dirty="0" err="1"/>
              <a:t>Vol</a:t>
            </a:r>
            <a:r>
              <a:rPr lang="tr-TR" sz="1350" dirty="0"/>
              <a:t>. 8, </a:t>
            </a:r>
            <a:r>
              <a:rPr lang="tr-TR" sz="1350" dirty="0" err="1"/>
              <a:t>Iss</a:t>
            </a:r>
            <a:r>
              <a:rPr lang="tr-TR" sz="1350" dirty="0"/>
              <a:t>. 3</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Doğan, U., 2017. Dokuz Eylül Üniversitesi, Endüstri Mühendisliği Ders Notları.</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Okay, H. 2015. Pazar Araştırması. Web Sitesi: https://www.dunya.com/kose-yazisi/pazar-arastirmasi/25420. Erişim Tarihi: 30.01.2019.</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Torlak, Ö. Ve </a:t>
            </a:r>
            <a:r>
              <a:rPr lang="tr-TR" sz="1350" dirty="0" err="1"/>
              <a:t>Altunışık</a:t>
            </a:r>
            <a:r>
              <a:rPr lang="tr-TR" sz="1350" dirty="0"/>
              <a:t>. R. 2009. Pazarlama Stratejileri – Yönetsel Bir Yaklaşım. Beta Yayınları, İstanbul</a:t>
            </a:r>
          </a:p>
          <a:p>
            <a:pPr marL="214313" indent="-214313" algn="just">
              <a:buClr>
                <a:srgbClr val="C00000"/>
              </a:buClr>
              <a:buFont typeface="Arial" panose="020B0604020202020204" pitchFamily="34" charset="0"/>
              <a:buChar char="•"/>
            </a:pPr>
            <a:endParaRPr lang="tr-TR" sz="1350" dirty="0"/>
          </a:p>
        </p:txBody>
      </p:sp>
    </p:spTree>
    <p:extLst>
      <p:ext uri="{BB962C8B-B14F-4D97-AF65-F5344CB8AC3E}">
        <p14:creationId xmlns:p14="http://schemas.microsoft.com/office/powerpoint/2010/main" val="11371246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12441</TotalTime>
  <Words>635</Words>
  <Application>Microsoft Office PowerPoint</Application>
  <PresentationFormat>Ekran Gösterisi (4:3)</PresentationFormat>
  <Paragraphs>50</Paragraphs>
  <Slides>9</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9</vt:i4>
      </vt:variant>
    </vt:vector>
  </HeadingPairs>
  <TitlesOfParts>
    <vt:vector size="17" baseType="lpstr">
      <vt:lpstr>ＭＳ Ｐゴシック</vt:lpstr>
      <vt:lpstr>Arial</vt:lpstr>
      <vt:lpstr>Arial (Gövde)</vt:lpstr>
      <vt:lpstr>Calibri</vt:lpstr>
      <vt:lpstr>Trebuchet MS</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Taşınmaz</cp:lastModifiedBy>
  <cp:revision>811</cp:revision>
  <cp:lastPrinted>2016-10-24T07:53:35Z</cp:lastPrinted>
  <dcterms:created xsi:type="dcterms:W3CDTF">2016-09-18T09:35:24Z</dcterms:created>
  <dcterms:modified xsi:type="dcterms:W3CDTF">2020-02-25T08:45:04Z</dcterms:modified>
</cp:coreProperties>
</file>