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2" r:id="rId7"/>
    <p:sldId id="263" r:id="rId8"/>
    <p:sldId id="264" r:id="rId9"/>
    <p:sldId id="265" r:id="rId10"/>
    <p:sldId id="266" r:id="rId11"/>
    <p:sldId id="267" r:id="rId12"/>
    <p:sldId id="261"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7 Başlık"/>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a:xfrm>
            <a:off x="6400800" y="6355080"/>
            <a:ext cx="2286000" cy="365760"/>
          </a:xfrm>
        </p:spPr>
        <p:txBody>
          <a:bodyPr/>
          <a:lstStyle>
            <a:lvl1pPr>
              <a:defRPr sz="1400"/>
            </a:lvl1pPr>
          </a:lstStyle>
          <a:p>
            <a:fld id="{D9F75050-0E15-4C5B-92B0-66D068882F1F}" type="datetimeFigureOut">
              <a:rPr lang="tr-TR" smtClean="0"/>
              <a:pPr/>
              <a:t>02.05.2020</a:t>
            </a:fld>
            <a:endParaRPr lang="tr-TR"/>
          </a:p>
        </p:txBody>
      </p:sp>
      <p:sp>
        <p:nvSpPr>
          <p:cNvPr id="17" name="16 Altbilgi Yer Tutucusu"/>
          <p:cNvSpPr>
            <a:spLocks noGrp="1"/>
          </p:cNvSpPr>
          <p:nvPr>
            <p:ph type="ftr" sz="quarter" idx="11"/>
          </p:nvPr>
        </p:nvSpPr>
        <p:spPr>
          <a:xfrm>
            <a:off x="2898648" y="6355080"/>
            <a:ext cx="3474720" cy="365760"/>
          </a:xfrm>
        </p:spPr>
        <p:txBody>
          <a:bodyPr/>
          <a:lstStyle/>
          <a:p>
            <a:endParaRPr lang="tr-TR"/>
          </a:p>
        </p:txBody>
      </p:sp>
      <p:sp>
        <p:nvSpPr>
          <p:cNvPr id="29" name="28 Slayt Numarası Yer Tutucusu"/>
          <p:cNvSpPr>
            <a:spLocks noGrp="1"/>
          </p:cNvSpPr>
          <p:nvPr>
            <p:ph type="sldNum" sz="quarter" idx="12"/>
          </p:nvPr>
        </p:nvSpPr>
        <p:spPr>
          <a:xfrm>
            <a:off x="1216152" y="6355080"/>
            <a:ext cx="1219200" cy="365760"/>
          </a:xfrm>
        </p:spPr>
        <p:txBody>
          <a:bodyPr/>
          <a:lstStyle/>
          <a:p>
            <a:fld id="{B1DEFA8C-F947-479F-BE07-76B6B3F80BF1}" type="slidenum">
              <a:rPr lang="tr-TR" smtClean="0"/>
              <a:pPr/>
              <a:t>‹#›</a:t>
            </a:fld>
            <a:endParaRPr lang="tr-TR"/>
          </a:p>
        </p:txBody>
      </p:sp>
      <p:sp>
        <p:nvSpPr>
          <p:cNvPr id="21" name="20 Dikdörtgen"/>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32 Dikdörtgen"/>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21 Dikdörtgen"/>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31 Dikdörtgen"/>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7" name="6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7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üz Bağlayıcı"/>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İçerik Yer Tutucusu"/>
          <p:cNvSpPr>
            <a:spLocks noGrp="1"/>
          </p:cNvSpPr>
          <p:nvPr>
            <p:ph sz="quarter" idx="1"/>
          </p:nvPr>
        </p:nvSpPr>
        <p:spPr>
          <a:xfrm>
            <a:off x="457200" y="1219200"/>
            <a:ext cx="8229600"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a:xfrm>
            <a:off x="6400800" y="6355080"/>
            <a:ext cx="2286000" cy="365760"/>
          </a:xfrm>
        </p:spPr>
        <p:txBody>
          <a:bodyPr/>
          <a:lstStyle/>
          <a:p>
            <a:fld id="{D9F75050-0E15-4C5B-92B0-66D068882F1F}" type="datetimeFigureOut">
              <a:rPr lang="tr-TR" smtClean="0"/>
              <a:pPr/>
              <a:t>02.05.2020</a:t>
            </a:fld>
            <a:endParaRPr lang="tr-TR"/>
          </a:p>
        </p:txBody>
      </p:sp>
      <p:sp>
        <p:nvSpPr>
          <p:cNvPr id="5" name="4 Altbilgi Yer Tutucusu"/>
          <p:cNvSpPr>
            <a:spLocks noGrp="1"/>
          </p:cNvSpPr>
          <p:nvPr>
            <p:ph type="ftr" sz="quarter" idx="11"/>
          </p:nvPr>
        </p:nvSpPr>
        <p:spPr>
          <a:xfrm>
            <a:off x="2898648" y="6355080"/>
            <a:ext cx="3474720" cy="365760"/>
          </a:xfrm>
        </p:spPr>
        <p:txBody>
          <a:bodyPr/>
          <a:lstStyle/>
          <a:p>
            <a:endParaRPr lang="tr-TR"/>
          </a:p>
        </p:txBody>
      </p:sp>
      <p:sp>
        <p:nvSpPr>
          <p:cNvPr id="6" name="5 Slayt Numarası Yer Tutucusu"/>
          <p:cNvSpPr>
            <a:spLocks noGrp="1"/>
          </p:cNvSpPr>
          <p:nvPr>
            <p:ph type="sldNum" sz="quarter" idx="12"/>
          </p:nvPr>
        </p:nvSpPr>
        <p:spPr>
          <a:xfrm>
            <a:off x="1069848" y="6355080"/>
            <a:ext cx="1520952" cy="365760"/>
          </a:xfrm>
        </p:spPr>
        <p:txBody>
          <a:bodyPr/>
          <a:lstStyle/>
          <a:p>
            <a:fld id="{B1DEFA8C-F947-479F-BE07-76B6B3F80BF1}" type="slidenum">
              <a:rPr lang="tr-TR" smtClean="0"/>
              <a:pPr/>
              <a:t>‹#›</a:t>
            </a:fld>
            <a:endParaRPr lang="tr-TR"/>
          </a:p>
        </p:txBody>
      </p:sp>
      <p:sp>
        <p:nvSpPr>
          <p:cNvPr id="7" name="6 Dikdörtgen"/>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219200"/>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632198" y="1216152"/>
            <a:ext cx="4041648" cy="493776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nchor="ctr"/>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648200" y="2133600"/>
            <a:ext cx="4038600" cy="40386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28600"/>
            <a:ext cx="8229600" cy="914400"/>
          </a:xfrm>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5" name="4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5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Düz Bağlayıcı"/>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İçerik Yer Tutucusu"/>
          <p:cNvSpPr>
            <a:spLocks noGrp="1"/>
          </p:cNvSpPr>
          <p:nvPr>
            <p:ph sz="quarter" idx="1"/>
          </p:nvPr>
        </p:nvSpPr>
        <p:spPr>
          <a:xfrm>
            <a:off x="304800" y="304800"/>
            <a:ext cx="57150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02.05.2020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8" name="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8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Başlık Yer Tutucusu"/>
          <p:cNvSpPr>
            <a:spLocks noGrp="1"/>
          </p:cNvSpPr>
          <p:nvPr>
            <p:ph type="title"/>
          </p:nvPr>
        </p:nvSpPr>
        <p:spPr>
          <a:xfrm>
            <a:off x="457200" y="152400"/>
            <a:ext cx="8229600" cy="990600"/>
          </a:xfrm>
          <a:prstGeom prst="rect">
            <a:avLst/>
          </a:prstGeom>
        </p:spPr>
        <p:txBody>
          <a:bodyPr vert="horz"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D9F75050-0E15-4C5B-92B0-66D068882F1F}" type="datetimeFigureOut">
              <a:rPr lang="tr-TR" smtClean="0"/>
              <a:pPr/>
              <a:t>02.05.2020</a:t>
            </a:fld>
            <a:endParaRPr lang="tr-TR"/>
          </a:p>
        </p:txBody>
      </p:sp>
      <p:sp>
        <p:nvSpPr>
          <p:cNvPr id="3" name="2 Altbilgi Yer Tutucusu"/>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B1DEFA8C-F947-479F-BE07-76B6B3F80BF1}" type="slidenum">
              <a:rPr lang="tr-TR" smtClean="0"/>
              <a:pPr/>
              <a:t>‹#›</a:t>
            </a:fld>
            <a:endParaRPr lang="tr-TR"/>
          </a:p>
        </p:txBody>
      </p:sp>
      <p:sp>
        <p:nvSpPr>
          <p:cNvPr id="28" name="27 Düz Bağlayıcı"/>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28 Düz Bağlayıcı"/>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9 İkizkenar Üçgen"/>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908721"/>
            <a:ext cx="7772400" cy="2691730"/>
          </a:xfrm>
        </p:spPr>
        <p:txBody>
          <a:bodyPr>
            <a:normAutofit/>
          </a:bodyPr>
          <a:lstStyle/>
          <a:p>
            <a:pPr algn="ctr"/>
            <a:r>
              <a:rPr lang="tr-TR" sz="4000" dirty="0" smtClean="0"/>
              <a:t>Ankara Üniversitesi </a:t>
            </a:r>
            <a:br>
              <a:rPr lang="tr-TR" sz="4000" dirty="0" smtClean="0"/>
            </a:br>
            <a:r>
              <a:rPr lang="tr-TR" sz="4000" dirty="0" smtClean="0"/>
              <a:t>Sağlık Bilimleri Fakültesi</a:t>
            </a:r>
            <a:br>
              <a:rPr lang="tr-TR" sz="4000" dirty="0" smtClean="0"/>
            </a:br>
            <a:r>
              <a:rPr lang="tr-TR" sz="4000" dirty="0" smtClean="0"/>
              <a:t>Sosyal Hizmet Bölümü</a:t>
            </a:r>
            <a:endParaRPr lang="tr-TR" sz="4000" dirty="0"/>
          </a:p>
        </p:txBody>
      </p:sp>
      <p:sp>
        <p:nvSpPr>
          <p:cNvPr id="3" name="2 Alt Başlık"/>
          <p:cNvSpPr>
            <a:spLocks noGrp="1"/>
          </p:cNvSpPr>
          <p:nvPr>
            <p:ph type="subTitle" idx="1"/>
          </p:nvPr>
        </p:nvSpPr>
        <p:spPr>
          <a:xfrm>
            <a:off x="1043608" y="3573016"/>
            <a:ext cx="7200800" cy="2160240"/>
          </a:xfrm>
        </p:spPr>
        <p:txBody>
          <a:bodyPr>
            <a:noAutofit/>
          </a:bodyPr>
          <a:lstStyle/>
          <a:p>
            <a:pPr algn="just"/>
            <a:r>
              <a:rPr lang="tr-TR" sz="3000" dirty="0" smtClean="0">
                <a:solidFill>
                  <a:schemeClr val="tx1"/>
                </a:solidFill>
                <a:latin typeface="Calibri" pitchFamily="34" charset="0"/>
                <a:cs typeface="Calibri" pitchFamily="34" charset="0"/>
              </a:rPr>
              <a:t>Dersin Adı: </a:t>
            </a:r>
            <a:r>
              <a:rPr lang="tr-TR" sz="3000" dirty="0" err="1" smtClean="0">
                <a:solidFill>
                  <a:schemeClr val="tx1"/>
                </a:solidFill>
                <a:latin typeface="Calibri" pitchFamily="34" charset="0"/>
                <a:cs typeface="Calibri" pitchFamily="34" charset="0"/>
              </a:rPr>
              <a:t>Gerontolojik</a:t>
            </a:r>
            <a:r>
              <a:rPr lang="tr-TR" sz="3000" dirty="0" smtClean="0">
                <a:solidFill>
                  <a:schemeClr val="tx1"/>
                </a:solidFill>
                <a:latin typeface="Calibri" pitchFamily="34" charset="0"/>
                <a:cs typeface="Calibri" pitchFamily="34" charset="0"/>
              </a:rPr>
              <a:t> Sosyal Hizmet</a:t>
            </a:r>
          </a:p>
          <a:p>
            <a:pPr algn="just"/>
            <a:r>
              <a:rPr lang="tr-TR" sz="3000" dirty="0" smtClean="0">
                <a:solidFill>
                  <a:schemeClr val="tx1"/>
                </a:solidFill>
                <a:latin typeface="Calibri" pitchFamily="34" charset="0"/>
                <a:cs typeface="Calibri" pitchFamily="34" charset="0"/>
              </a:rPr>
              <a:t>Öğretim Üyesi: Prof. Dr. Emine ÖZMETE</a:t>
            </a:r>
          </a:p>
          <a:p>
            <a:pPr algn="just"/>
            <a:endParaRPr lang="tr-TR" sz="2800" dirty="0" smtClean="0">
              <a:solidFill>
                <a:schemeClr val="tx1"/>
              </a:solidFill>
              <a:latin typeface="Calibri" pitchFamily="34" charset="0"/>
              <a:cs typeface="Calibri" pitchFamily="34" charset="0"/>
            </a:endParaRPr>
          </a:p>
          <a:p>
            <a:pPr algn="just"/>
            <a:r>
              <a:rPr lang="tr-TR" sz="2800" dirty="0" smtClean="0">
                <a:solidFill>
                  <a:schemeClr val="tx1"/>
                </a:solidFill>
                <a:latin typeface="Calibri" pitchFamily="34" charset="0"/>
                <a:cs typeface="Calibri" pitchFamily="34" charset="0"/>
              </a:rPr>
              <a:t>Konu: </a:t>
            </a:r>
            <a:r>
              <a:rPr lang="tr-TR" sz="2800" dirty="0" smtClean="0"/>
              <a:t>Yaşlı refahı alanı ve sosyal politikalar II</a:t>
            </a:r>
            <a:endParaRPr lang="tr-TR" sz="2800" dirty="0" smtClean="0">
              <a:solidFill>
                <a:schemeClr val="tx1"/>
              </a:solidFill>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2800" dirty="0"/>
              <a:t>Yapılan bir araştırmada, kurumsal yapılarda sunulan hizmetlerde yaşlıların eksikliğini duyduğu en belirgin konular; özellikle sosyal çevre açısından sevgi, ilgi, hoşgörü, sosyal ve kültürel faaliyetlerin eksikliği ve bu konularda kendilerine yardımcı olacak uzmanların yeterli sayıda olmaması şeklinde sıralanmaktadır. Bu nedenle yaşlılara yönelik hizmetlerin organizasyonu yapılırken etkinliği ve verimliliği artırabilmek için, yaşlıların 4 temel ihtiyacı dikkate alınarak hizmet sağlanmalıdır. </a:t>
            </a:r>
            <a:endParaRPr lang="tr-TR" sz="2800" dirty="0"/>
          </a:p>
        </p:txBody>
      </p:sp>
    </p:spTree>
    <p:extLst>
      <p:ext uri="{BB962C8B-B14F-4D97-AF65-F5344CB8AC3E}">
        <p14:creationId xmlns:p14="http://schemas.microsoft.com/office/powerpoint/2010/main" val="1905468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endParaRPr lang="tr-TR" dirty="0"/>
          </a:p>
          <a:p>
            <a:pPr algn="just"/>
            <a:r>
              <a:rPr lang="tr-TR" sz="3200" dirty="0"/>
              <a:t>Bu ihtiyaçlar; i) sağlık bakımı, ii) kişisel bakım, iii) konut bakımı ve işleri ile iv) sosyal iletişimdir. Belirlenen bu ihtiyaçlara göre sunulacak hizmetler kurumlarda ve evlerinde yalnız yaşayan yaşlıları kapsamaktadır</a:t>
            </a:r>
            <a:r>
              <a:rPr lang="tr-TR" sz="3200" dirty="0" smtClean="0"/>
              <a:t>.</a:t>
            </a:r>
            <a:endParaRPr lang="tr-TR" sz="3200" dirty="0"/>
          </a:p>
        </p:txBody>
      </p:sp>
    </p:spTree>
    <p:extLst>
      <p:ext uri="{BB962C8B-B14F-4D97-AF65-F5344CB8AC3E}">
        <p14:creationId xmlns:p14="http://schemas.microsoft.com/office/powerpoint/2010/main" val="61632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Kaynaklar</a:t>
            </a:r>
            <a:endParaRPr lang="tr-TR" dirty="0"/>
          </a:p>
        </p:txBody>
      </p:sp>
      <p:sp>
        <p:nvSpPr>
          <p:cNvPr id="3" name="İçerik Yer Tutucusu 2"/>
          <p:cNvSpPr>
            <a:spLocks noGrp="1"/>
          </p:cNvSpPr>
          <p:nvPr>
            <p:ph sz="quarter" idx="1"/>
          </p:nvPr>
        </p:nvSpPr>
        <p:spPr/>
        <p:txBody>
          <a:bodyPr/>
          <a:lstStyle/>
          <a:p>
            <a:r>
              <a:rPr lang="tr-TR" dirty="0" err="1"/>
              <a:t>Hablemitoğlu</a:t>
            </a:r>
            <a:r>
              <a:rPr lang="tr-TR" dirty="0"/>
              <a:t>, Ş., </a:t>
            </a:r>
            <a:r>
              <a:rPr lang="tr-TR" dirty="0" err="1"/>
              <a:t>Özmete</a:t>
            </a:r>
            <a:r>
              <a:rPr lang="tr-TR" dirty="0"/>
              <a:t>, E., 2010.  Yaşlı Refahı:  Yaşlılar İçin Sosyal Hizmet. Kilit Yayınları,  Ankara</a:t>
            </a:r>
          </a:p>
          <a:p>
            <a:r>
              <a:rPr lang="tr-TR" dirty="0"/>
              <a:t>Koşar, N. 1996. Sosyal Hizmetlerde Yaşlı Refahı Alanı. Şafak Matbaacılık.  </a:t>
            </a:r>
            <a:r>
              <a:rPr lang="tr-TR"/>
              <a:t>Ankara</a:t>
            </a:r>
          </a:p>
          <a:p>
            <a:endParaRPr lang="tr-TR"/>
          </a:p>
        </p:txBody>
      </p:sp>
    </p:spTree>
    <p:extLst>
      <p:ext uri="{BB962C8B-B14F-4D97-AF65-F5344CB8AC3E}">
        <p14:creationId xmlns:p14="http://schemas.microsoft.com/office/powerpoint/2010/main" val="27748607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normAutofit/>
          </a:bodyPr>
          <a:lstStyle/>
          <a:p>
            <a:pPr algn="just"/>
            <a:r>
              <a:rPr lang="tr-TR" dirty="0"/>
              <a:t>“Yaşlılıkta duygusal refahın en önemli belirleyicisi” yaşamdan duyulan tatmindir. Son yıllarda, insan gücünün makineleşmesi, teknolojik gelişmelerin insanlara sağladığı özgürlük, tarımdan endüstriye geçiş, kentleşme hızı, gelişmiş ve gelişmekte olan ülkelerdeki hizmet ve olanakların farklılığı, değerlerin değişmesi gibi küresel sorunlar, yaşlıların yaşamlarını giderek güçleştirmektedir.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p:txBody>
          <a:bodyPr/>
          <a:lstStyle/>
          <a:p>
            <a:pPr algn="just"/>
            <a:r>
              <a:rPr lang="tr-TR" dirty="0"/>
              <a:t>Yaşlılık döneminde görülen sağlık sorunlarına, toplumsal ilişkiler, kişisel bakım, beslenme, barınma gibi temel ihtiyaçların karşılanmasına ilişkin sorunlar eklendiğinde, yaşlı bireyin yaşamı daha karmaşık hale gelmektedir.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457200" y="1556792"/>
            <a:ext cx="8229600" cy="4600168"/>
          </a:xfrm>
        </p:spPr>
        <p:txBody>
          <a:bodyPr/>
          <a:lstStyle/>
          <a:p>
            <a:pPr algn="just"/>
            <a:r>
              <a:rPr lang="tr-TR" dirty="0"/>
              <a:t>Yaşlı bireylerin yaşamına ilişkin bu türden olumsuzlukların “yaşamın </a:t>
            </a:r>
            <a:r>
              <a:rPr lang="tr-TR" dirty="0" err="1"/>
              <a:t>saygınlığı”nın</a:t>
            </a:r>
            <a:r>
              <a:rPr lang="tr-TR" dirty="0"/>
              <a:t> örselenmesine yol açtığı ve yaşamdan duyulan tatmini azalttığı açıklanmaktadır. Bu noktada, yaşlılıkta bireylerin mutlu ve kaliteli bir yaşam sürdürebilmeleri ile ilişkili olan “yaşam tatmini” geniş kapsamlı, evrensel bir yaklaşımdır (</a:t>
            </a:r>
            <a:r>
              <a:rPr lang="tr-TR" dirty="0" err="1"/>
              <a:t>Tornston</a:t>
            </a:r>
            <a:r>
              <a:rPr lang="tr-TR" dirty="0"/>
              <a:t> 1982).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sz="quarter" idx="1"/>
          </p:nvPr>
        </p:nvSpPr>
        <p:spPr>
          <a:xfrm>
            <a:off x="0" y="332656"/>
            <a:ext cx="8892480" cy="5824304"/>
          </a:xfrm>
        </p:spPr>
        <p:txBody>
          <a:bodyPr/>
          <a:lstStyle/>
          <a:p>
            <a:pPr marL="0" indent="0" algn="just">
              <a:buNone/>
            </a:pPr>
            <a:r>
              <a:rPr lang="tr-TR" b="1" dirty="0"/>
              <a:t>Yaşlıların yaşamına ilişkin ihtiyaç duyulan düzenlemeleri belirlemek için geliştirilen bu ölçümler; </a:t>
            </a:r>
            <a:endParaRPr lang="tr-TR" b="1" dirty="0" smtClean="0"/>
          </a:p>
          <a:p>
            <a:pPr algn="just"/>
            <a:r>
              <a:rPr lang="tr-TR" dirty="0" smtClean="0"/>
              <a:t>• </a:t>
            </a:r>
            <a:r>
              <a:rPr lang="tr-TR" dirty="0"/>
              <a:t>Yaşama ilişkin hoşnutluk (yaşama bağlılık ve isteklilik) ya da ilgisizlik (yaşamdan sıkılmış olma) </a:t>
            </a:r>
            <a:endParaRPr lang="tr-TR" dirty="0" smtClean="0"/>
          </a:p>
          <a:p>
            <a:pPr algn="just"/>
            <a:r>
              <a:rPr lang="tr-TR" dirty="0" smtClean="0"/>
              <a:t>• </a:t>
            </a:r>
            <a:r>
              <a:rPr lang="tr-TR" dirty="0"/>
              <a:t>Azim ve dayanıklılık, cesaret (yaşama ilişkin sorumluluk alma isteği) </a:t>
            </a:r>
            <a:endParaRPr lang="tr-TR" dirty="0" smtClean="0"/>
          </a:p>
          <a:p>
            <a:pPr algn="just"/>
            <a:r>
              <a:rPr lang="tr-TR" dirty="0" smtClean="0"/>
              <a:t>• </a:t>
            </a:r>
            <a:r>
              <a:rPr lang="tr-TR" dirty="0"/>
              <a:t>Arzulanmış ve başarılmış amaçlar arasındaki güçlü ilişki ve uyum (bireylerin yaptığı işlerde başarılı olma düzeyi) </a:t>
            </a:r>
            <a:endParaRPr lang="tr-TR" dirty="0" smtClean="0"/>
          </a:p>
          <a:p>
            <a:pPr algn="just"/>
            <a:r>
              <a:rPr lang="tr-TR" dirty="0" smtClean="0"/>
              <a:t>• </a:t>
            </a:r>
            <a:r>
              <a:rPr lang="tr-TR" dirty="0"/>
              <a:t>Yaşama ilişkin olumlu düşünceler </a:t>
            </a:r>
            <a:endParaRPr lang="tr-TR" dirty="0" smtClean="0"/>
          </a:p>
          <a:p>
            <a:pPr algn="just"/>
            <a:r>
              <a:rPr lang="tr-TR" dirty="0" smtClean="0"/>
              <a:t>• </a:t>
            </a:r>
            <a:r>
              <a:rPr lang="tr-TR" dirty="0"/>
              <a:t>Ruhsal durum (keder, yalnızlık, acı ya da mutluluk, iyimserlik, içtenlik) gibi faktörleri içermektedir.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sz="quarter" idx="1"/>
          </p:nvPr>
        </p:nvSpPr>
        <p:spPr/>
        <p:txBody>
          <a:bodyPr/>
          <a:lstStyle/>
          <a:p>
            <a:pPr algn="just"/>
            <a:r>
              <a:rPr lang="tr-TR" dirty="0"/>
              <a:t>Yaşlılıkta yaşam tatminini belirleyen, birey (özel alan) ve çevrenin, (kamusal alan), bağımsızlık/özgürleşme (</a:t>
            </a:r>
            <a:r>
              <a:rPr lang="tr-TR" dirty="0" err="1"/>
              <a:t>emancipation</a:t>
            </a:r>
            <a:r>
              <a:rPr lang="tr-TR" dirty="0"/>
              <a:t>) ve iştirak etme/katılım (</a:t>
            </a:r>
            <a:r>
              <a:rPr lang="tr-TR" dirty="0" err="1"/>
              <a:t>participation</a:t>
            </a:r>
            <a:r>
              <a:rPr lang="tr-TR" dirty="0"/>
              <a:t>) kavramlarıyla özellikle ilişkili olduğunu söylemek gerekir. Yaşlıların özel ve kamusal alanlarda var olabilmesi, bu alanlarda özgürleşebilmelerine ve alana katılabilmelerine dayanır.</a:t>
            </a:r>
            <a:endParaRPr lang="tr-TR" dirty="0"/>
          </a:p>
        </p:txBody>
      </p:sp>
    </p:spTree>
    <p:extLst>
      <p:ext uri="{BB962C8B-B14F-4D97-AF65-F5344CB8AC3E}">
        <p14:creationId xmlns:p14="http://schemas.microsoft.com/office/powerpoint/2010/main" val="2162086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normAutofit/>
          </a:bodyPr>
          <a:lstStyle/>
          <a:p>
            <a:pPr algn="just"/>
            <a:r>
              <a:rPr lang="tr-TR" sz="3200" dirty="0"/>
              <a:t>Bu alanlarda bireysel varlığın görünür hale gelmesi, biyolojik, psikolojik, ekonomik, sosyal ve çevresel etmenlerin bireyin ilerleyen yaşında, yaşam tatminini belirleyen unsurlar olarak dikkate alınmasıyla mümkündür. </a:t>
            </a:r>
            <a:endParaRPr lang="tr-TR" sz="3200" dirty="0"/>
          </a:p>
        </p:txBody>
      </p:sp>
    </p:spTree>
    <p:extLst>
      <p:ext uri="{BB962C8B-B14F-4D97-AF65-F5344CB8AC3E}">
        <p14:creationId xmlns:p14="http://schemas.microsoft.com/office/powerpoint/2010/main" val="4452145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sz="quarter" idx="1"/>
          </p:nvPr>
        </p:nvSpPr>
        <p:spPr/>
        <p:txBody>
          <a:bodyPr/>
          <a:lstStyle/>
          <a:p>
            <a:pPr algn="just"/>
            <a:r>
              <a:rPr lang="tr-TR" sz="3200" dirty="0"/>
              <a:t>Bu nedenle, bireysel birikimi oluşturan; gelir, eğitim, yaş, cinsiyet, aile yaşamı, iş, fiziksel ve ruhsal sağlık ve sosyal ilişkiler gibi özel ve çevresel birikimi oluşturan; sosyal güvenlik sistemi, kamu güvenliği, yaşanılan mahalle, şehir, ülke gibi kamusal alanların yaşam tatmininin göstergeleri olduğu söylenebilir. </a:t>
            </a:r>
          </a:p>
          <a:p>
            <a:endParaRPr lang="tr-TR" dirty="0"/>
          </a:p>
        </p:txBody>
      </p:sp>
    </p:spTree>
    <p:extLst>
      <p:ext uri="{BB962C8B-B14F-4D97-AF65-F5344CB8AC3E}">
        <p14:creationId xmlns:p14="http://schemas.microsoft.com/office/powerpoint/2010/main" val="10219719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sz="quarter" idx="1"/>
          </p:nvPr>
        </p:nvSpPr>
        <p:spPr/>
        <p:txBody>
          <a:bodyPr/>
          <a:lstStyle/>
          <a:p>
            <a:pPr marL="0" indent="0">
              <a:buNone/>
            </a:pPr>
            <a:r>
              <a:rPr lang="tr-TR" b="1" dirty="0"/>
              <a:t>Çevresel Refah </a:t>
            </a:r>
          </a:p>
          <a:p>
            <a:pPr algn="just"/>
            <a:r>
              <a:rPr lang="tr-TR" sz="2800" dirty="0"/>
              <a:t>Yaşlıların içinde yaşadıkları kent ya da kır çevresinin yaşlıların fiziksel yeterliliğine uygun olması, refah algısı açısından irdelenmesi gereken önemli bir olgudur. Birey, aile ve toplumların refahını yerel ve küresel olarak etkileyen doğal ve çevresel kaynakların azalması, güncel bir sorundur (Gönen ve </a:t>
            </a:r>
            <a:r>
              <a:rPr lang="tr-TR" sz="2800" dirty="0" err="1"/>
              <a:t>Özmete</a:t>
            </a:r>
            <a:r>
              <a:rPr lang="tr-TR" sz="2800" dirty="0"/>
              <a:t> 1999). </a:t>
            </a:r>
            <a:endParaRPr lang="tr-TR" sz="2800" dirty="0"/>
          </a:p>
        </p:txBody>
      </p:sp>
    </p:spTree>
    <p:extLst>
      <p:ext uri="{BB962C8B-B14F-4D97-AF65-F5344CB8AC3E}">
        <p14:creationId xmlns:p14="http://schemas.microsoft.com/office/powerpoint/2010/main" val="18416774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Kaynak">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ynak">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ynak">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Origin</Template>
  <TotalTime>898</TotalTime>
  <Words>576</Words>
  <Application>Microsoft Office PowerPoint</Application>
  <PresentationFormat>Ekran Gösterisi (4:3)</PresentationFormat>
  <Paragraphs>25</Paragraphs>
  <Slides>12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12</vt:i4>
      </vt:variant>
    </vt:vector>
  </HeadingPairs>
  <TitlesOfParts>
    <vt:vector size="18" baseType="lpstr">
      <vt:lpstr>Bookman Old Style</vt:lpstr>
      <vt:lpstr>Calibri</vt:lpstr>
      <vt:lpstr>Gill Sans MT</vt:lpstr>
      <vt:lpstr>Wingdings</vt:lpstr>
      <vt:lpstr>Wingdings 3</vt:lpstr>
      <vt:lpstr>Kaynak</vt:lpstr>
      <vt:lpstr>Ankara Üniversitesi  Sağlık Bilimleri Fakültesi Sosyal Hizmet Bölümü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Sağlık Bilimleri Fakültesi Sosyal Hizmet Bölümü</dc:title>
  <dc:creator>DURU</dc:creator>
  <cp:lastModifiedBy>Yazar</cp:lastModifiedBy>
  <cp:revision>13</cp:revision>
  <dcterms:created xsi:type="dcterms:W3CDTF">2017-04-26T08:36:58Z</dcterms:created>
  <dcterms:modified xsi:type="dcterms:W3CDTF">2020-05-02T06:36:15Z</dcterms:modified>
</cp:coreProperties>
</file>