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198"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13.11.2017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2400" b="1" dirty="0" smtClean="0">
                <a:latin typeface="Times New Roman" pitchFamily="18" charset="0"/>
                <a:cs typeface="Times New Roman" pitchFamily="18" charset="0"/>
              </a:rPr>
              <a:t>Uygulama Ortamına İlişkin Etik Sorumluluklar </a:t>
            </a:r>
            <a:endParaRPr lang="tr-TR" sz="2400" b="1"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124744"/>
            <a:ext cx="8229600" cy="5001419"/>
          </a:xfrm>
        </p:spPr>
        <p:txBody>
          <a:bodyPr>
            <a:normAutofit/>
          </a:bodyPr>
          <a:lstStyle/>
          <a:p>
            <a:pPr algn="just">
              <a:buNone/>
            </a:pPr>
            <a:r>
              <a:rPr lang="tr-TR" sz="2000" b="1" dirty="0" smtClean="0">
                <a:latin typeface="Times New Roman" pitchFamily="18" charset="0"/>
                <a:cs typeface="Times New Roman" pitchFamily="18" charset="0"/>
              </a:rPr>
              <a:t>3.09. </a:t>
            </a:r>
            <a:r>
              <a:rPr lang="tr-TR" sz="2000" b="1" dirty="0" smtClean="0">
                <a:latin typeface="Times New Roman" pitchFamily="18" charset="0"/>
                <a:cs typeface="Times New Roman" pitchFamily="18" charset="0"/>
              </a:rPr>
              <a:t>Yönetim</a:t>
            </a:r>
            <a:r>
              <a:rPr lang="tr-TR" sz="2000" b="1" dirty="0" smtClean="0">
                <a:latin typeface="Times New Roman" pitchFamily="18" charset="0"/>
                <a:cs typeface="Times New Roman" pitchFamily="18" charset="0"/>
              </a:rPr>
              <a:t> </a:t>
            </a:r>
            <a:r>
              <a:rPr lang="tr-TR" sz="2000" dirty="0" smtClean="0">
                <a:latin typeface="Times New Roman" pitchFamily="18" charset="0"/>
                <a:cs typeface="Times New Roman" pitchFamily="18" charset="0"/>
              </a:rPr>
              <a:t>-</a:t>
            </a:r>
            <a:r>
              <a:rPr lang="tr-TR" sz="2000" b="1" dirty="0" smtClean="0">
                <a:latin typeface="Times New Roman" pitchFamily="18" charset="0"/>
                <a:cs typeface="Times New Roman" pitchFamily="18" charset="0"/>
              </a:rPr>
              <a:t> Çalışan </a:t>
            </a:r>
            <a:r>
              <a:rPr lang="tr-TR" sz="2000" b="1" dirty="0" smtClean="0">
                <a:latin typeface="Times New Roman" pitchFamily="18" charset="0"/>
                <a:cs typeface="Times New Roman" pitchFamily="18" charset="0"/>
              </a:rPr>
              <a:t>Uyuşmazlıkları</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a)   </a:t>
            </a:r>
            <a:r>
              <a:rPr lang="tr-TR" sz="2000" dirty="0" smtClean="0">
                <a:latin typeface="Times New Roman" pitchFamily="18" charset="0"/>
                <a:cs typeface="Times New Roman" pitchFamily="18" charset="0"/>
              </a:rPr>
              <a:t>Sosyal </a:t>
            </a:r>
            <a:r>
              <a:rPr lang="tr-TR" sz="2000" dirty="0" smtClean="0">
                <a:latin typeface="Times New Roman" pitchFamily="18" charset="0"/>
                <a:cs typeface="Times New Roman" pitchFamily="18" charset="0"/>
              </a:rPr>
              <a:t>hizmet uzmanları, müracaatçılara verilen hizmetlerin geliştirilmesi ve çalışma koşullarının iyileştirilmesi amacıyla, mücadele etmek üzere sendika, dernek vb. örgütlere katılabilir; bu tür örgütler yok ise kurabilirler.</a:t>
            </a:r>
          </a:p>
          <a:p>
            <a:pPr algn="just">
              <a:buNone/>
            </a:pPr>
            <a:r>
              <a:rPr lang="tr-TR" sz="2000" dirty="0" smtClean="0">
                <a:latin typeface="Times New Roman" pitchFamily="18" charset="0"/>
                <a:cs typeface="Times New Roman" pitchFamily="18" charset="0"/>
              </a:rPr>
              <a:t>b) </a:t>
            </a:r>
            <a:r>
              <a:rPr lang="tr-TR" sz="2000" dirty="0" smtClean="0">
                <a:latin typeface="Times New Roman" pitchFamily="18" charset="0"/>
                <a:cs typeface="Times New Roman" pitchFamily="18" charset="0"/>
              </a:rPr>
              <a:t> </a:t>
            </a:r>
            <a:r>
              <a:rPr lang="tr-TR" sz="2000" dirty="0" smtClean="0">
                <a:latin typeface="Times New Roman" pitchFamily="18" charset="0"/>
                <a:cs typeface="Times New Roman" pitchFamily="18" charset="0"/>
              </a:rPr>
              <a:t>İş yavaşlatma, bırakma ya da grev gibi eylemlere katılan sosyal hizmet uzmanları için mesleki değerler, etik ilke ve sorumluluklar yol gösterici olmalıdır. Bir eyleme katılırken, meslek elemanı olarak öncelikli sorumluluklarını gözden geçirmeli; ilgili mevzuatı, sorunları ve eylemin müracaatçı üzerindeki olası etkilerini dikkate almalıdır.</a:t>
            </a:r>
          </a:p>
          <a:p>
            <a:pPr algn="just">
              <a:buNone/>
            </a:pPr>
            <a:endParaRPr lang="tr-TR" sz="2000" dirty="0" smtClean="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268760"/>
            <a:ext cx="8229600" cy="4857403"/>
          </a:xfrm>
        </p:spPr>
        <p:txBody>
          <a:bodyPr>
            <a:normAutofit/>
          </a:bodyPr>
          <a:lstStyle/>
          <a:p>
            <a:pPr>
              <a:buNone/>
            </a:pPr>
            <a:r>
              <a:rPr lang="tr-TR" sz="2000" b="1" dirty="0" smtClean="0">
                <a:latin typeface="Times New Roman" pitchFamily="18" charset="0"/>
                <a:cs typeface="Times New Roman" pitchFamily="18" charset="0"/>
              </a:rPr>
              <a:t>3.01. </a:t>
            </a:r>
            <a:r>
              <a:rPr lang="tr-TR" sz="2000" b="1" dirty="0" err="1" smtClean="0">
                <a:latin typeface="Times New Roman" pitchFamily="18" charset="0"/>
                <a:cs typeface="Times New Roman" pitchFamily="18" charset="0"/>
              </a:rPr>
              <a:t>Süpervizyon</a:t>
            </a:r>
            <a:r>
              <a:rPr lang="tr-TR" sz="2000" b="1"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rPr>
              <a:t>ve </a:t>
            </a:r>
            <a:r>
              <a:rPr lang="tr-TR" sz="2000" b="1" dirty="0" smtClean="0">
                <a:latin typeface="Times New Roman" pitchFamily="18" charset="0"/>
                <a:cs typeface="Times New Roman" pitchFamily="18" charset="0"/>
              </a:rPr>
              <a:t>Konsültasyon</a:t>
            </a:r>
          </a:p>
          <a:p>
            <a:pPr>
              <a:buNone/>
            </a:pPr>
            <a:endParaRPr lang="tr-TR" sz="2000" dirty="0" smtClean="0">
              <a:latin typeface="Times New Roman" pitchFamily="18" charset="0"/>
              <a:cs typeface="Times New Roman" pitchFamily="18" charset="0"/>
            </a:endParaRPr>
          </a:p>
          <a:p>
            <a:pPr>
              <a:buNone/>
            </a:pPr>
            <a:r>
              <a:rPr lang="tr-TR" sz="2000" dirty="0" smtClean="0">
                <a:latin typeface="Times New Roman" pitchFamily="18" charset="0"/>
                <a:cs typeface="Times New Roman" pitchFamily="18" charset="0"/>
              </a:rPr>
              <a:t>Sosyal hizmet uzmanları uygulama </a:t>
            </a:r>
            <a:r>
              <a:rPr lang="tr-TR" sz="2000" dirty="0" smtClean="0">
                <a:latin typeface="Times New Roman" pitchFamily="18" charset="0"/>
                <a:cs typeface="Times New Roman" pitchFamily="18" charset="0"/>
              </a:rPr>
              <a:t>ortamında </a:t>
            </a:r>
            <a:r>
              <a:rPr lang="tr-TR" sz="2000" dirty="0" err="1" smtClean="0">
                <a:latin typeface="Times New Roman" pitchFamily="18" charset="0"/>
                <a:cs typeface="Times New Roman" pitchFamily="18" charset="0"/>
              </a:rPr>
              <a:t>süpervizyon</a:t>
            </a:r>
            <a:r>
              <a:rPr lang="tr-TR" sz="2000" dirty="0" smtClean="0">
                <a:latin typeface="Times New Roman" pitchFamily="18" charset="0"/>
                <a:cs typeface="Times New Roman" pitchFamily="18" charset="0"/>
              </a:rPr>
              <a:t> ya da konsültasyon sistemini oluşturmak için çaba göstermelidir.</a:t>
            </a:r>
          </a:p>
          <a:p>
            <a:pPr>
              <a:buNone/>
            </a:pPr>
            <a:r>
              <a:rPr lang="tr-TR" sz="2000" dirty="0" err="1" smtClean="0">
                <a:latin typeface="Times New Roman" pitchFamily="18" charset="0"/>
                <a:cs typeface="Times New Roman" pitchFamily="18" charset="0"/>
              </a:rPr>
              <a:t>Süpervizyon</a:t>
            </a:r>
            <a:r>
              <a:rPr lang="tr-TR" sz="2000" dirty="0" smtClean="0">
                <a:latin typeface="Times New Roman" pitchFamily="18" charset="0"/>
                <a:cs typeface="Times New Roman" pitchFamily="18" charset="0"/>
              </a:rPr>
              <a:t> ya da konsültasyon veren sosyal hizmet uzmanları</a:t>
            </a:r>
            <a:r>
              <a:rPr lang="tr-TR" sz="2000" dirty="0" smtClean="0">
                <a:latin typeface="Times New Roman" pitchFamily="18" charset="0"/>
                <a:cs typeface="Times New Roman" pitchFamily="18" charset="0"/>
              </a:rPr>
              <a:t>:</a:t>
            </a:r>
          </a:p>
          <a:p>
            <a:pPr>
              <a:buNone/>
            </a:pPr>
            <a:endParaRPr lang="tr-TR" sz="2000" dirty="0" smtClean="0">
              <a:latin typeface="Times New Roman" pitchFamily="18" charset="0"/>
              <a:cs typeface="Times New Roman" pitchFamily="18" charset="0"/>
            </a:endParaRPr>
          </a:p>
          <a:p>
            <a:pPr>
              <a:buNone/>
            </a:pPr>
            <a:r>
              <a:rPr lang="tr-TR" sz="2000" dirty="0" smtClean="0">
                <a:latin typeface="Times New Roman" pitchFamily="18" charset="0"/>
                <a:cs typeface="Times New Roman" pitchFamily="18" charset="0"/>
              </a:rPr>
              <a:t>a) </a:t>
            </a:r>
            <a:r>
              <a:rPr lang="tr-TR" sz="2000" dirty="0" smtClean="0">
                <a:latin typeface="Times New Roman" pitchFamily="18" charset="0"/>
                <a:cs typeface="Times New Roman" pitchFamily="18" charset="0"/>
              </a:rPr>
              <a:t>Bu </a:t>
            </a:r>
            <a:r>
              <a:rPr lang="tr-TR" sz="2000" dirty="0" smtClean="0">
                <a:latin typeface="Times New Roman" pitchFamily="18" charset="0"/>
                <a:cs typeface="Times New Roman" pitchFamily="18" charset="0"/>
              </a:rPr>
              <a:t>görevlerini uygun olarak yapabilme bilgi ve becerisine sahip    olmalıdır.</a:t>
            </a:r>
          </a:p>
          <a:p>
            <a:pPr>
              <a:buNone/>
            </a:pPr>
            <a:r>
              <a:rPr lang="tr-TR" sz="2000" dirty="0" smtClean="0">
                <a:latin typeface="Times New Roman" pitchFamily="18" charset="0"/>
                <a:cs typeface="Times New Roman" pitchFamily="18" charset="0"/>
              </a:rPr>
              <a:t>b) </a:t>
            </a:r>
            <a:r>
              <a:rPr lang="tr-TR" sz="2000" dirty="0" smtClean="0">
                <a:latin typeface="Times New Roman" pitchFamily="18" charset="0"/>
                <a:cs typeface="Times New Roman" pitchFamily="18" charset="0"/>
              </a:rPr>
              <a:t>Kendi </a:t>
            </a:r>
            <a:r>
              <a:rPr lang="tr-TR" sz="2000" dirty="0" smtClean="0">
                <a:latin typeface="Times New Roman" pitchFamily="18" charset="0"/>
                <a:cs typeface="Times New Roman" pitchFamily="18" charset="0"/>
              </a:rPr>
              <a:t>bilgi ve uzmanlık alanları dışına çıkmamalıdır.</a:t>
            </a:r>
          </a:p>
          <a:p>
            <a:pPr>
              <a:buNone/>
            </a:pPr>
            <a:r>
              <a:rPr lang="tr-TR" sz="2000" dirty="0" smtClean="0">
                <a:latin typeface="Times New Roman" pitchFamily="18" charset="0"/>
                <a:cs typeface="Times New Roman" pitchFamily="18" charset="0"/>
              </a:rPr>
              <a:t>c) </a:t>
            </a:r>
            <a:r>
              <a:rPr lang="tr-TR" sz="2000" dirty="0" err="1" smtClean="0">
                <a:latin typeface="Times New Roman" pitchFamily="18" charset="0"/>
                <a:cs typeface="Times New Roman" pitchFamily="18" charset="0"/>
              </a:rPr>
              <a:t>Süpervizyon</a:t>
            </a:r>
            <a:r>
              <a:rPr lang="tr-TR" sz="2000" dirty="0" smtClean="0">
                <a:latin typeface="Times New Roman" pitchFamily="18" charset="0"/>
                <a:cs typeface="Times New Roman" pitchFamily="18" charset="0"/>
              </a:rPr>
              <a:t> </a:t>
            </a:r>
            <a:r>
              <a:rPr lang="tr-TR" sz="2000" dirty="0" smtClean="0">
                <a:latin typeface="Times New Roman" pitchFamily="18" charset="0"/>
                <a:cs typeface="Times New Roman" pitchFamily="18" charset="0"/>
              </a:rPr>
              <a:t>verirken açık ve anlaşılır sınırlar oluşturmalıdır.</a:t>
            </a:r>
          </a:p>
          <a:p>
            <a:pPr>
              <a:buNone/>
            </a:pPr>
            <a:r>
              <a:rPr lang="tr-TR" sz="2000" dirty="0" smtClean="0">
                <a:latin typeface="Times New Roman" pitchFamily="18" charset="0"/>
                <a:cs typeface="Times New Roman" pitchFamily="18" charset="0"/>
              </a:rPr>
              <a:t>d) </a:t>
            </a:r>
            <a:r>
              <a:rPr lang="tr-TR" sz="2000" dirty="0" err="1" smtClean="0">
                <a:latin typeface="Times New Roman" pitchFamily="18" charset="0"/>
                <a:cs typeface="Times New Roman" pitchFamily="18" charset="0"/>
              </a:rPr>
              <a:t>Süpervizyon</a:t>
            </a:r>
            <a:r>
              <a:rPr lang="tr-TR" sz="2000" dirty="0" smtClean="0">
                <a:latin typeface="Times New Roman" pitchFamily="18" charset="0"/>
                <a:cs typeface="Times New Roman" pitchFamily="18" charset="0"/>
              </a:rPr>
              <a:t> </a:t>
            </a:r>
            <a:r>
              <a:rPr lang="tr-TR" sz="2000" dirty="0" smtClean="0">
                <a:latin typeface="Times New Roman" pitchFamily="18" charset="0"/>
                <a:cs typeface="Times New Roman" pitchFamily="18" charset="0"/>
              </a:rPr>
              <a:t>alanların performanslarını adil ve saygılı biçimde değerlendirmelidir.</a:t>
            </a:r>
          </a:p>
          <a:p>
            <a:pPr>
              <a:buNone/>
            </a:pPr>
            <a:endParaRPr lang="tr-TR" sz="20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04664"/>
            <a:ext cx="8229600" cy="5721499"/>
          </a:xfrm>
        </p:spPr>
        <p:txBody>
          <a:bodyPr>
            <a:normAutofit/>
          </a:bodyPr>
          <a:lstStyle/>
          <a:p>
            <a:pPr>
              <a:buNone/>
            </a:pPr>
            <a:endParaRPr lang="tr-TR" sz="2000" dirty="0" smtClean="0">
              <a:latin typeface="Times New Roman" pitchFamily="18" charset="0"/>
              <a:cs typeface="Times New Roman" pitchFamily="18" charset="0"/>
            </a:endParaRPr>
          </a:p>
          <a:p>
            <a:pPr>
              <a:buNone/>
            </a:pPr>
            <a:endParaRPr lang="tr-TR" sz="2000" dirty="0" smtClean="0">
              <a:latin typeface="Times New Roman" pitchFamily="18" charset="0"/>
              <a:cs typeface="Times New Roman" pitchFamily="18" charset="0"/>
            </a:endParaRPr>
          </a:p>
          <a:p>
            <a:pPr>
              <a:buNone/>
            </a:pPr>
            <a:r>
              <a:rPr lang="tr-TR" sz="2000" b="1" dirty="0" smtClean="0">
                <a:latin typeface="Times New Roman" pitchFamily="18" charset="0"/>
                <a:cs typeface="Times New Roman" pitchFamily="18" charset="0"/>
              </a:rPr>
              <a:t>3.02</a:t>
            </a:r>
            <a:r>
              <a:rPr lang="tr-TR" sz="2000" b="1"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rPr>
              <a:t>Eğitim </a:t>
            </a:r>
            <a:r>
              <a:rPr lang="tr-TR" sz="2000" b="1" dirty="0" smtClean="0">
                <a:latin typeface="Times New Roman" pitchFamily="18" charset="0"/>
                <a:cs typeface="Times New Roman" pitchFamily="18" charset="0"/>
              </a:rPr>
              <a:t>ve </a:t>
            </a:r>
            <a:r>
              <a:rPr lang="tr-TR" sz="2000" b="1" dirty="0" smtClean="0">
                <a:latin typeface="Times New Roman" pitchFamily="18" charset="0"/>
                <a:cs typeface="Times New Roman" pitchFamily="18" charset="0"/>
              </a:rPr>
              <a:t>Öğretim</a:t>
            </a:r>
          </a:p>
          <a:p>
            <a:pPr>
              <a:buNone/>
            </a:pPr>
            <a:endParaRPr lang="tr-TR" sz="2000" b="1" dirty="0" smtClean="0">
              <a:latin typeface="Times New Roman" pitchFamily="18" charset="0"/>
              <a:cs typeface="Times New Roman" pitchFamily="18" charset="0"/>
            </a:endParaRPr>
          </a:p>
          <a:p>
            <a:pPr>
              <a:buNone/>
            </a:pPr>
            <a:endParaRPr lang="tr-TR" sz="2000" dirty="0" smtClean="0">
              <a:latin typeface="Times New Roman" pitchFamily="18" charset="0"/>
              <a:cs typeface="Times New Roman" pitchFamily="18" charset="0"/>
            </a:endParaRPr>
          </a:p>
          <a:p>
            <a:pPr>
              <a:buNone/>
            </a:pPr>
            <a:r>
              <a:rPr lang="tr-TR" sz="2000" dirty="0" smtClean="0">
                <a:latin typeface="Times New Roman" pitchFamily="18" charset="0"/>
                <a:cs typeface="Times New Roman" pitchFamily="18" charset="0"/>
              </a:rPr>
              <a:t>Sosyal hizmet uzmanları uygulama ortamında öğrenciler için alan eğiticisi ya da öğreticisi sistemini oluşturmak için çaba göstermelidir.</a:t>
            </a:r>
          </a:p>
          <a:p>
            <a:pPr>
              <a:buNone/>
            </a:pPr>
            <a:r>
              <a:rPr lang="tr-TR" sz="2000" dirty="0" smtClean="0">
                <a:latin typeface="Times New Roman" pitchFamily="18" charset="0"/>
                <a:cs typeface="Times New Roman" pitchFamily="18" charset="0"/>
              </a:rPr>
              <a:t>Öğrenciler için alan eğiticisi ya da öğreticisi (kurum danışmanı) olarak işlev gören sosyal hizmet uzmanları</a:t>
            </a:r>
            <a:r>
              <a:rPr lang="tr-TR" sz="2000" dirty="0" smtClean="0">
                <a:latin typeface="Times New Roman" pitchFamily="18" charset="0"/>
                <a:cs typeface="Times New Roman" pitchFamily="18" charset="0"/>
              </a:rPr>
              <a:t>:</a:t>
            </a:r>
          </a:p>
          <a:p>
            <a:pPr>
              <a:buNone/>
            </a:pPr>
            <a:endParaRPr lang="tr-TR" sz="2000" dirty="0" smtClean="0">
              <a:latin typeface="Times New Roman" pitchFamily="18" charset="0"/>
              <a:cs typeface="Times New Roman" pitchFamily="18" charset="0"/>
            </a:endParaRPr>
          </a:p>
          <a:p>
            <a:pPr>
              <a:buNone/>
            </a:pPr>
            <a:r>
              <a:rPr lang="tr-TR" sz="2000" dirty="0" smtClean="0">
                <a:latin typeface="Times New Roman" pitchFamily="18" charset="0"/>
                <a:cs typeface="Times New Roman" pitchFamily="18" charset="0"/>
              </a:rPr>
              <a:t>a) </a:t>
            </a:r>
            <a:r>
              <a:rPr lang="tr-TR" sz="2000" dirty="0" smtClean="0">
                <a:latin typeface="Times New Roman" pitchFamily="18" charset="0"/>
                <a:cs typeface="Times New Roman" pitchFamily="18" charset="0"/>
              </a:rPr>
              <a:t>Yalnızca </a:t>
            </a:r>
            <a:r>
              <a:rPr lang="tr-TR" sz="2000" dirty="0" smtClean="0">
                <a:latin typeface="Times New Roman" pitchFamily="18" charset="0"/>
                <a:cs typeface="Times New Roman" pitchFamily="18" charset="0"/>
              </a:rPr>
              <a:t>kendi bilgi ve yeterlilik alanlarında (mesleki bilgideki son gelişmeleri de birikimine katarak) eğitim </a:t>
            </a:r>
            <a:r>
              <a:rPr lang="tr-TR" sz="2000" dirty="0" smtClean="0">
                <a:latin typeface="Times New Roman" pitchFamily="18" charset="0"/>
                <a:cs typeface="Times New Roman" pitchFamily="18" charset="0"/>
              </a:rPr>
              <a:t>vermelidir.</a:t>
            </a:r>
          </a:p>
          <a:p>
            <a:pPr>
              <a:buNone/>
            </a:pPr>
            <a:r>
              <a:rPr lang="tr-TR" sz="2000" dirty="0" smtClean="0">
                <a:latin typeface="Times New Roman" pitchFamily="18" charset="0"/>
                <a:cs typeface="Times New Roman" pitchFamily="18" charset="0"/>
              </a:rPr>
              <a:t>b) Açık ve anlaşılır sınırlar oluşturmalıdır.</a:t>
            </a:r>
          </a:p>
          <a:p>
            <a:pPr>
              <a:buNone/>
            </a:pPr>
            <a:r>
              <a:rPr lang="tr-TR" sz="2000" dirty="0" smtClean="0">
                <a:latin typeface="Times New Roman" pitchFamily="18" charset="0"/>
                <a:cs typeface="Times New Roman" pitchFamily="18" charset="0"/>
              </a:rPr>
              <a:t>c</a:t>
            </a:r>
            <a:r>
              <a:rPr lang="tr-TR" sz="2000" dirty="0" smtClean="0">
                <a:latin typeface="Times New Roman" pitchFamily="18" charset="0"/>
                <a:cs typeface="Times New Roman" pitchFamily="18" charset="0"/>
              </a:rPr>
              <a:t>) </a:t>
            </a:r>
            <a:r>
              <a:rPr lang="tr-TR" sz="2000" dirty="0" smtClean="0">
                <a:latin typeface="Times New Roman" pitchFamily="18" charset="0"/>
                <a:cs typeface="Times New Roman" pitchFamily="18" charset="0"/>
              </a:rPr>
              <a:t>Öğrencilerin </a:t>
            </a:r>
            <a:r>
              <a:rPr lang="tr-TR" sz="2000" dirty="0" smtClean="0">
                <a:latin typeface="Times New Roman" pitchFamily="18" charset="0"/>
                <a:cs typeface="Times New Roman" pitchFamily="18" charset="0"/>
              </a:rPr>
              <a:t>performanslarını adil ve saygılı biçimde değerlendirmelidir.</a:t>
            </a:r>
          </a:p>
          <a:p>
            <a:pPr>
              <a:buNone/>
            </a:pPr>
            <a:r>
              <a:rPr lang="tr-TR" sz="2000" dirty="0" smtClean="0">
                <a:latin typeface="Times New Roman" pitchFamily="18" charset="0"/>
                <a:cs typeface="Times New Roman" pitchFamily="18" charset="0"/>
              </a:rPr>
              <a:t>d) </a:t>
            </a:r>
            <a:r>
              <a:rPr lang="tr-TR" sz="2000" dirty="0" smtClean="0">
                <a:latin typeface="Times New Roman" pitchFamily="18" charset="0"/>
                <a:cs typeface="Times New Roman" pitchFamily="18" charset="0"/>
              </a:rPr>
              <a:t>Hizmetlerin </a:t>
            </a:r>
            <a:r>
              <a:rPr lang="tr-TR" sz="2000" dirty="0" smtClean="0">
                <a:latin typeface="Times New Roman" pitchFamily="18" charset="0"/>
                <a:cs typeface="Times New Roman" pitchFamily="18" charset="0"/>
              </a:rPr>
              <a:t>eğitim ve öğretim amacıyla öğrenciler tarafından verilmesi halinde, durumdan müracaatçıların bilgilendirilmesini sağlamalıdır.</a:t>
            </a: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buNone/>
            </a:pPr>
            <a:r>
              <a:rPr lang="tr-TR" sz="2000" b="1" dirty="0" smtClean="0">
                <a:latin typeface="Times New Roman" pitchFamily="18" charset="0"/>
                <a:cs typeface="Times New Roman" pitchFamily="18" charset="0"/>
              </a:rPr>
              <a:t>3.03. </a:t>
            </a:r>
            <a:r>
              <a:rPr lang="tr-TR" sz="2000" b="1" dirty="0" smtClean="0">
                <a:latin typeface="Times New Roman" pitchFamily="18" charset="0"/>
                <a:cs typeface="Times New Roman" pitchFamily="18" charset="0"/>
              </a:rPr>
              <a:t>Performans </a:t>
            </a:r>
            <a:r>
              <a:rPr lang="tr-TR" sz="2000" b="1" dirty="0" smtClean="0">
                <a:latin typeface="Times New Roman" pitchFamily="18" charset="0"/>
                <a:cs typeface="Times New Roman" pitchFamily="18" charset="0"/>
              </a:rPr>
              <a:t>Değerlendirmesi</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Başkalarının </a:t>
            </a:r>
            <a:r>
              <a:rPr lang="tr-TR" sz="2000" dirty="0" smtClean="0">
                <a:latin typeface="Times New Roman" pitchFamily="18" charset="0"/>
                <a:cs typeface="Times New Roman" pitchFamily="18" charset="0"/>
              </a:rPr>
              <a:t>performansını değerlendirme sorumluluğunu üstlenen sosyal hizmet uzmanları, açıkça belirtilmiş ölçütleri temel almalı; adil olmalı ve saygılı davranmalıdır.</a:t>
            </a: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052736"/>
            <a:ext cx="8229600" cy="5073427"/>
          </a:xfrm>
        </p:spPr>
        <p:txBody>
          <a:bodyPr>
            <a:normAutofit/>
          </a:bodyPr>
          <a:lstStyle/>
          <a:p>
            <a:pPr algn="just">
              <a:buNone/>
            </a:pPr>
            <a:r>
              <a:rPr lang="tr-TR" sz="2000" b="1" dirty="0" smtClean="0">
                <a:latin typeface="Times New Roman" pitchFamily="18" charset="0"/>
                <a:cs typeface="Times New Roman" pitchFamily="18" charset="0"/>
              </a:rPr>
              <a:t>3.04. Müracaatçıların Kayıtları</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Sosyal hizmet uzmanları,</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a</a:t>
            </a:r>
            <a:r>
              <a:rPr lang="tr-TR" sz="2000" dirty="0" smtClean="0">
                <a:latin typeface="Times New Roman" pitchFamily="18" charset="0"/>
                <a:cs typeface="Times New Roman" pitchFamily="18" charset="0"/>
              </a:rPr>
              <a:t>) </a:t>
            </a:r>
            <a:r>
              <a:rPr lang="tr-TR" sz="2000" dirty="0" smtClean="0">
                <a:latin typeface="Times New Roman" pitchFamily="18" charset="0"/>
                <a:cs typeface="Times New Roman" pitchFamily="18" charset="0"/>
              </a:rPr>
              <a:t>Kayıtlarını </a:t>
            </a:r>
            <a:r>
              <a:rPr lang="tr-TR" sz="2000" dirty="0" smtClean="0">
                <a:latin typeface="Times New Roman" pitchFamily="18" charset="0"/>
                <a:cs typeface="Times New Roman" pitchFamily="18" charset="0"/>
              </a:rPr>
              <a:t>zamanında, tam ve doğru olarak, müracaatçılara verilen hizmetlerin sunumunu kolaylaştıracak ve gelecekte de sürekliliğini sağlayacak şekilde tutmalıdır.</a:t>
            </a:r>
          </a:p>
          <a:p>
            <a:pPr algn="just">
              <a:buNone/>
            </a:pPr>
            <a:r>
              <a:rPr lang="tr-TR" sz="2000" dirty="0" smtClean="0">
                <a:latin typeface="Times New Roman" pitchFamily="18" charset="0"/>
                <a:cs typeface="Times New Roman" pitchFamily="18" charset="0"/>
              </a:rPr>
              <a:t>b) </a:t>
            </a:r>
            <a:r>
              <a:rPr lang="tr-TR" sz="2000" dirty="0" smtClean="0">
                <a:latin typeface="Times New Roman" pitchFamily="18" charset="0"/>
                <a:cs typeface="Times New Roman" pitchFamily="18" charset="0"/>
              </a:rPr>
              <a:t>Hazırladıkları </a:t>
            </a:r>
            <a:r>
              <a:rPr lang="tr-TR" sz="2000" dirty="0" smtClean="0">
                <a:latin typeface="Times New Roman" pitchFamily="18" charset="0"/>
                <a:cs typeface="Times New Roman" pitchFamily="18" charset="0"/>
              </a:rPr>
              <a:t>belgelerde gizlilik ilkesine uymalı ve bu belgelerde sadece hizmet sunumu için gerekli bilgilerin yer almasını sağlamalıdır.</a:t>
            </a:r>
          </a:p>
          <a:p>
            <a:pPr algn="just">
              <a:buNone/>
            </a:pPr>
            <a:r>
              <a:rPr lang="tr-TR" sz="2000" dirty="0" smtClean="0">
                <a:latin typeface="Times New Roman" pitchFamily="18" charset="0"/>
                <a:cs typeface="Times New Roman" pitchFamily="18" charset="0"/>
              </a:rPr>
              <a:t>c) </a:t>
            </a:r>
            <a:r>
              <a:rPr lang="tr-TR" sz="2000" dirty="0" smtClean="0">
                <a:latin typeface="Times New Roman" pitchFamily="18" charset="0"/>
                <a:cs typeface="Times New Roman" pitchFamily="18" charset="0"/>
              </a:rPr>
              <a:t>Kayıtları</a:t>
            </a:r>
            <a:r>
              <a:rPr lang="tr-TR" sz="2000" dirty="0" smtClean="0">
                <a:latin typeface="Times New Roman" pitchFamily="18" charset="0"/>
                <a:cs typeface="Times New Roman" pitchFamily="18" charset="0"/>
              </a:rPr>
              <a:t>, gerektiğinde ulaşılması amacıyla, hizmetin sona ermesinden sonra da saklamalıdır.</a:t>
            </a: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64704"/>
            <a:ext cx="8229600" cy="5361459"/>
          </a:xfrm>
        </p:spPr>
        <p:txBody>
          <a:bodyPr>
            <a:normAutofit/>
          </a:bodyPr>
          <a:lstStyle/>
          <a:p>
            <a:pPr algn="just">
              <a:buNone/>
            </a:pPr>
            <a:endParaRPr lang="tr-TR" sz="2000" b="1" dirty="0" smtClean="0">
              <a:latin typeface="Times New Roman" pitchFamily="18" charset="0"/>
              <a:cs typeface="Times New Roman" pitchFamily="18" charset="0"/>
            </a:endParaRPr>
          </a:p>
          <a:p>
            <a:pPr algn="just">
              <a:buNone/>
            </a:pPr>
            <a:r>
              <a:rPr lang="tr-TR" sz="2000" b="1" dirty="0" smtClean="0">
                <a:latin typeface="Times New Roman" pitchFamily="18" charset="0"/>
                <a:cs typeface="Times New Roman" pitchFamily="18" charset="0"/>
              </a:rPr>
              <a:t>3.05</a:t>
            </a:r>
            <a:r>
              <a:rPr lang="tr-TR" sz="2000" b="1" dirty="0" smtClean="0">
                <a:latin typeface="Times New Roman" pitchFamily="18" charset="0"/>
                <a:cs typeface="Times New Roman" pitchFamily="18" charset="0"/>
              </a:rPr>
              <a:t>.     Müracaatçının Havale Edilerek </a:t>
            </a:r>
            <a:r>
              <a:rPr lang="tr-TR" sz="2000" b="1" dirty="0" smtClean="0">
                <a:latin typeface="Times New Roman" pitchFamily="18" charset="0"/>
                <a:cs typeface="Times New Roman" pitchFamily="18" charset="0"/>
              </a:rPr>
              <a:t>Gelmesi</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Sosyal </a:t>
            </a:r>
            <a:r>
              <a:rPr lang="tr-TR" sz="2000" dirty="0" smtClean="0">
                <a:latin typeface="Times New Roman" pitchFamily="18" charset="0"/>
                <a:cs typeface="Times New Roman" pitchFamily="18" charset="0"/>
              </a:rPr>
              <a:t>hizmet uzmanları</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a) </a:t>
            </a:r>
            <a:r>
              <a:rPr lang="tr-TR" sz="2000" dirty="0" smtClean="0">
                <a:latin typeface="Times New Roman" pitchFamily="18" charset="0"/>
                <a:cs typeface="Times New Roman" pitchFamily="18" charset="0"/>
              </a:rPr>
              <a:t>Başka </a:t>
            </a:r>
            <a:r>
              <a:rPr lang="tr-TR" sz="2000" dirty="0" smtClean="0">
                <a:latin typeface="Times New Roman" pitchFamily="18" charset="0"/>
                <a:cs typeface="Times New Roman" pitchFamily="18" charset="0"/>
              </a:rPr>
              <a:t>bir kurumdan ya da meslektaşından hizmet almakta olan müracaatçının, hizmet almak için başvurması halinde, hizmet vermeden önce müracaatçının gereksinimlerini dikkatlice değerlendirmelidir. Olabilecek karışıklık ve çatışmaları en aza indirmek için, potansiyel müracaatçının hizmet almakta olduğu diğer kişi ve kurumlarla olan ilişkisinin yapısını ve yeni bir hizmet ilişkisinin olası risklerini ve yararlarını müracaatçıyla tartışmalıdır.</a:t>
            </a:r>
          </a:p>
          <a:p>
            <a:pPr algn="just">
              <a:buNone/>
            </a:pPr>
            <a:r>
              <a:rPr lang="tr-TR" sz="2000" dirty="0" smtClean="0">
                <a:latin typeface="Times New Roman" pitchFamily="18" charset="0"/>
                <a:cs typeface="Times New Roman" pitchFamily="18" charset="0"/>
              </a:rPr>
              <a:t>b) </a:t>
            </a:r>
            <a:r>
              <a:rPr lang="tr-TR" sz="2000" dirty="0" smtClean="0">
                <a:latin typeface="Times New Roman" pitchFamily="18" charset="0"/>
                <a:cs typeface="Times New Roman" pitchFamily="18" charset="0"/>
              </a:rPr>
              <a:t>Bir </a:t>
            </a:r>
            <a:r>
              <a:rPr lang="tr-TR" sz="2000" dirty="0" smtClean="0">
                <a:latin typeface="Times New Roman" pitchFamily="18" charset="0"/>
                <a:cs typeface="Times New Roman" pitchFamily="18" charset="0"/>
              </a:rPr>
              <a:t>başka kurumdan ya da meslektaşından hizmet almış olan yeni bir müracaatçıyla, önceki hizmet sunanlarla konsültasyon yapmasının müracaatçının yararına olup olmadığını tartışmalıdır.</a:t>
            </a: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80728"/>
            <a:ext cx="8229600" cy="5145435"/>
          </a:xfrm>
        </p:spPr>
        <p:txBody>
          <a:bodyPr>
            <a:normAutofit/>
          </a:bodyPr>
          <a:lstStyle/>
          <a:p>
            <a:pPr algn="just">
              <a:buNone/>
            </a:pPr>
            <a:r>
              <a:rPr lang="tr-TR" sz="2000" b="1" dirty="0" smtClean="0">
                <a:latin typeface="Times New Roman" pitchFamily="18" charset="0"/>
                <a:cs typeface="Times New Roman" pitchFamily="18" charset="0"/>
              </a:rPr>
              <a:t>3.06. </a:t>
            </a:r>
            <a:r>
              <a:rPr lang="tr-TR" sz="2000" b="1" dirty="0" smtClean="0">
                <a:latin typeface="Times New Roman" pitchFamily="18" charset="0"/>
                <a:cs typeface="Times New Roman" pitchFamily="18" charset="0"/>
              </a:rPr>
              <a:t>Yönetim</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Yönetici olan sosyal hizmet uzmanları</a:t>
            </a:r>
            <a:r>
              <a:rPr lang="tr-TR" sz="2000" dirty="0" smtClean="0">
                <a:latin typeface="Times New Roman" pitchFamily="18" charset="0"/>
                <a:cs typeface="Times New Roman" pitchFamily="18" charset="0"/>
              </a:rPr>
              <a:t>:</a:t>
            </a:r>
          </a:p>
          <a:p>
            <a:pPr algn="just"/>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a) </a:t>
            </a:r>
            <a:r>
              <a:rPr lang="tr-TR" sz="2000" dirty="0" smtClean="0">
                <a:latin typeface="Times New Roman" pitchFamily="18" charset="0"/>
                <a:cs typeface="Times New Roman" pitchFamily="18" charset="0"/>
              </a:rPr>
              <a:t>Müracaatçıların </a:t>
            </a:r>
            <a:r>
              <a:rPr lang="tr-TR" sz="2000" dirty="0" smtClean="0">
                <a:latin typeface="Times New Roman" pitchFamily="18" charset="0"/>
                <a:cs typeface="Times New Roman" pitchFamily="18" charset="0"/>
              </a:rPr>
              <a:t>gereksinimlerini karşılamak için kurum içinde ve dışında yeterli kaynakların oluşturulması için savunuculuk yapmalıdır.</a:t>
            </a:r>
          </a:p>
          <a:p>
            <a:pPr algn="just">
              <a:buNone/>
            </a:pPr>
            <a:r>
              <a:rPr lang="tr-TR" sz="2000" dirty="0" smtClean="0">
                <a:latin typeface="Times New Roman" pitchFamily="18" charset="0"/>
                <a:cs typeface="Times New Roman" pitchFamily="18" charset="0"/>
              </a:rPr>
              <a:t>b)  </a:t>
            </a:r>
            <a:r>
              <a:rPr lang="tr-TR" sz="2000" dirty="0" smtClean="0">
                <a:latin typeface="Times New Roman" pitchFamily="18" charset="0"/>
                <a:cs typeface="Times New Roman" pitchFamily="18" charset="0"/>
              </a:rPr>
              <a:t>Çalışanların </a:t>
            </a:r>
            <a:r>
              <a:rPr lang="tr-TR" sz="2000" dirty="0" smtClean="0">
                <a:latin typeface="Times New Roman" pitchFamily="18" charset="0"/>
                <a:cs typeface="Times New Roman" pitchFamily="18" charset="0"/>
              </a:rPr>
              <a:t>ihtiyacı olan </a:t>
            </a:r>
            <a:r>
              <a:rPr lang="tr-TR" sz="2000" dirty="0" err="1" smtClean="0">
                <a:latin typeface="Times New Roman" pitchFamily="18" charset="0"/>
                <a:cs typeface="Times New Roman" pitchFamily="18" charset="0"/>
              </a:rPr>
              <a:t>süpervizyonu</a:t>
            </a:r>
            <a:r>
              <a:rPr lang="tr-TR" sz="2000" dirty="0" smtClean="0">
                <a:latin typeface="Times New Roman" pitchFamily="18" charset="0"/>
                <a:cs typeface="Times New Roman" pitchFamily="18" charset="0"/>
              </a:rPr>
              <a:t> sağlamak amacıyla, kurum içi ve dışı kaynakları harekete geçirmek için gerekli adımları atmalıdır.</a:t>
            </a:r>
          </a:p>
          <a:p>
            <a:pPr algn="just">
              <a:buNone/>
            </a:pPr>
            <a:r>
              <a:rPr lang="tr-TR" sz="2000" dirty="0" smtClean="0">
                <a:latin typeface="Times New Roman" pitchFamily="18" charset="0"/>
                <a:cs typeface="Times New Roman" pitchFamily="18" charset="0"/>
              </a:rPr>
              <a:t>c)  </a:t>
            </a:r>
            <a:r>
              <a:rPr lang="tr-TR" sz="2000" dirty="0" smtClean="0">
                <a:latin typeface="Times New Roman" pitchFamily="18" charset="0"/>
                <a:cs typeface="Times New Roman" pitchFamily="18" charset="0"/>
              </a:rPr>
              <a:t>Sorumlu </a:t>
            </a:r>
            <a:r>
              <a:rPr lang="tr-TR" sz="2000" dirty="0" smtClean="0">
                <a:latin typeface="Times New Roman" pitchFamily="18" charset="0"/>
                <a:cs typeface="Times New Roman" pitchFamily="18" charset="0"/>
              </a:rPr>
              <a:t>oldukları çalışma ortamında </a:t>
            </a:r>
            <a:r>
              <a:rPr lang="tr-TR" sz="2000" b="1" dirty="0" smtClean="0">
                <a:latin typeface="Times New Roman" pitchFamily="18" charset="0"/>
                <a:cs typeface="Times New Roman" pitchFamily="18" charset="0"/>
              </a:rPr>
              <a:t>Sosyal Hizmet Uzmanları Derneği Etik İlke ve Sorumlulukları’na </a:t>
            </a:r>
            <a:r>
              <a:rPr lang="tr-TR" sz="2000" dirty="0" smtClean="0">
                <a:latin typeface="Times New Roman" pitchFamily="18" charset="0"/>
                <a:cs typeface="Times New Roman" pitchFamily="18" charset="0"/>
              </a:rPr>
              <a:t>bağlı olarak çalışılmasını sağlamalı; etik ilke ve sorumlulukları ihlal eden ve engelleyen koşulları ortadan kaldıracak gerekli önlemleri almalıdır.</a:t>
            </a: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268760"/>
            <a:ext cx="8229600" cy="4857403"/>
          </a:xfrm>
        </p:spPr>
        <p:txBody>
          <a:bodyPr>
            <a:normAutofit/>
          </a:bodyPr>
          <a:lstStyle/>
          <a:p>
            <a:pPr algn="just">
              <a:buNone/>
            </a:pPr>
            <a:r>
              <a:rPr lang="tr-TR" sz="2000" b="1" dirty="0" smtClean="0">
                <a:latin typeface="Times New Roman" pitchFamily="18" charset="0"/>
                <a:cs typeface="Times New Roman" pitchFamily="18" charset="0"/>
              </a:rPr>
              <a:t>3.07</a:t>
            </a:r>
            <a:r>
              <a:rPr lang="tr-TR" sz="2000" b="1"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rPr>
              <a:t>Sürekli </a:t>
            </a:r>
            <a:r>
              <a:rPr lang="tr-TR" sz="2000" b="1" dirty="0" smtClean="0">
                <a:latin typeface="Times New Roman" pitchFamily="18" charset="0"/>
                <a:cs typeface="Times New Roman" pitchFamily="18" charset="0"/>
              </a:rPr>
              <a:t>Eğitim ve Personel </a:t>
            </a:r>
            <a:r>
              <a:rPr lang="tr-TR" sz="2000" b="1" dirty="0" smtClean="0">
                <a:latin typeface="Times New Roman" pitchFamily="18" charset="0"/>
                <a:cs typeface="Times New Roman" pitchFamily="18" charset="0"/>
              </a:rPr>
              <a:t>Yetiştirme</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Yönetici olan sosyal hizmet uzmanları ve süpervizörleri, sorumlu oldukları tüm personelin eğitimi için gerekli düzenlemeleri yapmalı ve eğitimde sürekliliği sağlayıcı olanakları yaratmalıdır. Bu konudaki güncel bilgi ve gelişmeleri izlemelidir.</a:t>
            </a:r>
          </a:p>
          <a:p>
            <a:pPr algn="just"/>
            <a:endParaRPr lang="tr-TR" sz="20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60648"/>
            <a:ext cx="8229600" cy="6192688"/>
          </a:xfrm>
        </p:spPr>
        <p:txBody>
          <a:bodyPr>
            <a:normAutofit fontScale="85000" lnSpcReduction="10000"/>
          </a:bodyPr>
          <a:lstStyle/>
          <a:p>
            <a:pPr>
              <a:buNone/>
            </a:pPr>
            <a:r>
              <a:rPr lang="tr-TR" sz="2000" dirty="0" smtClean="0">
                <a:latin typeface="Times New Roman" pitchFamily="18" charset="0"/>
                <a:cs typeface="Times New Roman" pitchFamily="18" charset="0"/>
              </a:rPr>
              <a:t>3.08.</a:t>
            </a:r>
            <a:r>
              <a:rPr lang="tr-TR" sz="2000" b="1" dirty="0" smtClean="0">
                <a:latin typeface="Times New Roman" pitchFamily="18" charset="0"/>
                <a:cs typeface="Times New Roman" pitchFamily="18" charset="0"/>
              </a:rPr>
              <a:t> İşverenlere Karşı Taahhütler</a:t>
            </a:r>
            <a:endParaRPr lang="tr-TR" sz="2000" dirty="0" smtClean="0">
              <a:latin typeface="Times New Roman" pitchFamily="18" charset="0"/>
              <a:cs typeface="Times New Roman" pitchFamily="18" charset="0"/>
            </a:endParaRPr>
          </a:p>
          <a:p>
            <a:pPr>
              <a:buNone/>
            </a:pPr>
            <a:endParaRPr lang="tr-TR" sz="2000" dirty="0" smtClean="0">
              <a:latin typeface="Times New Roman" pitchFamily="18" charset="0"/>
              <a:cs typeface="Times New Roman" pitchFamily="18" charset="0"/>
            </a:endParaRPr>
          </a:p>
          <a:p>
            <a:pPr>
              <a:buNone/>
            </a:pPr>
            <a:r>
              <a:rPr lang="tr-TR" sz="2000" dirty="0" smtClean="0">
                <a:latin typeface="Times New Roman" pitchFamily="18" charset="0"/>
                <a:cs typeface="Times New Roman" pitchFamily="18" charset="0"/>
              </a:rPr>
              <a:t>Sosyal </a:t>
            </a:r>
            <a:r>
              <a:rPr lang="tr-TR" sz="2000" dirty="0" smtClean="0">
                <a:latin typeface="Times New Roman" pitchFamily="18" charset="0"/>
                <a:cs typeface="Times New Roman" pitchFamily="18" charset="0"/>
              </a:rPr>
              <a:t>hizmet uzmanları</a:t>
            </a:r>
            <a:r>
              <a:rPr lang="tr-TR" sz="2000" dirty="0" smtClean="0">
                <a:latin typeface="Times New Roman" pitchFamily="18" charset="0"/>
                <a:cs typeface="Times New Roman" pitchFamily="18" charset="0"/>
              </a:rPr>
              <a:t>: </a:t>
            </a:r>
            <a:endParaRPr lang="tr-TR" sz="2000" dirty="0" smtClean="0">
              <a:latin typeface="Times New Roman" pitchFamily="18" charset="0"/>
              <a:cs typeface="Times New Roman" pitchFamily="18" charset="0"/>
            </a:endParaRPr>
          </a:p>
          <a:p>
            <a:pPr>
              <a:buNone/>
            </a:pPr>
            <a:r>
              <a:rPr lang="tr-TR" sz="2000" dirty="0" smtClean="0">
                <a:latin typeface="Times New Roman" pitchFamily="18" charset="0"/>
                <a:cs typeface="Times New Roman" pitchFamily="18" charset="0"/>
              </a:rPr>
              <a:t>a)  </a:t>
            </a:r>
            <a:r>
              <a:rPr lang="tr-TR" sz="2000" dirty="0" smtClean="0">
                <a:latin typeface="Times New Roman" pitchFamily="18" charset="0"/>
                <a:cs typeface="Times New Roman" pitchFamily="18" charset="0"/>
              </a:rPr>
              <a:t>Politika</a:t>
            </a:r>
            <a:r>
              <a:rPr lang="tr-TR" sz="2000" dirty="0" smtClean="0">
                <a:latin typeface="Times New Roman" pitchFamily="18" charset="0"/>
                <a:cs typeface="Times New Roman" pitchFamily="18" charset="0"/>
              </a:rPr>
              <a:t>, prosedür ve uygulamalarıyla yeterli hizmeti vermeye çalışan ve </a:t>
            </a:r>
            <a:r>
              <a:rPr lang="tr-TR" sz="2000" b="1" dirty="0" smtClean="0">
                <a:latin typeface="Times New Roman" pitchFamily="18" charset="0"/>
                <a:cs typeface="Times New Roman" pitchFamily="18" charset="0"/>
              </a:rPr>
              <a:t>Sosyal Hizmet Uzmanları Derneği Etik İlke ve Sorumlulukları’na </a:t>
            </a:r>
            <a:r>
              <a:rPr lang="tr-TR" sz="2000" dirty="0" smtClean="0">
                <a:latin typeface="Times New Roman" pitchFamily="18" charset="0"/>
                <a:cs typeface="Times New Roman" pitchFamily="18" charset="0"/>
              </a:rPr>
              <a:t>uygun mesleki uygulamaları gerçekleştiren kurum ve kuruluşlarla çalışmalı ve işbirliğine </a:t>
            </a:r>
            <a:r>
              <a:rPr lang="tr-TR" sz="2000" dirty="0" smtClean="0">
                <a:latin typeface="Times New Roman" pitchFamily="18" charset="0"/>
                <a:cs typeface="Times New Roman" pitchFamily="18" charset="0"/>
              </a:rPr>
              <a:t>girmelidir.</a:t>
            </a:r>
          </a:p>
          <a:p>
            <a:pPr>
              <a:buNone/>
            </a:pPr>
            <a:r>
              <a:rPr lang="tr-TR" sz="2000" dirty="0" smtClean="0">
                <a:latin typeface="Times New Roman" pitchFamily="18" charset="0"/>
                <a:cs typeface="Times New Roman" pitchFamily="18" charset="0"/>
              </a:rPr>
              <a:t>b)  Kurum ve kuruluşların beyan edilen amaç ve işlevlerini sorumlu bir şekilde yerine getirmesi, mümkün olan en iyi standartlara ve uygulamaya ulaşması için gerekli politika, prosedür ve uygulamaların gerçekleştirilmesi konusunda katkı vermelidir.</a:t>
            </a:r>
          </a:p>
          <a:p>
            <a:pPr>
              <a:buNone/>
            </a:pPr>
            <a:r>
              <a:rPr lang="tr-TR" sz="2000" dirty="0" smtClean="0">
                <a:latin typeface="Times New Roman" pitchFamily="18" charset="0"/>
                <a:cs typeface="Times New Roman" pitchFamily="18" charset="0"/>
              </a:rPr>
              <a:t>c</a:t>
            </a:r>
            <a:r>
              <a:rPr lang="tr-TR" sz="2000"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rPr>
              <a:t>Etik </a:t>
            </a:r>
            <a:r>
              <a:rPr lang="tr-TR" sz="2000" b="1" dirty="0" smtClean="0">
                <a:latin typeface="Times New Roman" pitchFamily="18" charset="0"/>
                <a:cs typeface="Times New Roman" pitchFamily="18" charset="0"/>
              </a:rPr>
              <a:t>İlke ve Sorumlulukları’nda </a:t>
            </a:r>
            <a:r>
              <a:rPr lang="tr-TR" sz="2000" dirty="0" smtClean="0">
                <a:latin typeface="Times New Roman" pitchFamily="18" charset="0"/>
                <a:cs typeface="Times New Roman" pitchFamily="18" charset="0"/>
              </a:rPr>
              <a:t>yer alan, mesleğin etik gerekleri ve bu gereklerden doğan sosyal hizmet uygulamaları konusunda işveren kuruluşlarının bilinçlenmesini sağlamak için girişimde bulunmalıdır.</a:t>
            </a:r>
          </a:p>
          <a:p>
            <a:pPr>
              <a:buNone/>
            </a:pPr>
            <a:r>
              <a:rPr lang="tr-TR" sz="2000" dirty="0" smtClean="0">
                <a:latin typeface="Times New Roman" pitchFamily="18" charset="0"/>
                <a:cs typeface="Times New Roman" pitchFamily="18" charset="0"/>
              </a:rPr>
              <a:t>d)   </a:t>
            </a:r>
            <a:r>
              <a:rPr lang="tr-TR" sz="2000" dirty="0" smtClean="0">
                <a:latin typeface="Times New Roman" pitchFamily="18" charset="0"/>
                <a:cs typeface="Times New Roman" pitchFamily="18" charset="0"/>
              </a:rPr>
              <a:t> </a:t>
            </a:r>
            <a:r>
              <a:rPr lang="tr-TR" sz="2000" dirty="0" smtClean="0">
                <a:latin typeface="Times New Roman" pitchFamily="18" charset="0"/>
                <a:cs typeface="Times New Roman" pitchFamily="18" charset="0"/>
              </a:rPr>
              <a:t>Kuruluşun politika, prosedür ve uygulamalarının sosyal hizmet mesleğinin </a:t>
            </a:r>
            <a:r>
              <a:rPr lang="tr-TR" sz="2000" b="1" dirty="0" smtClean="0">
                <a:latin typeface="Times New Roman" pitchFamily="18" charset="0"/>
                <a:cs typeface="Times New Roman" pitchFamily="18" charset="0"/>
              </a:rPr>
              <a:t>Etik İlke ve Sorumluluklarıyla</a:t>
            </a:r>
            <a:r>
              <a:rPr lang="tr-TR" sz="2000" dirty="0" smtClean="0">
                <a:latin typeface="Times New Roman" pitchFamily="18" charset="0"/>
                <a:cs typeface="Times New Roman" pitchFamily="18" charset="0"/>
              </a:rPr>
              <a:t> ters düşmesi ve çatışması durumunda, meslek etiğine aykırı uygulamaların sonlandırılması için gerekli adımları atmalıdır.</a:t>
            </a:r>
          </a:p>
          <a:p>
            <a:pPr>
              <a:buNone/>
            </a:pPr>
            <a:r>
              <a:rPr lang="tr-TR" sz="2000" dirty="0" smtClean="0">
                <a:latin typeface="Times New Roman" pitchFamily="18" charset="0"/>
                <a:cs typeface="Times New Roman" pitchFamily="18" charset="0"/>
              </a:rPr>
              <a:t>e)    </a:t>
            </a:r>
            <a:r>
              <a:rPr lang="tr-TR" sz="2000" dirty="0" smtClean="0">
                <a:latin typeface="Times New Roman" pitchFamily="18" charset="0"/>
                <a:cs typeface="Times New Roman" pitchFamily="18" charset="0"/>
              </a:rPr>
              <a:t>İstenilen </a:t>
            </a:r>
            <a:r>
              <a:rPr lang="tr-TR" sz="2000" dirty="0" smtClean="0">
                <a:latin typeface="Times New Roman" pitchFamily="18" charset="0"/>
                <a:cs typeface="Times New Roman" pitchFamily="18" charset="0"/>
              </a:rPr>
              <a:t>politika, prosedür ve uygulama değişikliklerini, uygun kurum ve kuruluşlar kanalıyla gerçekleştirmelidir. İzlenen yolların ve kanalların başarılı olmaması durumunda, toplumdaki üst düzey otoritelere başvurmalı, toplumun ilgisini çekmek için uygun yolları denemelidir.</a:t>
            </a:r>
          </a:p>
          <a:p>
            <a:pPr>
              <a:buNone/>
            </a:pPr>
            <a:r>
              <a:rPr lang="tr-TR" sz="2000" dirty="0" smtClean="0">
                <a:latin typeface="Times New Roman" pitchFamily="18" charset="0"/>
                <a:cs typeface="Times New Roman" pitchFamily="18" charset="0"/>
              </a:rPr>
              <a:t>f)     </a:t>
            </a:r>
            <a:r>
              <a:rPr lang="tr-TR" sz="2000" dirty="0" smtClean="0">
                <a:latin typeface="Times New Roman" pitchFamily="18" charset="0"/>
                <a:cs typeface="Times New Roman" pitchFamily="18" charset="0"/>
              </a:rPr>
              <a:t>Hizmetlerin </a:t>
            </a:r>
            <a:r>
              <a:rPr lang="tr-TR" sz="2000" dirty="0" smtClean="0">
                <a:latin typeface="Times New Roman" pitchFamily="18" charset="0"/>
                <a:cs typeface="Times New Roman" pitchFamily="18" charset="0"/>
              </a:rPr>
              <a:t>niteliğinin artırılması amacıyla, çalıştıkları kurum ve kuruluşların istihdam politikalarında ve uygulamalarında hizmete uygun kişilerin işe alınması ve ayrımcılığın önlenmesi konularında önerilerde bulunmalı; etkin rol oynamaya çalışmalıdır.</a:t>
            </a:r>
          </a:p>
          <a:p>
            <a:pPr>
              <a:buNone/>
            </a:pPr>
            <a:r>
              <a:rPr lang="tr-TR" sz="2000" dirty="0" smtClean="0">
                <a:latin typeface="Times New Roman" pitchFamily="18" charset="0"/>
                <a:cs typeface="Times New Roman" pitchFamily="18" charset="0"/>
              </a:rPr>
              <a:t>g)   </a:t>
            </a:r>
            <a:r>
              <a:rPr lang="tr-TR" sz="2000" dirty="0" smtClean="0">
                <a:latin typeface="Times New Roman" pitchFamily="18" charset="0"/>
                <a:cs typeface="Times New Roman" pitchFamily="18" charset="0"/>
              </a:rPr>
              <a:t> </a:t>
            </a:r>
            <a:r>
              <a:rPr lang="tr-TR" sz="2000" dirty="0" smtClean="0">
                <a:latin typeface="Times New Roman" pitchFamily="18" charset="0"/>
                <a:cs typeface="Times New Roman" pitchFamily="18" charset="0"/>
              </a:rPr>
              <a:t>Çalıştıkları kurum ve kuruluşların kaynaklarını nesnel ölçütlere uygun ve adil olarak kullanmalıdır</a:t>
            </a:r>
            <a:r>
              <a:rPr lang="tr-TR" sz="2000" dirty="0" smtClean="0">
                <a:latin typeface="Times New Roman" pitchFamily="18" charset="0"/>
                <a:cs typeface="Times New Roman" pitchFamily="18" charset="0"/>
              </a:rPr>
              <a:t>. </a:t>
            </a: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60</Words>
  <Application>Microsoft Office PowerPoint</Application>
  <PresentationFormat>Ekran Gösterisi (4:3)</PresentationFormat>
  <Paragraphs>63</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Ofis Teması</vt:lpstr>
      <vt:lpstr>Uygulama Ortamına İlişkin Etik Sorumluluklar </vt:lpstr>
      <vt:lpstr>Slayt 2</vt:lpstr>
      <vt:lpstr>Slayt 3</vt:lpstr>
      <vt:lpstr>Slayt 4</vt:lpstr>
      <vt:lpstr>Slayt 5</vt:lpstr>
      <vt:lpstr>Slayt 6</vt:lpstr>
      <vt:lpstr>Slayt 7</vt:lpstr>
      <vt:lpstr>Slayt 8</vt:lpstr>
      <vt:lpstr>Slayt 9</vt:lpstr>
      <vt:lpstr>Slayt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Uygulama Ortamına İlişkin Etik Sorumluluklar </dc:title>
  <dc:creator>İrfan Doğan</dc:creator>
  <cp:lastModifiedBy>sbf</cp:lastModifiedBy>
  <cp:revision>28</cp:revision>
  <dcterms:created xsi:type="dcterms:W3CDTF">2017-11-13T09:08:28Z</dcterms:created>
  <dcterms:modified xsi:type="dcterms:W3CDTF">2017-11-13T09:19:41Z</dcterms:modified>
</cp:coreProperties>
</file>