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306" r:id="rId3"/>
    <p:sldId id="269" r:id="rId4"/>
    <p:sldId id="309" r:id="rId5"/>
    <p:sldId id="310" r:id="rId6"/>
    <p:sldId id="311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2" r:id="rId16"/>
    <p:sldId id="335" r:id="rId17"/>
    <p:sldId id="321" r:id="rId18"/>
    <p:sldId id="323" r:id="rId19"/>
    <p:sldId id="336" r:id="rId20"/>
    <p:sldId id="337" r:id="rId21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005024"/>
    <a:srgbClr val="004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7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A1B6-5157-4E15-838E-01C2D1EEC89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847BE-0724-413D-A159-5C562708C11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6B6CF-F520-41A6-B5F4-A8B0BA40FDD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4D13-F900-484D-B97B-11326C2CBE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83E76-43E7-4FEE-A8BA-5C92E707C3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70B93-0A93-4ADC-9DEE-73E51BBA69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6109E-7CDA-4649-8D48-386C3A646E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42174-F300-41C9-AD28-8273FA3F0A8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C3A9E-E454-4540-8417-C1D6CBAA31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546B2-0457-4D81-A397-B0D4F0A091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C3819-5097-4D1A-BC60-B9F4CD2FE5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F32E6A4C-A6C7-40E5-8BD2-274D70EB5F7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385846" y="2276872"/>
            <a:ext cx="878497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  <a:endParaRPr lang="tr-TR" sz="3600" b="1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71600" y="4221088"/>
            <a:ext cx="7559675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/>
            <a:r>
              <a:rPr lang="tr-TR" sz="2400" b="1" kern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algn="ctr" eaLnBrk="1" hangingPunct="1"/>
            <a:r>
              <a:rPr lang="tr-TR" sz="2400" b="1" kern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  <a:endParaRPr lang="tr-TR" sz="2400" b="1" kern="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2492896"/>
            <a:ext cx="7772400" cy="1944216"/>
          </a:xfrm>
        </p:spPr>
        <p:txBody>
          <a:bodyPr/>
          <a:lstStyle/>
          <a:p>
            <a:pPr algn="just"/>
            <a:r>
              <a:rPr lang="tr-TR" dirty="0" smtClean="0"/>
              <a:t>Bireyi pasif, tekdüze çözümlere alıştıran yönelimler yaratıcılık için zararlıdır.</a:t>
            </a:r>
          </a:p>
          <a:p>
            <a:pPr algn="just"/>
            <a:r>
              <a:rPr lang="tr-TR" dirty="0" smtClean="0"/>
              <a:t>Yapma, yasak, </a:t>
            </a:r>
            <a:r>
              <a:rPr lang="tr-TR" dirty="0" err="1" smtClean="0"/>
              <a:t>yapamazsınlarla</a:t>
            </a:r>
            <a:r>
              <a:rPr lang="tr-TR" dirty="0" smtClean="0"/>
              <a:t> dolu bir toplum, yaratıcılık için gerekli ortamı yok eder.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TOPLUMSAL/KÜLTÜREL ETMENLER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91580" y="1916832"/>
            <a:ext cx="7556376" cy="2664296"/>
          </a:xfrm>
        </p:spPr>
        <p:txBody>
          <a:bodyPr/>
          <a:lstStyle/>
          <a:p>
            <a:pPr algn="just"/>
            <a:r>
              <a:rPr lang="tr-TR" sz="2400" dirty="0" err="1" smtClean="0"/>
              <a:t>Torrance</a:t>
            </a:r>
            <a:r>
              <a:rPr lang="tr-TR" sz="2400" dirty="0" smtClean="0"/>
              <a:t>, kültürlerarası çalışmalarında yaratıcılığın kültürden kültüre değiştiğini görmüştür. </a:t>
            </a:r>
          </a:p>
          <a:p>
            <a:pPr algn="just"/>
            <a:r>
              <a:rPr lang="tr-TR" sz="2400" dirty="0" smtClean="0"/>
              <a:t>Her kültürün meraka ve yaratıcılığa olan gereksinime karşı olan tutumu farklılık gösterir.</a:t>
            </a:r>
          </a:p>
          <a:p>
            <a:pPr algn="just"/>
            <a:r>
              <a:rPr lang="tr-TR" sz="2400" b="1" dirty="0" smtClean="0">
                <a:solidFill>
                  <a:srgbClr val="7030A0"/>
                </a:solidFill>
              </a:rPr>
              <a:t>Yaratıcılığı güçlendirmek isteyen toplumlar, </a:t>
            </a:r>
            <a:r>
              <a:rPr lang="tr-TR" sz="2400" dirty="0" smtClean="0"/>
              <a:t>bir insanda araştırma, kendini ifade, çalışma ve kendisi olma özgürlüğü gibi özelliklerin olmasını destekler.</a:t>
            </a: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r>
              <a:rPr lang="tr-TR" sz="2800" b="1" dirty="0" smtClean="0"/>
              <a:t>TOPLUMSAL/KÜLTÜREL ETMENLER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3789039"/>
            <a:ext cx="7918648" cy="2406973"/>
          </a:xfrm>
        </p:spPr>
        <p:txBody>
          <a:bodyPr/>
          <a:lstStyle/>
          <a:p>
            <a:pPr algn="just"/>
            <a:r>
              <a:rPr lang="tr-TR" sz="2400" dirty="0" smtClean="0"/>
              <a:t>Ailede çocuğun kendisini daha rahat özgür bir ortamda hissetmesi yaratıcılığının gelişmesinde önemli bir etmendir. </a:t>
            </a:r>
          </a:p>
          <a:p>
            <a:pPr algn="just"/>
            <a:r>
              <a:rPr lang="tr-TR" sz="2400" dirty="0" smtClean="0"/>
              <a:t>Ailenin çocuğa karşı eleştirel, baskıcı tutumları yaratıcılığı engelleyici bir durumdur. </a:t>
            </a:r>
          </a:p>
          <a:p>
            <a:pPr algn="just"/>
            <a:r>
              <a:rPr lang="tr-TR" sz="2400" dirty="0" smtClean="0"/>
              <a:t>Ailede çocuğun duygularının ifade edilmesine olanak verilmesi, ona sorumluluklar verilmesi, kabul edilmesi yaratıcılık açısından büyük önem taşır.</a:t>
            </a: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TOPLUMSAL/KÜLTÜREL ETMENLER </a:t>
            </a:r>
            <a:endParaRPr lang="tr-TR" sz="2800" dirty="0"/>
          </a:p>
        </p:txBody>
      </p:sp>
      <p:pic>
        <p:nvPicPr>
          <p:cNvPr id="5128" name="Picture 8" descr="CREATİVE İN PAREN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85925"/>
            <a:ext cx="381000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132856"/>
            <a:ext cx="7846640" cy="3075979"/>
          </a:xfrm>
        </p:spPr>
        <p:txBody>
          <a:bodyPr/>
          <a:lstStyle/>
          <a:p>
            <a:pPr algn="just"/>
            <a:r>
              <a:rPr lang="tr-TR" sz="2800" dirty="0" smtClean="0"/>
              <a:t>Ailede, bazı çocuklara baskı yapılabilir, bazıları istenmeyen çocuk olarak görülebilir, bazılarına ise daha fazla hoşgörü gösterilebilir. </a:t>
            </a:r>
          </a:p>
          <a:p>
            <a:pPr algn="just"/>
            <a:r>
              <a:rPr lang="tr-TR" sz="2800" dirty="0" smtClean="0"/>
              <a:t>Bütün bu tutumlar, çocuğun hem kişiliğinin gelişiminde hem de yaratıcılığının gelişiminde etkili olur.</a:t>
            </a: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11560" y="104207"/>
            <a:ext cx="7772400" cy="1143000"/>
          </a:xfrm>
        </p:spPr>
        <p:txBody>
          <a:bodyPr/>
          <a:lstStyle/>
          <a:p>
            <a:r>
              <a:rPr lang="tr-TR" sz="2800" b="1" dirty="0" smtClean="0"/>
              <a:t>TOPLUMSAL/KÜLTÜREL ETMENLER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21852" y="3645024"/>
            <a:ext cx="7740803" cy="2784680"/>
          </a:xfrm>
        </p:spPr>
        <p:txBody>
          <a:bodyPr/>
          <a:lstStyle/>
          <a:p>
            <a:pPr algn="just"/>
            <a:r>
              <a:rPr lang="tr-TR" sz="2400" dirty="0" smtClean="0"/>
              <a:t>Ailede kardeşler de çocukların tüm gelişim alanlarına olduğu kadar yaratıcılıklarına da bir ölçüde yön verir.</a:t>
            </a:r>
          </a:p>
          <a:p>
            <a:pPr algn="just"/>
            <a:r>
              <a:rPr lang="tr-TR" sz="2400" dirty="0" smtClean="0"/>
              <a:t>Çocukların kardeşleri arasında ilk, ortanca ya da son çocuk olması yaratıcılığı etkileyebilir.</a:t>
            </a:r>
          </a:p>
          <a:p>
            <a:pPr algn="just"/>
            <a:r>
              <a:rPr lang="tr-TR" sz="2400" dirty="0" smtClean="0"/>
              <a:t>Ailenin içinde bulunduğu </a:t>
            </a:r>
            <a:r>
              <a:rPr lang="tr-TR" sz="2400" dirty="0" err="1" smtClean="0"/>
              <a:t>sosyo</a:t>
            </a:r>
            <a:r>
              <a:rPr lang="tr-TR" sz="2400" dirty="0" smtClean="0"/>
              <a:t>-ekonomik düzey ile yaratıcılık arasında da bir ilişkinin olabileceği düşünülmektedir.</a:t>
            </a: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TOPLUMSAL/KÜLTÜREL ETMENLER </a:t>
            </a:r>
            <a:endParaRPr lang="tr-TR" sz="28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500" y="1628800"/>
            <a:ext cx="2779801" cy="15636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ÖRGÜTSEL ETMENLER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73560" y="2996952"/>
            <a:ext cx="7988424" cy="1440160"/>
          </a:xfrm>
        </p:spPr>
        <p:txBody>
          <a:bodyPr/>
          <a:lstStyle/>
          <a:p>
            <a:pPr algn="just"/>
            <a:r>
              <a:rPr lang="tr-TR" sz="2800" dirty="0" smtClean="0"/>
              <a:t>Örgüt bireylerin </a:t>
            </a:r>
            <a:r>
              <a:rPr lang="tr-TR" sz="2800" dirty="0" smtClean="0">
                <a:solidFill>
                  <a:srgbClr val="C00000"/>
                </a:solidFill>
              </a:rPr>
              <a:t>iş ortamları</a:t>
            </a:r>
            <a:r>
              <a:rPr lang="tr-TR" sz="2800" dirty="0" smtClean="0"/>
              <a:t>, </a:t>
            </a:r>
            <a:r>
              <a:rPr lang="tr-TR" sz="2800" dirty="0" smtClean="0">
                <a:solidFill>
                  <a:srgbClr val="7030A0"/>
                </a:solidFill>
              </a:rPr>
              <a:t>toplumun içindeki örgütsel yaşantı</a:t>
            </a:r>
            <a:r>
              <a:rPr lang="tr-TR" sz="2800" dirty="0" smtClean="0"/>
              <a:t>, </a:t>
            </a:r>
            <a:r>
              <a:rPr lang="tr-TR" sz="2800" dirty="0" smtClean="0">
                <a:solidFill>
                  <a:srgbClr val="009644"/>
                </a:solidFill>
              </a:rPr>
              <a:t>politikalar,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0070C0"/>
                </a:solidFill>
              </a:rPr>
              <a:t>uygulamalar,</a:t>
            </a:r>
            <a:r>
              <a:rPr lang="tr-TR" sz="2800" dirty="0" smtClean="0"/>
              <a:t> </a:t>
            </a:r>
            <a:r>
              <a:rPr lang="tr-TR" sz="2800" dirty="0" smtClean="0">
                <a:solidFill>
                  <a:srgbClr val="002060"/>
                </a:solidFill>
              </a:rPr>
              <a:t>kararlar</a:t>
            </a:r>
            <a:r>
              <a:rPr lang="tr-TR" sz="2800" dirty="0" smtClean="0"/>
              <a:t> ve </a:t>
            </a:r>
            <a:r>
              <a:rPr lang="tr-TR" sz="2800" dirty="0" smtClean="0">
                <a:solidFill>
                  <a:srgbClr val="FF0000"/>
                </a:solidFill>
              </a:rPr>
              <a:t>ilişkiler </a:t>
            </a:r>
            <a:r>
              <a:rPr lang="tr-TR" sz="2800" dirty="0" smtClean="0"/>
              <a:t>olarak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ifade edilmektedir.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ÖRGÜTSEL ETMENLER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5373216"/>
            <a:ext cx="7846640" cy="1110828"/>
          </a:xfrm>
        </p:spPr>
        <p:txBody>
          <a:bodyPr/>
          <a:lstStyle/>
          <a:p>
            <a:r>
              <a:rPr lang="tr-TR" sz="2400" dirty="0" smtClean="0">
                <a:solidFill>
                  <a:srgbClr val="C00000"/>
                </a:solidFill>
              </a:rPr>
              <a:t>Eğitim </a:t>
            </a:r>
            <a:r>
              <a:rPr lang="tr-TR" sz="2400" dirty="0">
                <a:solidFill>
                  <a:srgbClr val="C00000"/>
                </a:solidFill>
              </a:rPr>
              <a:t>kurumları </a:t>
            </a:r>
            <a:r>
              <a:rPr lang="tr-TR" sz="2400" dirty="0"/>
              <a:t>çocukların ilk karşılaştıkları örgütsel kurum olmaları nedeniyle ayrı bir öneme sahiptir.</a:t>
            </a:r>
          </a:p>
          <a:p>
            <a:endParaRPr lang="tr-TR" dirty="0"/>
          </a:p>
        </p:txBody>
      </p:sp>
      <p:pic>
        <p:nvPicPr>
          <p:cNvPr id="4" name="Picture 2" descr="school creativity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72816"/>
            <a:ext cx="4496569" cy="344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506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ÖRGÜTSEL ETMENLER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Sürekli özeleştiri </a:t>
            </a:r>
          </a:p>
          <a:p>
            <a:r>
              <a:rPr lang="tr-TR" dirty="0" smtClean="0"/>
              <a:t>Deyim ve teknik uzmanlık </a:t>
            </a:r>
          </a:p>
          <a:p>
            <a:r>
              <a:rPr lang="tr-TR" dirty="0" smtClean="0"/>
              <a:t>Bireysel güvensizlik duygusu</a:t>
            </a:r>
          </a:p>
          <a:p>
            <a:r>
              <a:rPr lang="tr-TR" dirty="0" smtClean="0"/>
              <a:t>Değişmeden kalmaya direnen bir yönetim</a:t>
            </a:r>
          </a:p>
          <a:p>
            <a:r>
              <a:rPr lang="tr-TR" dirty="0" smtClean="0"/>
              <a:t>Eski modellerin baskısı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644008" y="2348880"/>
            <a:ext cx="4244280" cy="4114800"/>
          </a:xfrm>
        </p:spPr>
        <p:txBody>
          <a:bodyPr/>
          <a:lstStyle/>
          <a:p>
            <a:r>
              <a:rPr lang="tr-TR" dirty="0" smtClean="0"/>
              <a:t>Hiyerarşinin üst düzeyinde bulunanların astlarına güvensizliği</a:t>
            </a:r>
          </a:p>
          <a:p>
            <a:pPr algn="just"/>
            <a:r>
              <a:rPr lang="tr-TR" dirty="0" smtClean="0"/>
              <a:t>Otoriter yönetim</a:t>
            </a:r>
          </a:p>
          <a:p>
            <a:pPr algn="just"/>
            <a:r>
              <a:rPr lang="tr-TR" dirty="0" smtClean="0"/>
              <a:t>Kusursuz olma isteği</a:t>
            </a:r>
          </a:p>
          <a:p>
            <a:pPr algn="just"/>
            <a:r>
              <a:rPr lang="tr-TR" dirty="0" smtClean="0"/>
              <a:t>Ciddi işler yapma isteği </a:t>
            </a:r>
          </a:p>
          <a:p>
            <a:pPr algn="just"/>
            <a:r>
              <a:rPr lang="tr-TR" dirty="0" smtClean="0"/>
              <a:t>Yeniliklere açık olma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ÖRGÜTSEL ETMENLER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115616" y="1988840"/>
            <a:ext cx="7415708" cy="4372123"/>
          </a:xfrm>
        </p:spPr>
        <p:txBody>
          <a:bodyPr/>
          <a:lstStyle/>
          <a:p>
            <a:pPr algn="just"/>
            <a:r>
              <a:rPr lang="tr-TR" dirty="0"/>
              <a:t>Okul eğitimi, çocukların düşünce biçimlerini ve algılarını şekillendirir.</a:t>
            </a:r>
          </a:p>
          <a:p>
            <a:pPr algn="just"/>
            <a:r>
              <a:rPr lang="tr-TR" dirty="0" smtClean="0"/>
              <a:t>Her eğitim sistemi, yaratıcılığı olumlu ya da olumsuz ölçüde etkiler.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8660" y="393940"/>
            <a:ext cx="8206680" cy="1143000"/>
          </a:xfrm>
        </p:spPr>
        <p:txBody>
          <a:bodyPr/>
          <a:lstStyle/>
          <a:p>
            <a:r>
              <a:rPr lang="tr-TR" sz="3200" b="1" dirty="0"/>
              <a:t>YARATICILIĞI </a:t>
            </a:r>
            <a:r>
              <a:rPr lang="tr-TR" sz="3200" b="1" dirty="0" smtClean="0"/>
              <a:t>ETKİLEYEN ETMENLER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5085184"/>
            <a:ext cx="8640960" cy="822797"/>
          </a:xfrm>
        </p:spPr>
        <p:txBody>
          <a:bodyPr/>
          <a:lstStyle/>
          <a:p>
            <a:r>
              <a:rPr lang="tr-TR" sz="2800" dirty="0" smtClean="0"/>
              <a:t>Yaratıcılık </a:t>
            </a:r>
            <a:r>
              <a:rPr lang="tr-TR" sz="2800" dirty="0" smtClean="0">
                <a:solidFill>
                  <a:srgbClr val="C00000"/>
                </a:solidFill>
              </a:rPr>
              <a:t>bireyin, ailenin, okulun ve toplumun birbirini </a:t>
            </a:r>
            <a:r>
              <a:rPr lang="tr-TR" sz="2800" dirty="0">
                <a:solidFill>
                  <a:srgbClr val="C00000"/>
                </a:solidFill>
              </a:rPr>
              <a:t>tamamlaması</a:t>
            </a:r>
            <a:r>
              <a:rPr lang="tr-TR" sz="2800" dirty="0"/>
              <a:t> ile gerçekleşir.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9218" name="Picture 2" descr="family and school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32856"/>
            <a:ext cx="2712301" cy="2034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10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908720"/>
            <a:ext cx="7772400" cy="1143000"/>
          </a:xfrm>
        </p:spPr>
        <p:txBody>
          <a:bodyPr/>
          <a:lstStyle/>
          <a:p>
            <a:r>
              <a:rPr lang="tr-TR" sz="2800" b="1" dirty="0" smtClean="0"/>
              <a:t>YARATICILIĞI ETKİLEYEN ETMENLER</a:t>
            </a:r>
            <a:br>
              <a:rPr lang="tr-TR" sz="2800" b="1" dirty="0" smtClean="0"/>
            </a:b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39752" y="2348880"/>
            <a:ext cx="3816424" cy="3055045"/>
          </a:xfrm>
        </p:spPr>
        <p:txBody>
          <a:bodyPr/>
          <a:lstStyle/>
          <a:p>
            <a:r>
              <a:rPr lang="tr-TR" sz="2800" dirty="0" smtClean="0"/>
              <a:t>Bireysel/duygusal, </a:t>
            </a:r>
          </a:p>
          <a:p>
            <a:r>
              <a:rPr lang="tr-TR" sz="2800" dirty="0" smtClean="0"/>
              <a:t>Toplumsal/kültürel </a:t>
            </a:r>
          </a:p>
          <a:p>
            <a:r>
              <a:rPr lang="tr-TR" sz="2800" dirty="0" smtClean="0"/>
              <a:t>Örgütsel etmenler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339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532440" cy="1143000"/>
          </a:xfrm>
        </p:spPr>
        <p:txBody>
          <a:bodyPr/>
          <a:lstStyle/>
          <a:p>
            <a:r>
              <a:rPr lang="tr-TR" sz="3600" b="1" dirty="0" smtClean="0"/>
              <a:t>BİREYSEL/DUYGUSAL ETMENLER 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39552" y="2780928"/>
            <a:ext cx="7412360" cy="1944216"/>
          </a:xfrm>
        </p:spPr>
        <p:txBody>
          <a:bodyPr/>
          <a:lstStyle/>
          <a:p>
            <a:r>
              <a:rPr lang="tr-TR" sz="2800" dirty="0" smtClean="0"/>
              <a:t>Bireylerin yaratıcı kapasitelerini gerçekleştirmelerinin önünde </a:t>
            </a:r>
            <a:r>
              <a:rPr lang="tr-TR" sz="2800" dirty="0" smtClean="0">
                <a:solidFill>
                  <a:srgbClr val="FF0000"/>
                </a:solidFill>
              </a:rPr>
              <a:t>en başta kendi özelliklerinden kaynaklanan etmenler </a:t>
            </a:r>
            <a:r>
              <a:rPr lang="tr-TR" sz="2800" dirty="0" smtClean="0"/>
              <a:t>gelmektedir. </a:t>
            </a:r>
            <a:endParaRPr lang="tr-TR" sz="2800" dirty="0"/>
          </a:p>
        </p:txBody>
      </p:sp>
      <p:sp>
        <p:nvSpPr>
          <p:cNvPr id="4" name="1 Başlık"/>
          <p:cNvSpPr txBox="1">
            <a:spLocks/>
          </p:cNvSpPr>
          <p:nvPr/>
        </p:nvSpPr>
        <p:spPr bwMode="auto">
          <a:xfrm>
            <a:off x="179512" y="620688"/>
            <a:ext cx="8532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BİREYSEL/DUYGUSAL ETMENLER </a:t>
            </a:r>
            <a:endParaRPr kumimoji="0" lang="tr-TR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Bireyin yaratıcılığını etkileyen bireysel özellikleri; 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3568" y="2204864"/>
            <a:ext cx="3810000" cy="4114800"/>
          </a:xfrm>
        </p:spPr>
        <p:txBody>
          <a:bodyPr/>
          <a:lstStyle/>
          <a:p>
            <a:pPr algn="just"/>
            <a:r>
              <a:rPr lang="tr-TR" sz="2400" dirty="0" smtClean="0"/>
              <a:t>Aşırı duygusallık, </a:t>
            </a:r>
          </a:p>
          <a:p>
            <a:pPr algn="just"/>
            <a:r>
              <a:rPr lang="tr-TR" sz="2400" dirty="0" smtClean="0"/>
              <a:t>Kendine güvensizlik, </a:t>
            </a:r>
          </a:p>
          <a:p>
            <a:pPr algn="just"/>
            <a:r>
              <a:rPr lang="tr-TR" sz="2400" dirty="0" smtClean="0"/>
              <a:t>Hata yapma korkusu, </a:t>
            </a:r>
          </a:p>
          <a:p>
            <a:pPr algn="just"/>
            <a:r>
              <a:rPr lang="tr-TR" sz="2400" dirty="0" smtClean="0"/>
              <a:t>Eleştirilme korkusu, </a:t>
            </a:r>
          </a:p>
          <a:p>
            <a:pPr algn="just"/>
            <a:r>
              <a:rPr lang="tr-TR" sz="2400" dirty="0" smtClean="0"/>
              <a:t>Mükemmeliyetçilik, </a:t>
            </a:r>
          </a:p>
          <a:p>
            <a:pPr algn="just"/>
            <a:r>
              <a:rPr lang="tr-TR" sz="2400" dirty="0" smtClean="0"/>
              <a:t>Sürekli uyma davranışları gösterme, </a:t>
            </a:r>
          </a:p>
          <a:p>
            <a:pPr algn="just"/>
            <a:r>
              <a:rPr lang="tr-TR" sz="2400" dirty="0" smtClean="0"/>
              <a:t>Sabırsızlık, </a:t>
            </a:r>
          </a:p>
          <a:p>
            <a:pPr algn="just"/>
            <a:endParaRPr lang="tr-TR" sz="2400" dirty="0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4244280" cy="4114800"/>
          </a:xfrm>
        </p:spPr>
        <p:txBody>
          <a:bodyPr/>
          <a:lstStyle/>
          <a:p>
            <a:pPr algn="just"/>
            <a:r>
              <a:rPr lang="tr-TR" sz="2400" dirty="0" smtClean="0"/>
              <a:t>Sonuca çabuk ulaşma isteği, </a:t>
            </a:r>
          </a:p>
          <a:p>
            <a:pPr algn="just"/>
            <a:r>
              <a:rPr lang="tr-TR" sz="2400" dirty="0" smtClean="0"/>
              <a:t>Problemlere yoğunlaşamama, </a:t>
            </a:r>
          </a:p>
          <a:p>
            <a:pPr algn="just"/>
            <a:r>
              <a:rPr lang="tr-TR" sz="2400" dirty="0" smtClean="0"/>
              <a:t>Motivasyon eksikliği </a:t>
            </a:r>
          </a:p>
          <a:p>
            <a:pPr algn="just"/>
            <a:r>
              <a:rPr lang="tr-TR" sz="2400" dirty="0" smtClean="0"/>
              <a:t>Yeni fikirlere direnç, kısa sürede başarıya ulaşmak isteme,</a:t>
            </a:r>
          </a:p>
          <a:p>
            <a:pPr algn="just"/>
            <a:r>
              <a:rPr lang="tr-TR" sz="2400" dirty="0" smtClean="0"/>
              <a:t>Savunma mekanizmaları </a:t>
            </a:r>
          </a:p>
          <a:p>
            <a:pPr algn="just"/>
            <a:r>
              <a:rPr lang="tr-TR" sz="2400" dirty="0" smtClean="0"/>
              <a:t>Zihinsel gerilimler</a:t>
            </a:r>
          </a:p>
          <a:p>
            <a:pPr algn="just"/>
            <a:r>
              <a:rPr lang="tr-TR" sz="2400" dirty="0" smtClean="0"/>
              <a:t>Sağlık sorunları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olabilmek için;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Bireyin kendini tanıması, </a:t>
            </a:r>
          </a:p>
          <a:p>
            <a:r>
              <a:rPr lang="tr-TR" dirty="0" smtClean="0"/>
              <a:t>Duygu-düşünce ve yeterliliklerinin farkına varması</a:t>
            </a:r>
          </a:p>
          <a:p>
            <a:r>
              <a:rPr lang="tr-TR" dirty="0" smtClean="0"/>
              <a:t>Kendisine güven duyması </a:t>
            </a:r>
          </a:p>
          <a:p>
            <a:r>
              <a:rPr lang="tr-TR" dirty="0" smtClean="0"/>
              <a:t>Bağımsızca düşünebilmesi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Kimi zaman alışılmış kalıpların ve kuralların dışına çıkabilmesi </a:t>
            </a:r>
          </a:p>
          <a:p>
            <a:r>
              <a:rPr lang="tr-TR" dirty="0" smtClean="0"/>
              <a:t>Kendisine yeteneklerini sonuna kadar kullanabileceği ortam ve özgürlüğün sağlanmış olması gerekir.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355976" y="1685925"/>
            <a:ext cx="4102224" cy="4510088"/>
          </a:xfrm>
        </p:spPr>
        <p:txBody>
          <a:bodyPr/>
          <a:lstStyle/>
          <a:p>
            <a:pPr algn="just"/>
            <a:r>
              <a:rPr lang="tr-TR" dirty="0" smtClean="0"/>
              <a:t>Yapılan araştırmalar incelendiğinde, doğrudan ve kesin sonuçlar elde edilemediği görülür.</a:t>
            </a:r>
          </a:p>
          <a:p>
            <a:pPr algn="just"/>
            <a:r>
              <a:rPr lang="tr-TR" dirty="0"/>
              <a:t>Bazı </a:t>
            </a:r>
            <a:r>
              <a:rPr lang="tr-TR" dirty="0" smtClean="0"/>
              <a:t>araştırmalara göre, bilişsel zekâ, yani IQ ölçümleri ile yaratıcılık arasında ilişki vardır.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1143000"/>
          </a:xfrm>
        </p:spPr>
        <p:txBody>
          <a:bodyPr/>
          <a:lstStyle/>
          <a:p>
            <a:r>
              <a:rPr lang="tr-TR" dirty="0" smtClean="0"/>
              <a:t>Zeka ile Yaratıcılık </a:t>
            </a:r>
            <a:endParaRPr lang="tr-TR" dirty="0"/>
          </a:p>
        </p:txBody>
      </p:sp>
      <p:pic>
        <p:nvPicPr>
          <p:cNvPr id="10" name="Picture 12" descr="İNTELLİGENCE CREATİVİTY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36912"/>
            <a:ext cx="312647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dirty="0" smtClean="0"/>
              <a:t>Bazı araştırmacılar yüksek düzeyde zekânın, yüksek düzeyde yaratıcılığı ifade etmediğini, zekâ ile yaratıcılık arasında yüksek bir korelâsyonun olmadığını ortaya çıkarmışlar. </a:t>
            </a:r>
          </a:p>
          <a:p>
            <a:pPr algn="just"/>
            <a:r>
              <a:rPr lang="tr-TR" sz="2800" dirty="0" smtClean="0"/>
              <a:t>Ancak; yaratıcılık ve zekâ birbirinden ayrı yetenekler olmasına rağmen yaratıcılık için belli bir düzeyde genel zekânın gerekliliğini de ileri sürülmektedir. </a:t>
            </a: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Zeka ile Yaratıcılık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67274" y="2060848"/>
            <a:ext cx="7990656" cy="3233240"/>
          </a:xfrm>
        </p:spPr>
        <p:txBody>
          <a:bodyPr/>
          <a:lstStyle/>
          <a:p>
            <a:pPr algn="just"/>
            <a:r>
              <a:rPr lang="tr-TR" sz="2300" dirty="0" smtClean="0"/>
              <a:t>‘Fantezi ve hayal kurma zaman kaybı ve belki de çılgınlıktır.’</a:t>
            </a:r>
          </a:p>
          <a:p>
            <a:pPr algn="just"/>
            <a:r>
              <a:rPr lang="tr-TR" sz="2300" dirty="0" smtClean="0"/>
              <a:t>‘Oyun yalnızca çocuklar içindir.’ </a:t>
            </a:r>
          </a:p>
          <a:p>
            <a:pPr algn="just"/>
            <a:r>
              <a:rPr lang="tr-TR" sz="2300" dirty="0" smtClean="0"/>
              <a:t>‘Sorunlar matematiksel düşünce ve daha çok para ile çözülür.’ </a:t>
            </a:r>
          </a:p>
          <a:p>
            <a:pPr algn="just"/>
            <a:r>
              <a:rPr lang="tr-TR" sz="2300" dirty="0" smtClean="0"/>
              <a:t>‘Sorunların tek ve doğru bir çözümü vardır.’</a:t>
            </a:r>
          </a:p>
          <a:p>
            <a:pPr algn="just"/>
            <a:r>
              <a:rPr lang="tr-TR" sz="2300" dirty="0" smtClean="0"/>
              <a:t>‘Akıl, mantık, sayılar, yararlılık başarı iyidir.’</a:t>
            </a:r>
          </a:p>
          <a:p>
            <a:pPr algn="just"/>
            <a:r>
              <a:rPr lang="tr-TR" sz="2300" dirty="0" smtClean="0"/>
              <a:t> ‘Sezgiler, heyecanlar, saçma düşünceler, yanılmalar, başarısızlık kötüdür.’</a:t>
            </a:r>
            <a:endParaRPr lang="tr-TR" sz="23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847294" y="764704"/>
            <a:ext cx="7630616" cy="548680"/>
          </a:xfrm>
        </p:spPr>
        <p:txBody>
          <a:bodyPr/>
          <a:lstStyle/>
          <a:p>
            <a:r>
              <a:rPr lang="tr-TR" sz="2800" b="1" dirty="0" smtClean="0"/>
              <a:t>TOPLUMSAL/KÜLTÜREL ETMENLER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475</TotalTime>
  <Words>606</Words>
  <Application>Microsoft Office PowerPoint</Application>
  <PresentationFormat>Ekran Gösterisi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Comic Sans MS</vt:lpstr>
      <vt:lpstr>Times New Roman</vt:lpstr>
      <vt:lpstr>Wingdings</vt:lpstr>
      <vt:lpstr>Şiirsel tasarım şablonu</vt:lpstr>
      <vt:lpstr>PowerPoint Sunusu</vt:lpstr>
      <vt:lpstr>YARATICILIĞI ETKİLEYEN ETMENLER </vt:lpstr>
      <vt:lpstr>BİREYSEL/DUYGUSAL ETMENLER </vt:lpstr>
      <vt:lpstr>PowerPoint Sunusu</vt:lpstr>
      <vt:lpstr>Bireyin yaratıcılığını etkileyen bireysel özellikleri; </vt:lpstr>
      <vt:lpstr>Yaratıcı olabilmek için; </vt:lpstr>
      <vt:lpstr>Zeka ile Yaratıcılık </vt:lpstr>
      <vt:lpstr>Zeka ile Yaratıcılık </vt:lpstr>
      <vt:lpstr>TOPLUMSAL/KÜLTÜREL ETMENLER </vt:lpstr>
      <vt:lpstr>TOPLUMSAL/KÜLTÜREL ETMENLER </vt:lpstr>
      <vt:lpstr>TOPLUMSAL/KÜLTÜREL ETMENLER </vt:lpstr>
      <vt:lpstr>TOPLUMSAL/KÜLTÜREL ETMENLER </vt:lpstr>
      <vt:lpstr>TOPLUMSAL/KÜLTÜREL ETMENLER </vt:lpstr>
      <vt:lpstr>TOPLUMSAL/KÜLTÜREL ETMENLER </vt:lpstr>
      <vt:lpstr>ÖRGÜTSEL ETMENLER  </vt:lpstr>
      <vt:lpstr>ÖRGÜTSEL ETMENLER  </vt:lpstr>
      <vt:lpstr>ÖRGÜTSEL ETMENLER  </vt:lpstr>
      <vt:lpstr>ÖRGÜTSEL ETMENLER  </vt:lpstr>
      <vt:lpstr>YARATICILIĞI ETKİLEYEN ETMENLER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80</cp:revision>
  <dcterms:created xsi:type="dcterms:W3CDTF">2009-04-17T20:58:37Z</dcterms:created>
  <dcterms:modified xsi:type="dcterms:W3CDTF">2020-12-15T20:53:40Z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