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3" r:id="rId4"/>
    <p:sldId id="272" r:id="rId5"/>
    <p:sldId id="274" r:id="rId6"/>
    <p:sldId id="275" r:id="rId7"/>
    <p:sldId id="276" r:id="rId8"/>
    <p:sldId id="277" r:id="rId9"/>
    <p:sldId id="27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39593" y="2008627"/>
            <a:ext cx="9144000" cy="2387600"/>
          </a:xfrm>
        </p:spPr>
        <p:txBody>
          <a:bodyPr>
            <a:normAutofit fontScale="90000"/>
          </a:bodyPr>
          <a:lstStyle/>
          <a:p>
            <a:r>
              <a:rPr lang="tr-TR" dirty="0" smtClean="0"/>
              <a:t>Ölçme ve Değerlendirme ile İlgili Temel Kavramlar - 2</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Ölçmede Birim</a:t>
            </a:r>
            <a:endParaRPr lang="tr-TR" dirty="0"/>
          </a:p>
        </p:txBody>
      </p:sp>
      <p:sp>
        <p:nvSpPr>
          <p:cNvPr id="3" name="İçerik Yer Tutucusu 2"/>
          <p:cNvSpPr>
            <a:spLocks noGrp="1"/>
          </p:cNvSpPr>
          <p:nvPr>
            <p:ph idx="1"/>
          </p:nvPr>
        </p:nvSpPr>
        <p:spPr/>
        <p:txBody>
          <a:bodyPr/>
          <a:lstStyle/>
          <a:p>
            <a:pPr marL="0" indent="0" algn="just">
              <a:buNone/>
            </a:pPr>
            <a:r>
              <a:rPr lang="tr-TR" dirty="0" smtClean="0"/>
              <a:t>Ölçmelere ilişkin sonuçlar verilirken ölçme sonuçları birimle ifade edilir (30C- 45 cm gibi).</a:t>
            </a:r>
          </a:p>
          <a:p>
            <a:pPr marL="0" indent="0" algn="just">
              <a:buNone/>
            </a:pPr>
            <a:endParaRPr lang="tr-TR" dirty="0" smtClean="0"/>
          </a:p>
          <a:p>
            <a:pPr marL="0" indent="0" algn="just">
              <a:buNone/>
            </a:pPr>
            <a:r>
              <a:rPr lang="tr-TR" dirty="0" smtClean="0"/>
              <a:t>Günlük hayatta da bilimde de ölçme sonuçları, üzerinde uzlaşılmış birimler üzerinden ifade edilir. Bu durum, ölçme sonuçları aktarılırken bireyler arasındaki iletişimi ve sonuçları yorumlamayı kolaylaştırır (Atılgan, Kan ve Doğan, 2009).</a:t>
            </a:r>
            <a:endParaRPr lang="tr-TR" dirty="0"/>
          </a:p>
        </p:txBody>
      </p:sp>
    </p:spTree>
    <p:extLst>
      <p:ext uri="{BB962C8B-B14F-4D97-AF65-F5344CB8AC3E}">
        <p14:creationId xmlns:p14="http://schemas.microsoft.com/office/powerpoint/2010/main" val="2891771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Birimler, eşitlik, genellik ve kullanışlılık özelliklerine sahip olmalıdırlar.</a:t>
            </a:r>
          </a:p>
          <a:p>
            <a:pPr marL="0" indent="0">
              <a:buNone/>
            </a:pPr>
            <a:endParaRPr lang="tr-TR" dirty="0" smtClean="0"/>
          </a:p>
          <a:p>
            <a:pPr marL="0" indent="0">
              <a:buNone/>
            </a:pPr>
            <a:r>
              <a:rPr lang="tr-TR" i="1" dirty="0" smtClean="0"/>
              <a:t>Eşitlik;</a:t>
            </a:r>
            <a:r>
              <a:rPr lang="tr-TR" dirty="0" smtClean="0"/>
              <a:t> kullanılan ölçme işlemindeki birimlerin eşit olmasını anlatır.</a:t>
            </a:r>
          </a:p>
          <a:p>
            <a:pPr marL="0" indent="0">
              <a:buNone/>
            </a:pPr>
            <a:endParaRPr lang="tr-TR" dirty="0" smtClean="0"/>
          </a:p>
          <a:p>
            <a:pPr marL="0" indent="0">
              <a:buNone/>
            </a:pPr>
            <a:r>
              <a:rPr lang="tr-TR" i="1" dirty="0" smtClean="0"/>
              <a:t>Genellik</a:t>
            </a:r>
            <a:r>
              <a:rPr lang="tr-TR" dirty="0" smtClean="0"/>
              <a:t>; birimlerin herkes tarafından aynı biçimi ifade etmesini, yere, zamana ve kişiye göre değişmemesini ifade eder.</a:t>
            </a:r>
          </a:p>
          <a:p>
            <a:pPr marL="0" indent="0">
              <a:buNone/>
            </a:pPr>
            <a:endParaRPr lang="tr-TR" dirty="0" smtClean="0"/>
          </a:p>
          <a:p>
            <a:pPr marL="0" indent="0">
              <a:buNone/>
            </a:pPr>
            <a:r>
              <a:rPr lang="tr-TR" i="1" dirty="0" smtClean="0"/>
              <a:t>Kullanışlılık</a:t>
            </a:r>
            <a:r>
              <a:rPr lang="tr-TR" dirty="0" smtClean="0"/>
              <a:t>; birimlerin kullanılış amacına hizmet etmesini ifade eder.</a:t>
            </a:r>
          </a:p>
          <a:p>
            <a:pPr marL="0" indent="0">
              <a:buNone/>
            </a:pPr>
            <a:endParaRPr lang="tr-TR" i="1" dirty="0"/>
          </a:p>
          <a:p>
            <a:pPr marL="0" indent="0">
              <a:buNone/>
            </a:pPr>
            <a:r>
              <a:rPr lang="tr-TR" i="1" dirty="0"/>
              <a:t>(Atılgan, Kan ve Doğan, 2009</a:t>
            </a:r>
            <a:r>
              <a:rPr lang="tr-TR" i="1" dirty="0" smtClean="0"/>
              <a:t>)</a:t>
            </a:r>
            <a:endParaRPr lang="tr-TR" i="1" dirty="0"/>
          </a:p>
          <a:p>
            <a:pPr marL="0" indent="0">
              <a:buNone/>
            </a:pPr>
            <a:endParaRPr lang="tr-TR" dirty="0"/>
          </a:p>
        </p:txBody>
      </p:sp>
    </p:spTree>
    <p:extLst>
      <p:ext uri="{BB962C8B-B14F-4D97-AF65-F5344CB8AC3E}">
        <p14:creationId xmlns:p14="http://schemas.microsoft.com/office/powerpoint/2010/main" val="402901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Ölçmede Sıfır Noktası</a:t>
            </a:r>
            <a:endParaRPr lang="tr-TR" dirty="0"/>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smtClean="0"/>
              <a:t>Sosyal bilimlerde ele alınan değişkenlerin çoğu doğrudan gözlenemez. Bu sebeple bir başlangıç noktaları yoktur yada bilinmemektedir.</a:t>
            </a:r>
          </a:p>
          <a:p>
            <a:pPr marL="0" indent="0" algn="just">
              <a:buNone/>
            </a:pPr>
            <a:endParaRPr lang="tr-TR" dirty="0" smtClean="0"/>
          </a:p>
          <a:p>
            <a:pPr marL="0" indent="0" algn="just">
              <a:buNone/>
            </a:pPr>
            <a:r>
              <a:rPr lang="tr-TR" dirty="0" smtClean="0"/>
              <a:t>Bu durumda belirli bir sıfır noktası tanımlanır ve başlangıç noktası kabul edilir. Ancak bu sıfır noktası ilgili özelliğin yokluğu anlamına gelmez (sıcaklık gibi).</a:t>
            </a:r>
          </a:p>
          <a:p>
            <a:pPr marL="0" indent="0" algn="just">
              <a:buNone/>
            </a:pPr>
            <a:endParaRPr lang="tr-TR" dirty="0" smtClean="0"/>
          </a:p>
          <a:p>
            <a:pPr marL="0" indent="0" algn="just">
              <a:buNone/>
            </a:pPr>
            <a:r>
              <a:rPr lang="tr-TR" dirty="0" smtClean="0"/>
              <a:t>Fiziksel bilimlerde sıklıkla doğrudan gözlenebilen özelliklerde ise bir sıfır noktası kendiliğinden vardır. Bu bokta özelliğin olmadığı anlamına gelir (metre gibi)</a:t>
            </a:r>
          </a:p>
          <a:p>
            <a:pPr marL="0" indent="0" algn="just">
              <a:buNone/>
            </a:pPr>
            <a:endParaRPr lang="tr-TR" dirty="0"/>
          </a:p>
          <a:p>
            <a:pPr marL="0" indent="0" algn="just">
              <a:buNone/>
            </a:pPr>
            <a:r>
              <a:rPr lang="tr-TR" i="1" dirty="0"/>
              <a:t>(Atılgan, Kan ve Doğan, 2009</a:t>
            </a:r>
            <a:r>
              <a:rPr lang="tr-TR" i="1" dirty="0" smtClean="0"/>
              <a:t>)</a:t>
            </a:r>
            <a:endParaRPr lang="tr-TR" i="1" dirty="0"/>
          </a:p>
          <a:p>
            <a:pPr marL="0" indent="0" algn="just">
              <a:buNone/>
            </a:pPr>
            <a:endParaRPr lang="tr-TR" dirty="0"/>
          </a:p>
        </p:txBody>
      </p:sp>
    </p:spTree>
    <p:extLst>
      <p:ext uri="{BB962C8B-B14F-4D97-AF65-F5344CB8AC3E}">
        <p14:creationId xmlns:p14="http://schemas.microsoft.com/office/powerpoint/2010/main" val="862659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Ölçek Düzeyleri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*Sınıflama </a:t>
            </a:r>
            <a:r>
              <a:rPr lang="tr-TR" dirty="0" smtClean="0"/>
              <a:t>Ölçeği: Kişiler/nesneler belli bir özelliğe sahip olup olmamalarına göre sınıflandırılır. Bu ölçek türünden elde edilen verilerle yalnızca sınıflama işlemi yapılabilir.</a:t>
            </a:r>
            <a:endParaRPr lang="tr-TR" dirty="0" smtClean="0"/>
          </a:p>
          <a:p>
            <a:pPr marL="0" indent="0" algn="just">
              <a:buNone/>
            </a:pPr>
            <a:endParaRPr lang="tr-TR" dirty="0"/>
          </a:p>
          <a:p>
            <a:pPr marL="0" indent="0" algn="just">
              <a:buNone/>
            </a:pPr>
            <a:r>
              <a:rPr lang="tr-TR" dirty="0" smtClean="0"/>
              <a:t>*Sıralama </a:t>
            </a:r>
            <a:r>
              <a:rPr lang="tr-TR" dirty="0" smtClean="0"/>
              <a:t>Ölçeği: Bu ölçek düzeyindeki ölçmelerde, nesneler ya da kişiler belli bir özelliğe sahip oluş derecelerine göre sıralanırlar. Bu ölçek düzeyinde yalnızca sıralamaya ilişkin bilgi vardır. Miktara ilişkin yoktur.</a:t>
            </a:r>
          </a:p>
          <a:p>
            <a:pPr marL="0" indent="0" algn="just">
              <a:buNone/>
            </a:pPr>
            <a:endParaRPr lang="tr-TR" dirty="0"/>
          </a:p>
          <a:p>
            <a:pPr marL="0" indent="0" algn="just">
              <a:buNone/>
            </a:pPr>
            <a:r>
              <a:rPr lang="tr-TR" i="1" dirty="0"/>
              <a:t>(</a:t>
            </a:r>
            <a:r>
              <a:rPr lang="tr-TR" i="1" dirty="0" err="1"/>
              <a:t>Kilmen</a:t>
            </a:r>
            <a:r>
              <a:rPr lang="tr-TR" i="1" dirty="0"/>
              <a:t>, 2012)</a:t>
            </a:r>
          </a:p>
          <a:p>
            <a:pPr marL="0" indent="0" algn="just">
              <a:buNone/>
            </a:pPr>
            <a:endParaRPr lang="tr-TR" dirty="0" smtClean="0"/>
          </a:p>
          <a:p>
            <a:pPr marL="0" indent="0">
              <a:buNone/>
            </a:pPr>
            <a:endParaRPr lang="tr-TR" dirty="0"/>
          </a:p>
        </p:txBody>
      </p:sp>
    </p:spTree>
    <p:extLst>
      <p:ext uri="{BB962C8B-B14F-4D97-AF65-F5344CB8AC3E}">
        <p14:creationId xmlns:p14="http://schemas.microsoft.com/office/powerpoint/2010/main" val="2741320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Testler test türleri</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a:t>*Eşit Aralıklı </a:t>
            </a:r>
            <a:r>
              <a:rPr lang="tr-TR" dirty="0" smtClean="0"/>
              <a:t>Ölçekler: Bu tür ölçeklerin başlangıç noktaları keyfidir. Yani mutlak bir yokluğu ifade etmez. Ölçek üzerindeki birimler eşittir. Bu ölçek türünden elde edilen sonuçlar üzerinde toplama ve çıkarma işlemleri anlamlı iken çarpma ve bölme işlemleri yapılmamaktadır.</a:t>
            </a:r>
            <a:endParaRPr lang="tr-TR" dirty="0"/>
          </a:p>
          <a:p>
            <a:pPr marL="0" indent="0" algn="just">
              <a:buNone/>
            </a:pPr>
            <a:endParaRPr lang="tr-TR" dirty="0"/>
          </a:p>
          <a:p>
            <a:pPr marL="0" indent="0" algn="just">
              <a:buNone/>
            </a:pPr>
            <a:r>
              <a:rPr lang="tr-TR" dirty="0"/>
              <a:t>*Oranlı </a:t>
            </a:r>
            <a:r>
              <a:rPr lang="tr-TR" dirty="0" smtClean="0"/>
              <a:t>Ölçekler: Oranlı ölçeklerde gerçek bir sıfır noktası bulunmaktadır. En çok bilgi veren ölçek türü oran ölçeğidir. Bu ölçekle elde edilen sonuçlar üzerinde dört işlemin yapılması anlamlıdır.</a:t>
            </a:r>
          </a:p>
          <a:p>
            <a:pPr marL="0" indent="0" algn="just">
              <a:buNone/>
            </a:pPr>
            <a:r>
              <a:rPr lang="tr-TR" i="1" dirty="0" smtClean="0"/>
              <a:t>(</a:t>
            </a:r>
            <a:r>
              <a:rPr lang="tr-TR" i="1" dirty="0" err="1" smtClean="0"/>
              <a:t>Kilmen</a:t>
            </a:r>
            <a:r>
              <a:rPr lang="tr-TR" i="1" dirty="0" smtClean="0"/>
              <a:t>, 2012)</a:t>
            </a:r>
            <a:endParaRPr lang="tr-TR" i="1" dirty="0"/>
          </a:p>
        </p:txBody>
      </p:sp>
    </p:spTree>
    <p:extLst>
      <p:ext uri="{BB962C8B-B14F-4D97-AF65-F5344CB8AC3E}">
        <p14:creationId xmlns:p14="http://schemas.microsoft.com/office/powerpoint/2010/main" val="867661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Testler ve Sınıflandırmalar</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Test, eğitim ve psikolojide ölçmeye konu olan yapı bakımından kişiler arası farkları ortaya koymayı amaçlayan gözlem araçlarıdır (</a:t>
            </a:r>
            <a:r>
              <a:rPr lang="tr-TR" dirty="0" err="1" smtClean="0"/>
              <a:t>Kilmen</a:t>
            </a:r>
            <a:r>
              <a:rPr lang="tr-TR" dirty="0" smtClean="0"/>
              <a:t>, 2012).</a:t>
            </a:r>
          </a:p>
          <a:p>
            <a:pPr marL="0" indent="0" algn="just">
              <a:buNone/>
            </a:pPr>
            <a:endParaRPr lang="tr-TR" dirty="0" smtClean="0"/>
          </a:p>
          <a:p>
            <a:pPr marL="0" indent="0" algn="just">
              <a:buNone/>
            </a:pPr>
            <a:r>
              <a:rPr lang="tr-TR" dirty="0" smtClean="0"/>
              <a:t>Testler, farklı özellikleri bakımından farklı şekillerde sınıflandırılırlar. </a:t>
            </a:r>
          </a:p>
          <a:p>
            <a:pPr marL="0" indent="0" algn="just">
              <a:buNone/>
            </a:pPr>
            <a:r>
              <a:rPr lang="tr-TR" dirty="0" smtClean="0"/>
              <a:t>*Ölçülen özelliğin türüne göre; maksimum performans testleri ve tipik tepki testleri</a:t>
            </a:r>
          </a:p>
          <a:p>
            <a:pPr marL="0" indent="0" algn="just">
              <a:buNone/>
            </a:pPr>
            <a:r>
              <a:rPr lang="tr-TR" dirty="0" smtClean="0"/>
              <a:t>*hazırlayan kişinin uzmanlığını göre; standart testler ve öğretmen yapımı testler</a:t>
            </a:r>
          </a:p>
          <a:p>
            <a:pPr marL="0" indent="0">
              <a:buNone/>
            </a:pPr>
            <a:endParaRPr lang="tr-TR" dirty="0"/>
          </a:p>
          <a:p>
            <a:pPr marL="0" indent="0">
              <a:buNone/>
            </a:pPr>
            <a:r>
              <a:rPr lang="tr-TR" i="1" dirty="0"/>
              <a:t>(</a:t>
            </a:r>
            <a:r>
              <a:rPr lang="tr-TR" i="1" dirty="0" err="1"/>
              <a:t>Kilmen</a:t>
            </a:r>
            <a:r>
              <a:rPr lang="tr-TR" i="1" dirty="0"/>
              <a:t>, 2012)</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168691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*Test puanlarının yorumlanmasında kullanılan ölçüte göre; norm dayanaklı testler ve ölçüt dayanaklı testler</a:t>
            </a:r>
          </a:p>
          <a:p>
            <a:pPr marL="0" indent="0" algn="just">
              <a:buNone/>
            </a:pPr>
            <a:r>
              <a:rPr lang="tr-TR" dirty="0" smtClean="0"/>
              <a:t>*Yanıtlama süresinin yeterliğine göre; hız testleri ve güç testleri</a:t>
            </a:r>
          </a:p>
          <a:p>
            <a:pPr marL="0" indent="0" algn="just">
              <a:buNone/>
            </a:pPr>
            <a:r>
              <a:rPr lang="tr-TR" dirty="0" smtClean="0"/>
              <a:t>*puanlama yöntemine göre; objektif puanlanan testler ve sübjektif puanlanan testler</a:t>
            </a:r>
          </a:p>
          <a:p>
            <a:pPr marL="0" indent="0" algn="just">
              <a:buNone/>
            </a:pPr>
            <a:r>
              <a:rPr lang="tr-TR" dirty="0" smtClean="0"/>
              <a:t>*uygulanan kişi sayısına göre; bireysel testler ve grup testleri</a:t>
            </a:r>
          </a:p>
          <a:p>
            <a:pPr marL="0" indent="0">
              <a:buNone/>
            </a:pPr>
            <a:endParaRPr lang="tr-TR" dirty="0"/>
          </a:p>
          <a:p>
            <a:pPr marL="0" indent="0">
              <a:buNone/>
            </a:pPr>
            <a:r>
              <a:rPr lang="tr-TR" i="1" dirty="0"/>
              <a:t>(</a:t>
            </a:r>
            <a:r>
              <a:rPr lang="tr-TR" i="1" dirty="0" err="1"/>
              <a:t>Kilmen</a:t>
            </a:r>
            <a:r>
              <a:rPr lang="tr-TR" i="1" dirty="0"/>
              <a:t>, 2012)</a:t>
            </a:r>
          </a:p>
          <a:p>
            <a:pPr marL="0" indent="0">
              <a:buNone/>
            </a:pPr>
            <a:endParaRPr lang="tr-TR" dirty="0"/>
          </a:p>
        </p:txBody>
      </p:sp>
    </p:spTree>
    <p:extLst>
      <p:ext uri="{BB962C8B-B14F-4D97-AF65-F5344CB8AC3E}">
        <p14:creationId xmlns:p14="http://schemas.microsoft.com/office/powerpoint/2010/main" val="2478286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r>
              <a:rPr lang="tr-TR" sz="2200" dirty="0" smtClean="0"/>
              <a:t>Atılgan, H., Kan, A. ve Doğan, N. (2009). </a:t>
            </a:r>
            <a:r>
              <a:rPr lang="tr-TR" sz="2200" i="1" dirty="0" smtClean="0"/>
              <a:t>Eğitimde ölçme ve değerlendirme (4. baskı). 	</a:t>
            </a:r>
            <a:r>
              <a:rPr lang="tr-TR" sz="2200" dirty="0" smtClean="0"/>
              <a:t>Ankara: Anı Yayıncılık</a:t>
            </a:r>
          </a:p>
          <a:p>
            <a:pPr marL="0" indent="0" algn="just">
              <a:buNone/>
            </a:pPr>
            <a:endParaRPr lang="tr-TR" sz="2200" dirty="0"/>
          </a:p>
          <a:p>
            <a:pPr marL="0" indent="0" algn="just">
              <a:buNone/>
            </a:pPr>
            <a:r>
              <a:rPr lang="tr-TR" sz="2200" dirty="0" err="1" smtClean="0"/>
              <a:t>Kilmen</a:t>
            </a:r>
            <a:r>
              <a:rPr lang="tr-TR" sz="2200" dirty="0" smtClean="0"/>
              <a:t>, S. (2012). Ölçme ve değerlendirmede temel kavramlar. N. Çıkrıkçı-</a:t>
            </a:r>
            <a:r>
              <a:rPr lang="tr-TR" sz="2200" dirty="0" err="1" smtClean="0"/>
              <a:t>Demirtaşlı</a:t>
            </a:r>
            <a:r>
              <a:rPr lang="tr-TR" sz="2200" dirty="0" smtClean="0"/>
              <a:t>, (Ed.), 	</a:t>
            </a:r>
            <a:r>
              <a:rPr lang="tr-TR" sz="2200" i="1" dirty="0" smtClean="0"/>
              <a:t>Eğitimde Ölçme ve Değerlendirme </a:t>
            </a:r>
            <a:r>
              <a:rPr lang="tr-TR" sz="2200" dirty="0" smtClean="0"/>
              <a:t>içinde (33-68). Ankara: Elham Yayınları.</a:t>
            </a:r>
            <a:endParaRPr lang="tr-TR" sz="2200" dirty="0"/>
          </a:p>
        </p:txBody>
      </p:sp>
    </p:spTree>
    <p:extLst>
      <p:ext uri="{BB962C8B-B14F-4D97-AF65-F5344CB8AC3E}">
        <p14:creationId xmlns:p14="http://schemas.microsoft.com/office/powerpoint/2010/main" val="13318488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497</Words>
  <Application>Microsoft Office PowerPoint</Application>
  <PresentationFormat>Geniş ekran</PresentationFormat>
  <Paragraphs>51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Ölçme ve Değerlendirme ile İlgili Temel Kavramlar - 2 </vt:lpstr>
      <vt:lpstr>Ölçmede Birim</vt:lpstr>
      <vt:lpstr>PowerPoint Sunusu</vt:lpstr>
      <vt:lpstr>Ölçmede Sıfır Noktası</vt:lpstr>
      <vt:lpstr>Ölçek Düzeyleri</vt:lpstr>
      <vt:lpstr>Testler test türleri </vt:lpstr>
      <vt:lpstr>Testler ve Sınıflandırmalar</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21</cp:revision>
  <dcterms:created xsi:type="dcterms:W3CDTF">2017-05-16T13:19:38Z</dcterms:created>
  <dcterms:modified xsi:type="dcterms:W3CDTF">2018-01-29T22:15:46Z</dcterms:modified>
</cp:coreProperties>
</file>