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Lst>
  <p:sldIdLst>
    <p:sldId id="257" r:id="rId6"/>
    <p:sldId id="258" r:id="rId7"/>
    <p:sldId id="259" r:id="rId8"/>
    <p:sldId id="260" r:id="rId9"/>
    <p:sldId id="261"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8286169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91027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3678847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54239034"/>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48406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51520543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9596720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081277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0507768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3018660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843635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5157101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9214561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833429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752202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61232553"/>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777797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00292016"/>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9768065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612880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0421863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737944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94924561"/>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221090538"/>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7692848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53990244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5624174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7448203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2304017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503820437"/>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2752915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85740740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44282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4891864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63279714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118322365"/>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90165112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0263574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7976881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85356170"/>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56969055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654441197"/>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4504139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302665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78472951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79107471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9325184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045257336"/>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66082157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6201372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92877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7247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06554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77910733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908466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1482978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5614735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765554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22015988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03806879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1"/>
          <p:cNvSpPr>
            <a:spLocks noChangeArrowheads="1"/>
          </p:cNvSpPr>
          <p:nvPr/>
        </p:nvSpPr>
        <p:spPr bwMode="auto">
          <a:xfrm>
            <a:off x="2024034" y="240804"/>
            <a:ext cx="8358246"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400" b="1" dirty="0">
                <a:solidFill>
                  <a:prstClr val="black"/>
                </a:solidFill>
                <a:latin typeface="Times New Roman" pitchFamily="18" charset="0"/>
                <a:ea typeface="Calibri" pitchFamily="34" charset="0"/>
                <a:cs typeface="Times New Roman" pitchFamily="18" charset="0"/>
              </a:rPr>
              <a:t>12.Hafta</a:t>
            </a:r>
          </a:p>
          <a:p>
            <a:pPr fontAlgn="base">
              <a:spcBef>
                <a:spcPct val="0"/>
              </a:spcBef>
              <a:spcAft>
                <a:spcPct val="0"/>
              </a:spcAft>
            </a:pPr>
            <a:r>
              <a:rPr lang="tr-TR" sz="1400" b="1" dirty="0">
                <a:solidFill>
                  <a:prstClr val="black"/>
                </a:solidFill>
                <a:latin typeface="Times New Roman" pitchFamily="18" charset="0"/>
                <a:ea typeface="Calibri" pitchFamily="34" charset="0"/>
                <a:cs typeface="Times New Roman" pitchFamily="18" charset="0"/>
              </a:rPr>
              <a:t>5. Yeni Dini Hareketler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prstClr val="black"/>
                </a:solidFill>
                <a:latin typeface="Times New Roman" pitchFamily="18" charset="0"/>
                <a:ea typeface="Calibri" pitchFamily="34" charset="0"/>
                <a:cs typeface="Times New Roman" pitchFamily="18" charset="0"/>
              </a:rPr>
              <a:t>1950</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den sonra sanayileşmiş Batılı toplumlarda bir</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ok yeni din hareketinin (YDH) ortaya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ıktığı g</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r</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lm</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ş ve bu olgunun ortaya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ıkışına paralel s</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z konusu hareketler konusunda Batıda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ok sayıda araştırma yapılmıştır. G</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n</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m</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zde de bu araştırmaların her ge</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en g</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n artmaya devam etmektedir. Bu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alışmalar da,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yeni dini hareket</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olgusunun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ok y</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nl</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 ve karmaşık doğasını ifade edebilmek i</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in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yeni din</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ya da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yeni dinler</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a:t>
            </a:r>
            <a:r>
              <a:rPr lang="tr-TR" sz="1400" dirty="0">
                <a:solidFill>
                  <a:prstClr val="black"/>
                </a:solidFill>
                <a:latin typeface="Calibri"/>
                <a:ea typeface="Calibri" pitchFamily="34" charset="0"/>
                <a:cs typeface="Times New Roman" pitchFamily="18" charset="0"/>
              </a:rPr>
              <a:t>‘’</a:t>
            </a:r>
            <a:r>
              <a:rPr lang="tr-TR" sz="1400" dirty="0" err="1">
                <a:solidFill>
                  <a:prstClr val="black"/>
                </a:solidFill>
                <a:latin typeface="Times New Roman" pitchFamily="18" charset="0"/>
                <a:ea typeface="Calibri" pitchFamily="34" charset="0"/>
                <a:cs typeface="Times New Roman" pitchFamily="18" charset="0"/>
              </a:rPr>
              <a:t>sekt</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lt</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yeni dindarlık bi</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imleri</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zararlı </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rg</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tler/k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tler</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yeni dini hareketler</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gibi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ok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eşitli nitelemeler yapılmaktadır. 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rkiye</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de de bu hareketler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lt grupları</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tarikatlar</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yeni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ağın dinleri</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milenyum tarikatları</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Mesih</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i ve </a:t>
            </a:r>
            <a:r>
              <a:rPr lang="tr-TR" sz="1400" dirty="0" err="1">
                <a:solidFill>
                  <a:prstClr val="black"/>
                </a:solidFill>
                <a:latin typeface="Times New Roman" pitchFamily="18" charset="0"/>
                <a:ea typeface="Calibri" pitchFamily="34" charset="0"/>
                <a:cs typeface="Times New Roman" pitchFamily="18" charset="0"/>
              </a:rPr>
              <a:t>millenarist</a:t>
            </a:r>
            <a:r>
              <a:rPr lang="tr-TR" sz="1400" dirty="0">
                <a:solidFill>
                  <a:prstClr val="black"/>
                </a:solidFill>
                <a:latin typeface="Times New Roman" pitchFamily="18" charset="0"/>
                <a:ea typeface="Calibri" pitchFamily="34" charset="0"/>
                <a:cs typeface="Times New Roman" pitchFamily="18" charset="0"/>
              </a:rPr>
              <a:t> hareketler</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yeni dini hareketler</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gibi kavramlarla ifade edilmektedir. </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prstClr val="black"/>
                </a:solidFill>
                <a:latin typeface="Times New Roman" pitchFamily="18" charset="0"/>
                <a:ea typeface="Calibri" pitchFamily="34" charset="0"/>
                <a:cs typeface="Times New Roman" pitchFamily="18" charset="0"/>
              </a:rPr>
              <a:t>Yukarıda yeni dini hareketlerle ilgili yapılan tanımlar, bu olguyu tam olarak ifade ettikleri s</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ylenemez. Her biri yeni dini hareketlerin bir y</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n</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n</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 a</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ıklamaktadır. Yeni dini hareketlerle ilgili yapılan tanımları, genel olarak dini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evrelerin yaptığı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teolojik tanımlamalar</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ile akademisyenlerin yaptığı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bilimsel tanımlamalar</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şeklinde iki başlık altında toplamak m</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mk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nd</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prstClr val="black"/>
                </a:solidFill>
                <a:latin typeface="Times New Roman" pitchFamily="18" charset="0"/>
                <a:ea typeface="Calibri" pitchFamily="34" charset="0"/>
                <a:cs typeface="Times New Roman" pitchFamily="18" charset="0"/>
              </a:rPr>
              <a:t>Din sosyolojisi alanında yeni dini hareket kavramıyla ifade edilen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ok sayıda dini oluşumun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oğu zaman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lt</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olarak nitelendiği bilinmektedir. Bu niteleme daha ziyade, Ortodoks bir din anlayışına sahip Hıristiyanların ve din adamları yapılmış inan</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 eksenli bir yaklaşım olduğu i</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in literat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rde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teolojik tanımlamalar</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olarak adlandırılmaktadır. Bu tanımlama yeni dini hareketlerin olumsuz y</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nlerine atıfta bulunmaktadır. Buna g</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re yeni dini hareketler, gizlilik, dolandırıcılık, otoriter liderlik, beyin yıkama gibi </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zelliklerle nitelenmektedir.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prstClr val="black"/>
                </a:solidFill>
                <a:latin typeface="Times New Roman" pitchFamily="18" charset="0"/>
                <a:ea typeface="Calibri" pitchFamily="34" charset="0"/>
                <a:cs typeface="Times New Roman" pitchFamily="18" charset="0"/>
              </a:rPr>
              <a:t>Akademik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evreler iki temel nedenden dolayı bir tanımlayıcı olarak 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lt terimini kullanmaktan uzun s</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reden beri vazge</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miş; bunun yerine </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yeni dini hareket</a:t>
            </a:r>
            <a:r>
              <a:rPr lang="tr-TR" sz="1400" dirty="0">
                <a:solidFill>
                  <a:prstClr val="black"/>
                </a:solidFill>
                <a:latin typeface="Calibri"/>
                <a:ea typeface="Calibri" pitchFamily="34" charset="0"/>
                <a:cs typeface="Times New Roman" pitchFamily="18" charset="0"/>
              </a:rPr>
              <a:t>’’</a:t>
            </a:r>
            <a:r>
              <a:rPr lang="tr-TR" sz="1400" dirty="0">
                <a:solidFill>
                  <a:prstClr val="black"/>
                </a:solidFill>
                <a:latin typeface="Times New Roman" pitchFamily="18" charset="0"/>
                <a:ea typeface="Calibri" pitchFamily="34" charset="0"/>
                <a:cs typeface="Times New Roman" pitchFamily="18" charset="0"/>
              </a:rPr>
              <a:t> kavramını kullanmaya başlamışlardır. Bu nedenlerden birincisi; 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lt teriminin k</a:t>
            </a:r>
            <a:r>
              <a:rPr lang="tr-TR" sz="1400" dirty="0">
                <a:solidFill>
                  <a:prstClr val="black"/>
                </a:solidFill>
                <a:latin typeface="Calibri"/>
                <a:ea typeface="Calibri" pitchFamily="34" charset="0"/>
                <a:cs typeface="Times New Roman" pitchFamily="18" charset="0"/>
              </a:rPr>
              <a:t>üçü</a:t>
            </a:r>
            <a:r>
              <a:rPr lang="tr-TR" sz="1400" dirty="0">
                <a:solidFill>
                  <a:prstClr val="black"/>
                </a:solidFill>
                <a:latin typeface="Times New Roman" pitchFamily="18" charset="0"/>
                <a:ea typeface="Calibri" pitchFamily="34" charset="0"/>
                <a:cs typeface="Times New Roman" pitchFamily="18" charset="0"/>
              </a:rPr>
              <a:t>k d</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ş</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r</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c</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 yan anlamlara sahip olması ve bir dini grubun b</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t</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nl</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ğ</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ne ilişkin </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nemli sorunlar ortaya </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ıkarmasıdır. İkincisi k</a:t>
            </a:r>
            <a:r>
              <a:rPr lang="tr-TR" sz="1400" dirty="0">
                <a:solidFill>
                  <a:prstClr val="black"/>
                </a:solidFill>
                <a:latin typeface="Calibri"/>
                <a:ea typeface="Calibri" pitchFamily="34" charset="0"/>
                <a:cs typeface="Times New Roman" pitchFamily="18" charset="0"/>
              </a:rPr>
              <a:t>ü</a:t>
            </a:r>
            <a:r>
              <a:rPr lang="tr-TR" sz="1400" dirty="0">
                <a:solidFill>
                  <a:prstClr val="black"/>
                </a:solidFill>
                <a:latin typeface="Times New Roman" pitchFamily="18" charset="0"/>
                <a:ea typeface="Calibri" pitchFamily="34" charset="0"/>
                <a:cs typeface="Times New Roman" pitchFamily="18" charset="0"/>
              </a:rPr>
              <a:t>lt karşıtı hareket teriminin yeni ve sevilmeyen bir dini grup anlamına gelecek şekilde kullanılmasıdır. Akademisyenlerin kullandığı yeni dini hareketler kavramı, s</a:t>
            </a:r>
            <a:r>
              <a:rPr lang="tr-TR" sz="1400" dirty="0">
                <a:solidFill>
                  <a:prstClr val="black"/>
                </a:solidFill>
                <a:latin typeface="Calibri"/>
                <a:ea typeface="Calibri" pitchFamily="34" charset="0"/>
                <a:cs typeface="Times New Roman" pitchFamily="18" charset="0"/>
              </a:rPr>
              <a:t>ö</a:t>
            </a:r>
            <a:r>
              <a:rPr lang="tr-TR" sz="1400" dirty="0">
                <a:solidFill>
                  <a:prstClr val="black"/>
                </a:solidFill>
                <a:latin typeface="Times New Roman" pitchFamily="18" charset="0"/>
                <a:ea typeface="Calibri" pitchFamily="34" charset="0"/>
                <a:cs typeface="Times New Roman" pitchFamily="18" charset="0"/>
              </a:rPr>
              <a:t>z konusu hareketleri dini duyguların yeni ifade bi</a:t>
            </a:r>
            <a:r>
              <a:rPr lang="tr-TR" sz="1400" dirty="0">
                <a:solidFill>
                  <a:prstClr val="black"/>
                </a:solidFill>
                <a:latin typeface="Calibri"/>
                <a:ea typeface="Calibri" pitchFamily="34" charset="0"/>
                <a:cs typeface="Times New Roman" pitchFamily="18" charset="0"/>
              </a:rPr>
              <a:t>ç</a:t>
            </a:r>
            <a:r>
              <a:rPr lang="tr-TR" sz="1400" dirty="0">
                <a:solidFill>
                  <a:prstClr val="black"/>
                </a:solidFill>
                <a:latin typeface="Times New Roman" pitchFamily="18" charset="0"/>
                <a:ea typeface="Calibri" pitchFamily="34" charset="0"/>
                <a:cs typeface="Times New Roman" pitchFamily="18" charset="0"/>
              </a:rPr>
              <a:t>imleri olarak nitelemektedir. </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626467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1"/>
          <p:cNvSpPr>
            <a:spLocks noChangeArrowheads="1"/>
          </p:cNvSpPr>
          <p:nvPr/>
        </p:nvSpPr>
        <p:spPr bwMode="auto">
          <a:xfrm>
            <a:off x="1524000" y="1"/>
            <a:ext cx="8858280" cy="61555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DİN, DEVLET VE SİYASET</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Dinin diğer kurumlarla ilişkisi tartışılırken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en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spek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lasyonların yapıldığı ala, dinin devletle olan ilişkileri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evesindedir. Bunun sebebi, dinin birey ve toplum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zerindeki etkileme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ve bu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sınırlarının zaman zaman </a:t>
            </a:r>
            <a:r>
              <a:rPr lang="tr-TR" sz="1600" dirty="0">
                <a:solidFill>
                  <a:srgbClr val="000000"/>
                </a:solidFill>
                <a:latin typeface="Calibri" pitchFamily="34" charset="0"/>
                <a:ea typeface="HiddenHorzOCR"/>
                <a:cs typeface="Times New Roman" pitchFamily="18" charset="0"/>
              </a:rPr>
              <a:t>diğer </a:t>
            </a:r>
            <a:r>
              <a:rPr lang="tr-TR" sz="1600" dirty="0">
                <a:solidFill>
                  <a:srgbClr val="000000"/>
                </a:solidFill>
                <a:latin typeface="Times New Roman" pitchFamily="18" charset="0"/>
                <a:ea typeface="Calibri" pitchFamily="34" charset="0"/>
                <a:cs typeface="Times New Roman" pitchFamily="18" charset="0"/>
              </a:rPr>
              <a:t>toplumsal kurumların </a:t>
            </a:r>
            <a:r>
              <a:rPr lang="tr-TR" sz="1600" dirty="0">
                <a:solidFill>
                  <a:srgbClr val="000000"/>
                </a:solidFill>
                <a:latin typeface="Calibri" pitchFamily="34" charset="0"/>
                <a:ea typeface="HiddenHorzOCR"/>
                <a:cs typeface="Times New Roman" pitchFamily="18" charset="0"/>
              </a:rPr>
              <a:t>yapısal </a:t>
            </a:r>
            <a:r>
              <a:rPr lang="tr-TR" sz="1600" dirty="0">
                <a:solidFill>
                  <a:srgbClr val="000000"/>
                </a:solidFill>
                <a:latin typeface="Times New Roman" pitchFamily="18" charset="0"/>
                <a:ea typeface="Calibri" pitchFamily="34" charset="0"/>
                <a:cs typeface="Times New Roman" pitchFamily="18" charset="0"/>
              </a:rPr>
              <a:t>ve </a:t>
            </a:r>
            <a:r>
              <a:rPr lang="tr-TR" sz="1600" dirty="0">
                <a:solidFill>
                  <a:srgbClr val="000000"/>
                </a:solidFill>
                <a:latin typeface="Calibri" pitchFamily="34" charset="0"/>
                <a:ea typeface="HiddenHorzOCR"/>
                <a:cs typeface="Times New Roman" pitchFamily="18" charset="0"/>
              </a:rPr>
              <a:t>işlevsel alanlarını </a:t>
            </a:r>
            <a:r>
              <a:rPr lang="tr-TR" sz="1600" dirty="0">
                <a:solidFill>
                  <a:srgbClr val="000000"/>
                </a:solidFill>
                <a:latin typeface="Times New Roman" pitchFamily="18" charset="0"/>
                <a:ea typeface="Calibri" pitchFamily="34" charset="0"/>
                <a:cs typeface="Times New Roman" pitchFamily="18" charset="0"/>
              </a:rPr>
              <a:t>da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ine </a:t>
            </a:r>
            <a:r>
              <a:rPr lang="tr-TR" sz="1600" dirty="0">
                <a:solidFill>
                  <a:srgbClr val="000000"/>
                </a:solidFill>
                <a:latin typeface="Calibri" pitchFamily="34" charset="0"/>
                <a:ea typeface="HiddenHorzOCR"/>
                <a:cs typeface="Times New Roman" pitchFamily="18" charset="0"/>
              </a:rPr>
              <a:t>alıyor olmasının katkısı </a:t>
            </a:r>
            <a:r>
              <a:rPr lang="tr-TR" sz="1600" dirty="0">
                <a:solidFill>
                  <a:srgbClr val="000000"/>
                </a:solidFill>
                <a:latin typeface="Times New Roman" pitchFamily="18" charset="0"/>
                <a:ea typeface="Calibri" pitchFamily="34" charset="0"/>
                <a:cs typeface="Times New Roman" pitchFamily="18" charset="0"/>
              </a:rPr>
              <a:t>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1-Anlam ve İşlev Alanları Bakımından Din, Siyaset ve Devlet</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Siyaset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kte,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devlet işlerini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zenleme ve 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tme sanatıyla ilgili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 veya anlayış</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devlet ise,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Toprak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ne bağlı olarak siyasal bakımdan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tlenmiş millet veya milletler topluluğunun oluşturduğu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zel varlık.</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olarak tanımlanır.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Devleti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zel ir varlık olarak meydana getirip işleyiş tarzını belirleyen bazı unsurlar vardır. bunlar, toprak, vatan, silahlı g</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ler,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rokrasi, adli hukuki sistem ve egemenliğin kullanılış bi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imi yani meclislerdir. Bu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yle devlet bir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olmaktan ziyade farklı unsurların ve kurumların oluşturduğu bir aygıttır.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Devletin yetki alanını belirlemek ise eskiye nazaran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daha zordur.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eski siyasi anlayışa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devlet, sınırları belli olan ve bir takım resmi yetkileri olan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zerk bir yapı olarak anlaşılırken, Marksist kuramcıların da dâhil olduğu bazı bilim insanları tarafından devletin, sivil toplum unsurlarından tamamıyla ayrı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lemeyeceği, tam tersine devletin bir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sivil toplum unsuruyla entegre bir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arz ettiği ileri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lmektedir. Yani devlet birebir sosyal hayatın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inde ve etkin bir rolde olmalıdır. Bu sebeple de devletin yetki sınırlarını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kesin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izgilerle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izmek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olmamaktadır.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Din ise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 devlet tiplerinin hayatı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erisinde en etkin ve en kudretli birleştirici g</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lerden biri olmuştur. </a:t>
            </a:r>
            <a:r>
              <a:rPr lang="tr-TR" sz="1600" dirty="0">
                <a:solidFill>
                  <a:srgbClr val="000000"/>
                </a:solidFill>
                <a:latin typeface="Calibri"/>
                <a:ea typeface="Calibri" pitchFamily="34" charset="0"/>
                <a:cs typeface="Times New Roman" pitchFamily="18" charset="0"/>
              </a:rPr>
              <a:t>Çü</a:t>
            </a:r>
            <a:r>
              <a:rPr lang="tr-TR" sz="1600" dirty="0">
                <a:solidFill>
                  <a:srgbClr val="000000"/>
                </a:solidFill>
                <a:latin typeface="Times New Roman" pitchFamily="18" charset="0"/>
                <a:ea typeface="Calibri" pitchFamily="34" charset="0"/>
                <a:cs typeface="Times New Roman" pitchFamily="18" charset="0"/>
              </a:rPr>
              <a:t>nk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din g</a:t>
            </a:r>
            <a:r>
              <a:rPr lang="tr-TR" sz="1600" dirty="0">
                <a:solidFill>
                  <a:srgbClr val="000000"/>
                </a:solidFill>
                <a:latin typeface="Calibri"/>
                <a:ea typeface="Calibri" pitchFamily="34" charset="0"/>
                <a:cs typeface="Times New Roman" pitchFamily="18" charset="0"/>
              </a:rPr>
              <a:t>üç</a:t>
            </a:r>
            <a:r>
              <a:rPr lang="tr-TR" sz="1600" dirty="0">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bir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nleşme meydana getirebilme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ne sahiptir.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te yandan dinlerin teşkilatlandırmadaki başarısı, tepe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tlenme tarafından yok sayılamamaktadır. Din-devlet ilişkileri, işlevsel ve ilişkisel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ıdan </a:t>
            </a:r>
            <a:r>
              <a:rPr lang="tr-TR" sz="1400" dirty="0">
                <a:solidFill>
                  <a:srgbClr val="000000"/>
                </a:solidFill>
                <a:latin typeface="Times New Roman" pitchFamily="18" charset="0"/>
                <a:ea typeface="Calibri" pitchFamily="34" charset="0"/>
                <a:cs typeface="Times New Roman" pitchFamily="18" charset="0"/>
              </a:rPr>
              <a:t>değerlendirildiğinde, devletin dinden bağımsız olup olmadığı ve aynı şekilde dinin devletten bağımsız bir yerde değerlendirilip değerlendirilemeyeceğinin karmaşık bir hal aldığı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lmektedir.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Dinin her ne kadar devlet ile arasında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i</a:t>
            </a:r>
            <a:r>
              <a:rPr lang="tr-TR" sz="1400" dirty="0" err="1">
                <a:solidFill>
                  <a:srgbClr val="000000"/>
                </a:solidFill>
                <a:latin typeface="Calibri"/>
                <a:ea typeface="Calibri" pitchFamily="34" charset="0"/>
                <a:cs typeface="Times New Roman" pitchFamily="18" charset="0"/>
              </a:rPr>
              <a:t>ç</a:t>
            </a:r>
            <a:r>
              <a:rPr lang="tr-TR" sz="1400" dirty="0" err="1">
                <a:solidFill>
                  <a:srgbClr val="000000"/>
                </a:solidFill>
                <a:latin typeface="Times New Roman" pitchFamily="18" charset="0"/>
                <a:ea typeface="Calibri" pitchFamily="34" charset="0"/>
                <a:cs typeface="Times New Roman" pitchFamily="18" charset="0"/>
              </a:rPr>
              <a:t>eliği</a:t>
            </a:r>
            <a:r>
              <a:rPr lang="tr-TR" sz="1400" dirty="0">
                <a:solidFill>
                  <a:srgbClr val="000000"/>
                </a:solidFill>
                <a:latin typeface="Times New Roman" pitchFamily="18" charset="0"/>
                <a:ea typeface="Calibri" pitchFamily="34" charset="0"/>
                <a:cs typeface="Times New Roman" pitchFamily="18" charset="0"/>
              </a:rPr>
              <a:t> ya da yakınlığı zorunlu kılan durumlar olsa da 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 artık bu iki kurumu birbirinden bağımsız kurumlar olarak değerlendirmektedir.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414995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09720" y="714356"/>
            <a:ext cx="8429684" cy="3970318"/>
          </a:xfrm>
          <a:prstGeom prst="rect">
            <a:avLst/>
          </a:prstGeom>
        </p:spPr>
        <p:txBody>
          <a:bodyPr wrap="square">
            <a:spAutoFit/>
          </a:bodyPr>
          <a:lstStyle/>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Devlet işlerini y</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tme sanatı olan siyaset ise g</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ncel gelişmelere dayalı olarak hareket kabiliyeti y</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ksek olması gereken bir karakter arz eder. Bu sebeple de din, siyaset ve devlet ilişkilerinin ge</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mişteki gibi statik bir şekilde ele almak yanlış olacaktır. </a:t>
            </a:r>
            <a:r>
              <a:rPr lang="tr-TR" dirty="0">
                <a:solidFill>
                  <a:srgbClr val="000000"/>
                </a:solidFill>
                <a:latin typeface="Century Schoolbook"/>
                <a:ea typeface="Calibri" pitchFamily="34" charset="0"/>
                <a:cs typeface="Times New Roman" pitchFamily="18" charset="0"/>
              </a:rPr>
              <a:t>Çü</a:t>
            </a:r>
            <a:r>
              <a:rPr lang="tr-TR" dirty="0">
                <a:solidFill>
                  <a:srgbClr val="000000"/>
                </a:solidFill>
                <a:latin typeface="Times New Roman" pitchFamily="18" charset="0"/>
                <a:ea typeface="Calibri" pitchFamily="34" charset="0"/>
                <a:cs typeface="Times New Roman" pitchFamily="18" charset="0"/>
              </a:rPr>
              <a:t>nk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toplumda </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ok farklı gruplar ve bu grupların farklı talepleri vardır. Bu taleplerin birbirleriyle </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atışması veya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şmesi </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ok doğaldır. Burada en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nemli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rev devlete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şmektedir. </a:t>
            </a:r>
            <a:r>
              <a:rPr lang="tr-TR" dirty="0">
                <a:solidFill>
                  <a:srgbClr val="000000"/>
                </a:solidFill>
                <a:latin typeface="Century Schoolbook"/>
                <a:ea typeface="Calibri" pitchFamily="34" charset="0"/>
                <a:cs typeface="Times New Roman" pitchFamily="18" charset="0"/>
              </a:rPr>
              <a:t>Çü</a:t>
            </a:r>
            <a:r>
              <a:rPr lang="tr-TR" dirty="0">
                <a:solidFill>
                  <a:srgbClr val="000000"/>
                </a:solidFill>
                <a:latin typeface="Times New Roman" pitchFamily="18" charset="0"/>
                <a:ea typeface="Calibri" pitchFamily="34" charset="0"/>
                <a:cs typeface="Times New Roman" pitchFamily="18" charset="0"/>
              </a:rPr>
              <a:t>nk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devlet bu talepleri olabildiğince karşılayarak herhangi bir kaosun </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ıkmasını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nleyebilmelidir. Devlet bu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revini bir nebze de olsa hafifletmek amacıyla eskiden icra ettiği faaliyetlerin bir kısmını sivil toplum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rg</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tlerine bırakmıştır.</a:t>
            </a:r>
            <a:endParaRPr lang="tr-TR" sz="105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Toplumun siyasi anlayış ve y</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nelimlerinin oluşmasında ise bireyin i</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inde yetiştiği dinsel ve siyasi geleneğin etkisinin bulunduğunu kabul etmek gerekir. Ancak bu tek taraflı bir etkileme değildir. İ</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inde bulunulan zaman ve sistemlere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 dindar bireyler de bazı değişimlere uğrayabilirler. Yani her iki durumda da din sahibi bir bireyin siyasete ilişkin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ncesi ve din ile siyaset arasında kurduğu ilişki tarzında dine verdiği yerin de </a:t>
            </a:r>
            <a:r>
              <a:rPr lang="tr-TR" dirty="0" err="1">
                <a:solidFill>
                  <a:srgbClr val="000000"/>
                </a:solidFill>
                <a:latin typeface="Times New Roman" pitchFamily="18" charset="0"/>
                <a:ea typeface="Calibri" pitchFamily="34" charset="0"/>
                <a:cs typeface="Times New Roman" pitchFamily="18" charset="0"/>
              </a:rPr>
              <a:t>sosyo</a:t>
            </a:r>
            <a:r>
              <a:rPr lang="tr-TR" dirty="0">
                <a:solidFill>
                  <a:srgbClr val="000000"/>
                </a:solidFill>
                <a:latin typeface="Times New Roman" pitchFamily="18" charset="0"/>
                <a:ea typeface="Calibri" pitchFamily="34" charset="0"/>
                <a:cs typeface="Times New Roman" pitchFamily="18" charset="0"/>
              </a:rPr>
              <a:t>-k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rel değişimle birlikte bir takım farklılaşmalara maruz kalacağı anlaşılmaktadır.</a:t>
            </a:r>
            <a:endParaRPr lang="tr-TR" sz="28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866363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1"/>
          <p:cNvSpPr>
            <a:spLocks noChangeArrowheads="1"/>
          </p:cNvSpPr>
          <p:nvPr/>
        </p:nvSpPr>
        <p:spPr bwMode="auto">
          <a:xfrm>
            <a:off x="1666844" y="642919"/>
            <a:ext cx="8786874" cy="41857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2-Laikliğin Ortaya </a:t>
            </a:r>
            <a:r>
              <a:rPr lang="tr-TR" sz="1400" b="1" dirty="0">
                <a:solidFill>
                  <a:srgbClr val="000000"/>
                </a:solidFill>
                <a:latin typeface="Calibri"/>
                <a:ea typeface="Calibri" pitchFamily="34" charset="0"/>
                <a:cs typeface="Times New Roman" pitchFamily="18" charset="0"/>
              </a:rPr>
              <a:t>Ç</a:t>
            </a:r>
            <a:r>
              <a:rPr lang="tr-TR" sz="1400" b="1" dirty="0">
                <a:solidFill>
                  <a:srgbClr val="000000"/>
                </a:solidFill>
                <a:latin typeface="Times New Roman" pitchFamily="18" charset="0"/>
                <a:ea typeface="Calibri" pitchFamily="34" charset="0"/>
                <a:cs typeface="Times New Roman" pitchFamily="18" charset="0"/>
              </a:rPr>
              <a:t>ıkışı ve Farklı Teoriler/Uygulamalar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Laiklik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 anlamıyla;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Devlet ile din işlerinin ayrılığı, devletin, din ve vicdan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ekleşmesi bakımından yansız olması</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olarak tanımlansa da uygulama alanı bakımından tanımının yapılması kadar kolay değildir. </a:t>
            </a:r>
            <a:r>
              <a:rPr lang="tr-TR" sz="1400" dirty="0">
                <a:solidFill>
                  <a:srgbClr val="000000"/>
                </a:solidFill>
                <a:latin typeface="Calibri"/>
                <a:ea typeface="Calibri" pitchFamily="34" charset="0"/>
                <a:cs typeface="Times New Roman" pitchFamily="18" charset="0"/>
              </a:rPr>
              <a:t>Çü</a:t>
            </a:r>
            <a:r>
              <a:rPr lang="tr-TR" sz="1400" dirty="0">
                <a:solidFill>
                  <a:srgbClr val="000000"/>
                </a:solidFill>
                <a:latin typeface="Times New Roman" pitchFamily="18" charset="0"/>
                <a:ea typeface="Calibri" pitchFamily="34" charset="0"/>
                <a:cs typeface="Times New Roman" pitchFamily="18" charset="0"/>
              </a:rPr>
              <a:t>nk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laiklik uygulandığı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lkelerde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farklı bi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imde algılanmış ve o şekilde uygulanmıştır.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rneğin Fransa</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daki laiklik uygulaması ile diğer Avrupa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lkelerindeki uygulama birbirinden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farklıdır. Aslında bu farklılığın olması da olağan bir durumdur. </a:t>
            </a:r>
            <a:r>
              <a:rPr lang="tr-TR" sz="1400" dirty="0">
                <a:solidFill>
                  <a:srgbClr val="000000"/>
                </a:solidFill>
                <a:latin typeface="Calibri"/>
                <a:ea typeface="Calibri" pitchFamily="34" charset="0"/>
                <a:cs typeface="Times New Roman" pitchFamily="18" charset="0"/>
              </a:rPr>
              <a:t>Çü</a:t>
            </a:r>
            <a:r>
              <a:rPr lang="tr-TR" sz="1400" dirty="0">
                <a:solidFill>
                  <a:srgbClr val="000000"/>
                </a:solidFill>
                <a:latin typeface="Times New Roman" pitchFamily="18" charset="0"/>
                <a:ea typeface="Calibri" pitchFamily="34" charset="0"/>
                <a:cs typeface="Times New Roman" pitchFamily="18" charset="0"/>
              </a:rPr>
              <a:t>nk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en basit şekilde ele aldığımızda </a:t>
            </a:r>
            <a:r>
              <a:rPr lang="tr-TR" sz="1400" dirty="0" err="1">
                <a:solidFill>
                  <a:srgbClr val="000000"/>
                </a:solidFill>
                <a:latin typeface="Times New Roman" pitchFamily="18" charset="0"/>
                <a:ea typeface="Calibri" pitchFamily="34" charset="0"/>
                <a:cs typeface="Times New Roman" pitchFamily="18" charset="0"/>
              </a:rPr>
              <a:t>Hristiyanlık</a:t>
            </a:r>
            <a:r>
              <a:rPr lang="tr-TR" sz="1400" dirty="0">
                <a:solidFill>
                  <a:srgbClr val="000000"/>
                </a:solidFill>
                <a:latin typeface="Times New Roman" pitchFamily="18" charset="0"/>
                <a:ea typeface="Calibri" pitchFamily="34" charset="0"/>
                <a:cs typeface="Times New Roman" pitchFamily="18" charset="0"/>
              </a:rPr>
              <a:t> ve İslamiyet</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teki devlet algısının birbirinden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farklı olduğunu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rebiliriz. Bu sebeple de </a:t>
            </a:r>
            <a:r>
              <a:rPr lang="tr-TR" sz="1400" dirty="0" err="1">
                <a:solidFill>
                  <a:srgbClr val="000000"/>
                </a:solidFill>
                <a:latin typeface="Times New Roman" pitchFamily="18" charset="0"/>
                <a:ea typeface="Calibri" pitchFamily="34" charset="0"/>
                <a:cs typeface="Times New Roman" pitchFamily="18" charset="0"/>
              </a:rPr>
              <a:t>Hristiyan</a:t>
            </a:r>
            <a:r>
              <a:rPr lang="tr-TR" sz="1400" dirty="0">
                <a:solidFill>
                  <a:srgbClr val="000000"/>
                </a:solidFill>
                <a:latin typeface="Times New Roman" pitchFamily="18" charset="0"/>
                <a:ea typeface="Calibri" pitchFamily="34" charset="0"/>
                <a:cs typeface="Times New Roman" pitchFamily="18" charset="0"/>
              </a:rPr>
              <a:t> devletlerin laikliği uygulaması ile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sl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manlar devletlerin laikliği uygulamasını birbiriyle karıştırmamak gerekir. Yani evrensel bir din ve vicdan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zg</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nden </a:t>
            </a:r>
            <a:r>
              <a:rPr lang="tr-TR" sz="1400" dirty="0" err="1">
                <a:solidFill>
                  <a:srgbClr val="000000"/>
                </a:solidFill>
                <a:latin typeface="Times New Roman" pitchFamily="18" charset="0"/>
                <a:ea typeface="Calibri" pitchFamily="34" charset="0"/>
                <a:cs typeface="Times New Roman" pitchFamily="18" charset="0"/>
              </a:rPr>
              <a:t>bahsedilirkena</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ynı</a:t>
            </a:r>
            <a:r>
              <a:rPr lang="tr-TR" sz="1400" dirty="0">
                <a:solidFill>
                  <a:srgbClr val="000000"/>
                </a:solidFill>
                <a:latin typeface="Times New Roman" pitchFamily="18" charset="0"/>
                <a:ea typeface="Calibri" pitchFamily="34" charset="0"/>
                <a:cs typeface="Times New Roman" pitchFamily="18" charset="0"/>
              </a:rPr>
              <a:t> şekilde evrensel bir laiklik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ylemi doğru değildir. </a:t>
            </a:r>
            <a:r>
              <a:rPr lang="tr-TR" sz="1400" dirty="0">
                <a:solidFill>
                  <a:srgbClr val="000000"/>
                </a:solidFill>
                <a:latin typeface="Calibri"/>
                <a:ea typeface="Calibri" pitchFamily="34" charset="0"/>
                <a:cs typeface="Times New Roman" pitchFamily="18" charset="0"/>
              </a:rPr>
              <a:t>Çü</a:t>
            </a:r>
            <a:r>
              <a:rPr lang="tr-TR" sz="1400" dirty="0">
                <a:solidFill>
                  <a:srgbClr val="000000"/>
                </a:solidFill>
                <a:latin typeface="Times New Roman" pitchFamily="18" charset="0"/>
                <a:ea typeface="Calibri" pitchFamily="34" charset="0"/>
                <a:cs typeface="Times New Roman" pitchFamily="18" charset="0"/>
              </a:rPr>
              <a:t>nk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laiklik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daha değişken ve farklılıkları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barındıran bir kavram olarak kullanılmaktadır.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Devletlerin laikliği kabul etmesi bile birbirlerinden bağımsız tarihlerde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ekleşmiştir. </a:t>
            </a:r>
            <a:r>
              <a:rPr lang="tr-TR" sz="1400" dirty="0">
                <a:solidFill>
                  <a:srgbClr val="000000"/>
                </a:solidFill>
                <a:latin typeface="Calibri"/>
                <a:ea typeface="Calibri" pitchFamily="34" charset="0"/>
                <a:cs typeface="Times New Roman" pitchFamily="18" charset="0"/>
              </a:rPr>
              <a:t>Çü</a:t>
            </a:r>
            <a:r>
              <a:rPr lang="tr-TR" sz="1400" dirty="0">
                <a:solidFill>
                  <a:srgbClr val="000000"/>
                </a:solidFill>
                <a:latin typeface="Times New Roman" pitchFamily="18" charset="0"/>
                <a:ea typeface="Calibri" pitchFamily="34" charset="0"/>
                <a:cs typeface="Times New Roman" pitchFamily="18" charset="0"/>
              </a:rPr>
              <a:t>nk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burada yaşanan tecr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belerin etkisini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rmekteyiz.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rneğin; Reform hareketlerinden sonra Almanlar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din iki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 mezhebe ayrılmış, ardından farklı mezhepler de serbest</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ıkmıştır. Fransızlar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ise durum olduk</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 farklıdır. Fransa</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dan din-devlet ilişkilerini kesin hatlarıyla belirleyen hadise 1517 Reform hareketleri değil, 1789 devrimi olmuştur.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Bu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rnekten de anlaşılacağı gibi laiklik her devlette aynı tarihte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ıkmamış ve de farklı tecr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beler sonucu kabul edilmeye başlanmıştır.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Sosyal bilimler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nce geleneği 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ısından durumu değerlendirdiğimizde, dinin birey ve toplumdaki etkinliği konusunda </a:t>
            </a:r>
            <a:r>
              <a:rPr lang="tr-TR" sz="1400" dirty="0" err="1">
                <a:solidFill>
                  <a:srgbClr val="000000"/>
                </a:solidFill>
                <a:latin typeface="Times New Roman" pitchFamily="18" charset="0"/>
                <a:ea typeface="Calibri" pitchFamily="34" charset="0"/>
                <a:cs typeface="Times New Roman" pitchFamily="18" charset="0"/>
              </a:rPr>
              <a:t>Marx</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Durkheim</a:t>
            </a:r>
            <a:r>
              <a:rPr lang="tr-TR" sz="1400" dirty="0">
                <a:solidFill>
                  <a:srgbClr val="000000"/>
                </a:solidFill>
                <a:latin typeface="Times New Roman" pitchFamily="18" charset="0"/>
                <a:ea typeface="Calibri" pitchFamily="34" charset="0"/>
                <a:cs typeface="Times New Roman" pitchFamily="18" charset="0"/>
              </a:rPr>
              <a:t> ve </a:t>
            </a:r>
            <a:r>
              <a:rPr lang="tr-TR" sz="1400" dirty="0" err="1">
                <a:solidFill>
                  <a:srgbClr val="000000"/>
                </a:solidFill>
                <a:latin typeface="Times New Roman" pitchFamily="18" charset="0"/>
                <a:ea typeface="Calibri" pitchFamily="34" charset="0"/>
                <a:cs typeface="Times New Roman" pitchFamily="18" charset="0"/>
              </a:rPr>
              <a:t>Weber</a:t>
            </a:r>
            <a:r>
              <a:rPr lang="tr-TR" sz="1400" dirty="0">
                <a:solidFill>
                  <a:srgbClr val="000000"/>
                </a:solidFill>
                <a:latin typeface="Times New Roman" pitchFamily="18" charset="0"/>
                <a:ea typeface="Calibri" pitchFamily="34" charset="0"/>
                <a:cs typeface="Times New Roman" pitchFamily="18" charset="0"/>
              </a:rPr>
              <a:t> gibi sosyologlar laikleşme olgusunun, bilim ve sanayide gelişmiş toplumlarda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ıkacağını dile getirmişlerdir.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931763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1"/>
          <p:cNvSpPr>
            <a:spLocks noChangeArrowheads="1"/>
          </p:cNvSpPr>
          <p:nvPr/>
        </p:nvSpPr>
        <p:spPr bwMode="auto">
          <a:xfrm>
            <a:off x="1666844" y="285729"/>
            <a:ext cx="8786842" cy="64017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Amerika dışındaki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sanayileşmiş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lkelerde farklı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zeylerde de olsa dinden uzaklaşma anlamında ortaya konan bu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destekleyen gelişmeler meydana gelmiştir. Ancak bunun sebeplerinden biri kilisenin ciddi bir itibar ve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zey kaybına uğraması olarak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sterilebilir.</a:t>
            </a: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Çünkü bireysel ve toplumsal anlamda kiliseye duyulan itibar zarar gördüğü için kiliseye gitme oranında da belirgin bir düşüş yaşanmıştır. Ancak yine de bu tespit bizi genelleme yapma hatasına düşürmemelidir. Çünkü Britanya’da yapılan araştırmalar gösteriyor ki insanlar kiliselere eskisi kadar gitmeseler de kendilerini yine de İngiltere Kilisesi’ne bağlı kabul etmektedirler. Öte yandan Britanyalıların önemli bir kesiminin Tanrı inancına sahip olduğu da görülmektedir. </a:t>
            </a:r>
            <a:endParaRPr lang="tr-TR" sz="1400" dirty="0">
              <a:solidFill>
                <a:prstClr val="black"/>
              </a:solidFill>
              <a:latin typeface="Arial" pitchFamily="34" charset="0"/>
              <a:cs typeface="Arial" pitchFamily="34" charset="0"/>
            </a:endParaRPr>
          </a:p>
          <a:p>
            <a:pPr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3-Siyasal Tercihler ve Din/Dindarlık</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 Sosyal bilimlerde din ve dindarlığın siyasetle ilişkileri konusunda en somut verilere, bireylerin siyasi tercihte bulunurken takındıkları tavırlarda bulabilmekteler. Kişilerin siyasi tercihlerini etkileyen bir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etken mevcuttur. Ayrıca bu kişiler dindar bireylerse siyasi tercihlerinde dini etkilerin varlığı da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 ardı edilemez. Ancak dindar bireylerin siyasi tercihlerini sadece din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zerinden 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ıklamak da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sağlıklı değildir. Bu konu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zerine bir takım araştırmalar yapılmış ve bazı sonu</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lar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ıkarılmıştır.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Bu araştırmalardan bir tanesi </a:t>
            </a:r>
            <a:r>
              <a:rPr lang="tr-TR" sz="1400" dirty="0" err="1">
                <a:solidFill>
                  <a:srgbClr val="000000"/>
                </a:solidFill>
                <a:latin typeface="Times New Roman" pitchFamily="18" charset="0"/>
                <a:ea typeface="Calibri" pitchFamily="34" charset="0"/>
                <a:cs typeface="Times New Roman" pitchFamily="18" charset="0"/>
              </a:rPr>
              <a:t>K</a:t>
            </a:r>
            <a:r>
              <a:rPr lang="tr-TR" sz="1400" dirty="0" err="1">
                <a:solidFill>
                  <a:srgbClr val="000000"/>
                </a:solidFill>
                <a:latin typeface="Calibri"/>
                <a:ea typeface="Calibri" pitchFamily="34" charset="0"/>
                <a:cs typeface="Times New Roman" pitchFamily="18" charset="0"/>
              </a:rPr>
              <a:t>ö</a:t>
            </a:r>
            <a:r>
              <a:rPr lang="tr-TR" sz="1400" dirty="0" err="1">
                <a:solidFill>
                  <a:srgbClr val="000000"/>
                </a:solidFill>
                <a:latin typeface="Times New Roman" pitchFamily="18" charset="0"/>
                <a:ea typeface="Calibri" pitchFamily="34" charset="0"/>
                <a:cs typeface="Times New Roman" pitchFamily="18" charset="0"/>
              </a:rPr>
              <a:t>ktaş</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ın</a:t>
            </a:r>
            <a:r>
              <a:rPr lang="tr-TR" sz="1400" dirty="0">
                <a:solidFill>
                  <a:srgbClr val="000000"/>
                </a:solidFill>
                <a:latin typeface="Times New Roman" pitchFamily="18" charset="0"/>
                <a:ea typeface="Calibri" pitchFamily="34" charset="0"/>
                <a:cs typeface="Times New Roman" pitchFamily="18" charset="0"/>
              </a:rPr>
              <a:t> yaptığı araştırmadır.  </a:t>
            </a:r>
            <a:r>
              <a:rPr lang="tr-TR" sz="1400" dirty="0" err="1">
                <a:solidFill>
                  <a:srgbClr val="000000"/>
                </a:solidFill>
                <a:latin typeface="Times New Roman" pitchFamily="18" charset="0"/>
                <a:ea typeface="Calibri" pitchFamily="34" charset="0"/>
                <a:cs typeface="Times New Roman" pitchFamily="18" charset="0"/>
              </a:rPr>
              <a:t>K</a:t>
            </a:r>
            <a:r>
              <a:rPr lang="tr-TR" sz="1400" dirty="0" err="1">
                <a:solidFill>
                  <a:srgbClr val="000000"/>
                </a:solidFill>
                <a:latin typeface="Calibri"/>
                <a:ea typeface="Calibri" pitchFamily="34" charset="0"/>
                <a:cs typeface="Times New Roman" pitchFamily="18" charset="0"/>
              </a:rPr>
              <a:t>ö</a:t>
            </a:r>
            <a:r>
              <a:rPr lang="tr-TR" sz="1400" dirty="0" err="1">
                <a:solidFill>
                  <a:srgbClr val="000000"/>
                </a:solidFill>
                <a:latin typeface="Times New Roman" pitchFamily="18" charset="0"/>
                <a:ea typeface="Calibri" pitchFamily="34" charset="0"/>
                <a:cs typeface="Times New Roman" pitchFamily="18" charset="0"/>
              </a:rPr>
              <a:t>ktaş</a:t>
            </a:r>
            <a:r>
              <a:rPr lang="tr-TR" sz="1400" dirty="0">
                <a:solidFill>
                  <a:srgbClr val="000000"/>
                </a:solidFill>
                <a:latin typeface="Times New Roman" pitchFamily="18" charset="0"/>
                <a:ea typeface="Calibri" pitchFamily="34" charset="0"/>
                <a:cs typeface="Times New Roman" pitchFamily="18" charset="0"/>
              </a:rPr>
              <a:t> Avrupa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lkeleri bazında yaptığı araştırmasında din ya da mezhep mensubiyetinin her ne kadar nispeten sonraki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nemlerde rakamsal bir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lse de parti se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iminde etkili olduğunu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zlemlemiştir.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rkiye</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de de buna benzer yapılan araştırmalarda elde edilen veriler se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menlerin parti tercihlerinde kendi dinine uygun bir se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im yaptıklarını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stermektedir. TESEV tarafından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ekleştirilen bir araştırmadan elde edilen verilere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katılımcılara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neltilen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Se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imlerde bir partiye oy verirken hangi etmenler ne derece rol oynar?</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sorusuna verilen cevap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nermelerinde %71 ile %78 arasında bir oranla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İslami değerlere sahip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ıkıyor olması.</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se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eneği tercih edilmiştir.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Bu ve bunun gibi araştırmaların sonucu bizlere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rkiye</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de dinin birey ve toplum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zerinde hala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bir konumda olduğunu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stermektedir. Bu konum zaman zaman bazı siyasi, ekonomik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alkantılar vs. gibi olaylar sebebiyle değişse bile, din-toplum-siyaset ilişkileri her zaman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zerinde durulması ve konuşulması gereken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bir meseledir. Bu sebeple de parti lider ve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neticileri se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menin dini hassasiyetlerine uygun politikalar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retmektedir. Bu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doğal bir sonu</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tur. Fakat burada dikkat edilmesi gereken en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nokta ise siyasi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ıkarlar uğruna dinin ve dindar insanların istismar edilmemesidir. Ancak bu noktanın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oğu zaman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rmezden gelindiğine ve de bu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nde bir istismarın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ekleştirildiğine de şahit olmaktayız.</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321587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3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4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1512</Words>
  <Application>Microsoft Office PowerPoint</Application>
  <PresentationFormat>Geniş ekran</PresentationFormat>
  <Paragraphs>28</Paragraphs>
  <Slides>5</Slides>
  <Notes>0</Notes>
  <HiddenSlides>0</HiddenSlides>
  <MMClips>0</MMClips>
  <ScaleCrop>false</ScaleCrop>
  <HeadingPairs>
    <vt:vector size="6" baseType="variant">
      <vt:variant>
        <vt:lpstr>Kullanılan Yazı Tipleri</vt:lpstr>
      </vt:variant>
      <vt:variant>
        <vt:i4>7</vt:i4>
      </vt:variant>
      <vt:variant>
        <vt:lpstr>Tema</vt:lpstr>
      </vt:variant>
      <vt:variant>
        <vt:i4>5</vt:i4>
      </vt:variant>
      <vt:variant>
        <vt:lpstr>Slayt Başlıkları</vt:lpstr>
      </vt:variant>
      <vt:variant>
        <vt:i4>5</vt:i4>
      </vt:variant>
    </vt:vector>
  </HeadingPairs>
  <TitlesOfParts>
    <vt:vector size="17" baseType="lpstr">
      <vt:lpstr>Arial</vt:lpstr>
      <vt:lpstr>Calibri</vt:lpstr>
      <vt:lpstr>Century Schoolbook</vt:lpstr>
      <vt:lpstr>HiddenHorzOCR</vt:lpstr>
      <vt:lpstr>Times New Roman</vt:lpstr>
      <vt:lpstr>Wingdings</vt:lpstr>
      <vt:lpstr>Wingdings 2</vt:lpstr>
      <vt:lpstr>Cumba</vt:lpstr>
      <vt:lpstr>1_Cumba</vt:lpstr>
      <vt:lpstr>2_Cumba</vt:lpstr>
      <vt:lpstr>3_Cumba</vt:lpstr>
      <vt:lpstr>4_Cumba</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Esra</dc:creator>
  <cp:lastModifiedBy>Esra</cp:lastModifiedBy>
  <cp:revision>1</cp:revision>
  <dcterms:created xsi:type="dcterms:W3CDTF">2018-03-07T13:04:14Z</dcterms:created>
  <dcterms:modified xsi:type="dcterms:W3CDTF">2018-03-07T13:04:30Z</dcterms:modified>
</cp:coreProperties>
</file>