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DE5DC46-AA50-456B-A83C-167B8549975A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8981-34F5-439B-B9FB-DCB661DDDE1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2DE2C-6AAD-477F-B3C0-87E67A7D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80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C153ED8B-8AAB-4D21-96E6-668C8B12CE03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1262-42C1-4FBD-84B8-9E7620B2D3B1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860F-9F74-41F4-971F-9D2CF0D3758A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D6CC-F411-434B-9F6F-5394799B950A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DF21-A389-4984-9628-242B78006CC5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CBAB-89DC-4683-B017-04204BA28C8F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FCAC-E7FB-455A-B07C-8D20CB4624BD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1662-6E66-4059-A5B5-945E7BB30D1A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4D6F-E7F4-4565-BDEE-54466B2C1F44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991-DBA8-464D-B416-AA4E314CD0CC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E68B-536B-493F-9189-7402C15EF23A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103-E797-44D1-A66D-76672396F00C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CCE1-4AF7-4E44-9298-CC0CE999E409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AB59B-BBB5-4E58-926F-BC39F8017543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DB23-F1BD-4A78-83C7-0B6BEE4C8E6F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3AF4-50E2-46DD-8BFD-A4FE7ED136D3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4D41-1923-4DCA-819E-26A5FAC2E053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A2D68-15D8-4E5D-8AF2-31ABDCA0D779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74F1-D19B-482E-A96E-82BD8B557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817829" cy="2387600"/>
          </a:xfrm>
        </p:spPr>
        <p:txBody>
          <a:bodyPr/>
          <a:lstStyle/>
          <a:p>
            <a:r>
              <a:rPr lang="tr-TR" dirty="0"/>
              <a:t>COM101B</a:t>
            </a:r>
            <a:br>
              <a:rPr lang="tr-TR" dirty="0"/>
            </a:br>
            <a:r>
              <a:rPr lang="tr-TR" dirty="0"/>
              <a:t>Lecture 12</a:t>
            </a:r>
            <a:r>
              <a:rPr lang="tr-TR"/>
              <a:t>: poınters – Part1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1379A-8E64-4512-872E-6F4757FE7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ASST. Prof. Dr. Hacer Yalım Keleş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DB5D14-5B27-45C3-982A-CC3D90649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01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ED97C-B4D9-44BF-A873-F7466B87B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713064"/>
            <a:ext cx="9905999" cy="52766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Example:</a:t>
            </a:r>
          </a:p>
          <a:p>
            <a:pPr marL="0" indent="0">
              <a:buNone/>
            </a:pPr>
            <a:r>
              <a:rPr lang="tr-TR" dirty="0"/>
              <a:t>#include &lt;stdio.h&gt;</a:t>
            </a:r>
          </a:p>
          <a:p>
            <a:pPr marL="0" indent="0">
              <a:buNone/>
            </a:pPr>
            <a:r>
              <a:rPr lang="tr-TR" dirty="0"/>
              <a:t>int main(){</a:t>
            </a:r>
          </a:p>
          <a:p>
            <a:pPr marL="0" indent="0">
              <a:buNone/>
            </a:pPr>
            <a:r>
              <a:rPr lang="tr-TR" dirty="0"/>
              <a:t>	 int i,j=1;</a:t>
            </a:r>
          </a:p>
          <a:p>
            <a:pPr marL="0" indent="0">
              <a:buNone/>
            </a:pPr>
            <a:r>
              <a:rPr lang="tr-TR" dirty="0"/>
              <a:t>	int *jp1, *jp2 = &amp;j;</a:t>
            </a:r>
          </a:p>
          <a:p>
            <a:pPr marL="0" indent="0">
              <a:buNone/>
            </a:pPr>
            <a:r>
              <a:rPr lang="tr-TR" dirty="0"/>
              <a:t>	jp1 = jp2;	</a:t>
            </a:r>
          </a:p>
          <a:p>
            <a:pPr marL="0" indent="0">
              <a:buNone/>
            </a:pPr>
            <a:r>
              <a:rPr lang="tr-TR" dirty="0"/>
              <a:t>	i = *jp1;</a:t>
            </a:r>
          </a:p>
          <a:p>
            <a:pPr marL="0" indent="0">
              <a:buNone/>
            </a:pPr>
            <a:r>
              <a:rPr lang="tr-TR" dirty="0"/>
              <a:t>	*jp2 = *jp1 + i;</a:t>
            </a:r>
          </a:p>
          <a:p>
            <a:pPr marL="0" indent="0">
              <a:buNone/>
            </a:pPr>
            <a:r>
              <a:rPr lang="tr-TR" dirty="0"/>
              <a:t>	printf(«i=%d, j=%d, *jp1=%d, *jp2=%d\n»,i,j,*jp1,*jp2);</a:t>
            </a:r>
          </a:p>
          <a:p>
            <a:pPr marL="0" indent="0">
              <a:buNone/>
            </a:pPr>
            <a:r>
              <a:rPr lang="tr-TR" dirty="0"/>
              <a:t>	return 0;</a:t>
            </a:r>
          </a:p>
          <a:p>
            <a:pPr marL="0" indent="0">
              <a:buNone/>
            </a:pPr>
            <a:r>
              <a:rPr lang="tr-TR" dirty="0"/>
              <a:t>}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9B57E4-A85F-4105-92A2-198BC8750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21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73E95-92FE-4BCC-B0D1-CAE03DAEE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Result:</a:t>
            </a:r>
          </a:p>
          <a:p>
            <a:pPr marL="0" indent="0">
              <a:buNone/>
            </a:pPr>
            <a:r>
              <a:rPr lang="tr-TR" dirty="0"/>
              <a:t>		i=1, j=2, *jp1=2, *jp2=2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8AB7C3-B1E6-4D52-900D-105AAD807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21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A0E0A-F798-4C39-9EC7-DA2D9EA77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PoInters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8D7F8-1D47-4467-930F-28BDFCA8C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The most sophisticated feature of C</a:t>
            </a:r>
          </a:p>
          <a:p>
            <a:r>
              <a:rPr lang="tr-TR" dirty="0"/>
              <a:t>They lead to more efficient and compact code</a:t>
            </a:r>
          </a:p>
          <a:p>
            <a:r>
              <a:rPr lang="tr-TR" dirty="0"/>
              <a:t>Pointers enable us to,</a:t>
            </a:r>
          </a:p>
          <a:p>
            <a:pPr lvl="1"/>
            <a:r>
              <a:rPr lang="tr-TR" dirty="0"/>
              <a:t>achieve parameter passing by reference</a:t>
            </a:r>
          </a:p>
          <a:p>
            <a:pPr lvl="1"/>
            <a:r>
              <a:rPr lang="tr-TR" dirty="0"/>
              <a:t>deal concisely and effectively with arrays</a:t>
            </a:r>
          </a:p>
          <a:p>
            <a:pPr lvl="1"/>
            <a:r>
              <a:rPr lang="tr-TR" dirty="0"/>
              <a:t>represent complex data structures</a:t>
            </a:r>
          </a:p>
          <a:p>
            <a:pPr lvl="1"/>
            <a:r>
              <a:rPr lang="tr-TR" dirty="0"/>
              <a:t>work with dynamically allocated memory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E38B38-F1EA-451A-92F9-071769B43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5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4DCAC-DB06-4848-98AF-7094F0CC7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BASICS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C5B4F-8906-4B37-A881-51C580BB9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Memory is an oredered sequence of consecutively numbered storage locations</a:t>
            </a:r>
          </a:p>
          <a:p>
            <a:r>
              <a:rPr lang="tr-TR" dirty="0"/>
              <a:t>A data item is tored in one or more adjacent locations in memory</a:t>
            </a:r>
          </a:p>
          <a:p>
            <a:r>
              <a:rPr lang="tr-TR" dirty="0"/>
              <a:t>Every data item has a starting address</a:t>
            </a:r>
          </a:p>
          <a:p>
            <a:pPr lvl="1"/>
            <a:r>
              <a:rPr lang="tr-TR" dirty="0"/>
              <a:t>the address of a data item is the address of its first storage locations</a:t>
            </a:r>
          </a:p>
          <a:p>
            <a:r>
              <a:rPr lang="tr-TR" dirty="0"/>
              <a:t>The address can be stored in pointers and can be used to access data</a:t>
            </a:r>
          </a:p>
          <a:p>
            <a:pPr lvl="1"/>
            <a:r>
              <a:rPr lang="tr-TR" dirty="0"/>
              <a:t>for reading</a:t>
            </a:r>
          </a:p>
          <a:p>
            <a:pPr lvl="1"/>
            <a:r>
              <a:rPr lang="tr-TR" dirty="0"/>
              <a:t>for writing</a:t>
            </a:r>
          </a:p>
          <a:p>
            <a:r>
              <a:rPr lang="tr-TR" dirty="0"/>
              <a:t>The address of an item is considered as a pointer to that item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E91A9-9245-483E-991D-EB5296C7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0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B30BD-82E4-4409-B311-E82BC6FFC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001" y="886032"/>
            <a:ext cx="9905999" cy="3541714"/>
          </a:xfrm>
        </p:spPr>
        <p:txBody>
          <a:bodyPr/>
          <a:lstStyle/>
          <a:p>
            <a:r>
              <a:rPr lang="tr-TR" dirty="0"/>
              <a:t>ip is a pointer, which contains the address of the variable i: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DCC8A4-C213-4F17-B0FF-5310D4924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756" y="1770857"/>
            <a:ext cx="9402487" cy="4201111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4FE995-2D57-4260-9012-13E01D897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5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647C6-6318-4886-9677-A32BCA6F2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address and dereferencıng operators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62EEE-1B70-4F26-B702-D5E4F00EC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 provides two unary operators:</a:t>
            </a:r>
          </a:p>
          <a:p>
            <a:pPr lvl="1"/>
            <a:r>
              <a:rPr lang="tr-TR" dirty="0"/>
              <a:t>&amp;: address of operator</a:t>
            </a:r>
          </a:p>
          <a:p>
            <a:pPr lvl="1"/>
            <a:r>
              <a:rPr lang="tr-TR" dirty="0"/>
              <a:t>*: dereferencing operator</a:t>
            </a:r>
          </a:p>
          <a:p>
            <a:r>
              <a:rPr lang="tr-TR" dirty="0"/>
              <a:t>&amp; operator returns the address of an item</a:t>
            </a:r>
          </a:p>
          <a:p>
            <a:r>
              <a:rPr lang="tr-TR" dirty="0"/>
              <a:t>* operator returns the content of the data item that is pointed to by a pointer</a:t>
            </a:r>
          </a:p>
          <a:p>
            <a:pPr lvl="1"/>
            <a:r>
              <a:rPr lang="tr-TR" dirty="0"/>
              <a:t>it fetches the value of the item that is pointed by an address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467BA-FCF1-4BEA-9DFC-7CB0C3F52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80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1F9D8-1B5A-4E1F-A598-686D0B12A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dereferencıng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72F8C-F209-4C79-9C5F-40B1303BD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Accessing an object through a pointer is called dereferencing</a:t>
            </a:r>
          </a:p>
          <a:p>
            <a:r>
              <a:rPr lang="tr-TR" dirty="0"/>
              <a:t>&amp; operator can be applied to only lvalues.</a:t>
            </a:r>
          </a:p>
          <a:p>
            <a:pPr lvl="1"/>
            <a:r>
              <a:rPr lang="tr-TR" dirty="0"/>
              <a:t>&amp;10 	&amp;’C’		&amp;(x+4) 	: invalid</a:t>
            </a:r>
          </a:p>
          <a:p>
            <a:r>
              <a:rPr lang="tr-TR" dirty="0"/>
              <a:t>if type of an item is T, &amp;T has a pointer to T type.</a:t>
            </a:r>
          </a:p>
          <a:p>
            <a:pPr lvl="1"/>
            <a:r>
              <a:rPr lang="tr-TR" dirty="0"/>
              <a:t>int i; &amp;i : pointer to int</a:t>
            </a:r>
          </a:p>
          <a:p>
            <a:r>
              <a:rPr lang="tr-TR" dirty="0"/>
              <a:t>* operator can only be applied to pointes</a:t>
            </a:r>
          </a:p>
          <a:p>
            <a:pPr lvl="1"/>
            <a:r>
              <a:rPr lang="tr-TR" dirty="0"/>
              <a:t>j = *ip + 10; 	//ip is a pointer to an integer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90EE40-F8A4-407D-890B-01EA5CBE2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53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09144-16D6-436D-971C-DF9C5BB3C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poınter type declaratıon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32EC1-38A5-480C-A472-52418F3C6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 		type *identifier;</a:t>
            </a:r>
          </a:p>
          <a:p>
            <a:r>
              <a:rPr lang="tr-TR" dirty="0"/>
              <a:t>declares the identifier as a pointer to type</a:t>
            </a:r>
          </a:p>
          <a:p>
            <a:pPr marL="457200" lvl="1" indent="0">
              <a:buNone/>
            </a:pPr>
            <a:r>
              <a:rPr lang="tr-TR" dirty="0"/>
              <a:t>Example:	char* cp;	// pointer to char</a:t>
            </a:r>
          </a:p>
          <a:p>
            <a:pPr marL="457200" lvl="1" indent="0">
              <a:buNone/>
            </a:pPr>
            <a:r>
              <a:rPr lang="tr-TR" dirty="0"/>
              <a:t>		int* p;		// pointer to integer</a:t>
            </a:r>
          </a:p>
          <a:p>
            <a:pPr marL="457200" lvl="1" indent="0">
              <a:buNone/>
            </a:pPr>
            <a:r>
              <a:rPr lang="tr-TR" dirty="0"/>
              <a:t>		double * dp;	// pointer to double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ECFB6A-C24F-4E1F-BFA7-7A9CE8DCB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97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1F59B-A596-4D98-8F8A-6E771CC93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poınter assıgnment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B207C-CFE3-44F3-88E6-7B960D179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 pointer may be assigned to another pointer of the same type</a:t>
            </a:r>
          </a:p>
          <a:p>
            <a:pPr marL="0" indent="0">
              <a:buNone/>
            </a:pPr>
            <a:r>
              <a:rPr lang="tr-TR" dirty="0"/>
              <a:t>	Example: 	int i=1, j, *ip;</a:t>
            </a:r>
          </a:p>
          <a:p>
            <a:pPr marL="0" indent="0">
              <a:buNone/>
            </a:pPr>
            <a:r>
              <a:rPr lang="tr-TR" dirty="0"/>
              <a:t>			ip = &amp;i;</a:t>
            </a:r>
          </a:p>
          <a:p>
            <a:pPr marL="0" indent="0">
              <a:buNone/>
            </a:pPr>
            <a:r>
              <a:rPr lang="tr-TR" dirty="0"/>
              <a:t>			j = *ip;</a:t>
            </a:r>
          </a:p>
          <a:p>
            <a:pPr marL="0" indent="0">
              <a:buNone/>
            </a:pPr>
            <a:r>
              <a:rPr lang="tr-TR" dirty="0"/>
              <a:t>			*ip = 0;	// assigns 0 to i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E5F258-6EA2-495B-A16B-5E70068D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510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52575-1348-48D3-A11C-F99097CB8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poInter ınıtıalızatıon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C7055-106A-4BA0-AC93-AC8185101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61020"/>
            <a:ext cx="9905999" cy="41301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type *identifier = initializer;</a:t>
            </a:r>
          </a:p>
          <a:p>
            <a:r>
              <a:rPr lang="tr-TR" dirty="0"/>
              <a:t>initializer needs to be an address of a previously defined data of appropriate type or NULL , i.e. 0.</a:t>
            </a:r>
          </a:p>
          <a:p>
            <a:pPr marL="0" indent="0">
              <a:buNone/>
            </a:pPr>
            <a:r>
              <a:rPr lang="tr-TR" dirty="0"/>
              <a:t>Example:	#include &lt;stdio.h&gt;</a:t>
            </a:r>
          </a:p>
          <a:p>
            <a:pPr marL="0" indent="0">
              <a:buNone/>
            </a:pPr>
            <a:r>
              <a:rPr lang="tr-TR" dirty="0"/>
              <a:t>		float* fp;</a:t>
            </a:r>
          </a:p>
          <a:p>
            <a:pPr marL="0" indent="0">
              <a:buNone/>
            </a:pPr>
            <a:r>
              <a:rPr lang="tr-TR" dirty="0"/>
              <a:t>		short s;</a:t>
            </a:r>
          </a:p>
          <a:p>
            <a:pPr marL="0" indent="0">
              <a:buNone/>
            </a:pPr>
            <a:r>
              <a:rPr lang="tr-TR" dirty="0"/>
              <a:t>		short *sp = &amp;s;</a:t>
            </a:r>
          </a:p>
          <a:p>
            <a:pPr marL="0" indent="0">
              <a:buNone/>
            </a:pPr>
            <a:r>
              <a:rPr lang="tr-TR" dirty="0"/>
              <a:t>		char c[20];</a:t>
            </a:r>
          </a:p>
          <a:p>
            <a:pPr marL="0" indent="0">
              <a:buNone/>
            </a:pPr>
            <a:r>
              <a:rPr lang="tr-TR" dirty="0"/>
              <a:t>		char* cp = &amp;c[4];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E11C97-2DE7-4EA0-9118-43A2F4416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98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2218</TotalTime>
  <Words>467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Tw Cen MT</vt:lpstr>
      <vt:lpstr>Circuit</vt:lpstr>
      <vt:lpstr>COM101B Lecture 12: poınters – Part1</vt:lpstr>
      <vt:lpstr>PoInters </vt:lpstr>
      <vt:lpstr>BASICS</vt:lpstr>
      <vt:lpstr>PowerPoint Presentation</vt:lpstr>
      <vt:lpstr>address and dereferencıng operators</vt:lpstr>
      <vt:lpstr>dereferencıng </vt:lpstr>
      <vt:lpstr>poınter type declaratıon</vt:lpstr>
      <vt:lpstr>poınter assıgnment</vt:lpstr>
      <vt:lpstr>poInter ınıtıalızatıon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COM101B Lecture 12: poınters</dc:title>
  <dc:creator>hacer.keles@yahoo.com</dc:creator>
  <cp:lastModifiedBy>hacer.keles@yahoo.com</cp:lastModifiedBy>
  <cp:revision>12</cp:revision>
  <dcterms:created xsi:type="dcterms:W3CDTF">2018-03-28T19:15:08Z</dcterms:created>
  <dcterms:modified xsi:type="dcterms:W3CDTF">2018-03-30T15:32:46Z</dcterms:modified>
</cp:coreProperties>
</file>