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75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11127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84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26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872094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11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70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93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86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81123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11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27400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91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62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99537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34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64051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299128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10. </a:t>
            </a:r>
            <a:r>
              <a:rPr lang="tr-TR" dirty="0" smtClean="0">
                <a:latin typeface="Garamond" panose="02020404030301010803" pitchFamily="18" charset="0"/>
              </a:rPr>
              <a:t>Hafta: </a:t>
            </a:r>
            <a:r>
              <a:rPr lang="nn-NO" dirty="0"/>
              <a:t>Sosyal </a:t>
            </a:r>
            <a:r>
              <a:rPr lang="tr-TR" dirty="0" smtClean="0"/>
              <a:t>mekan</a:t>
            </a:r>
            <a:r>
              <a:rPr lang="nn-NO" dirty="0" smtClean="0"/>
              <a:t> </a:t>
            </a:r>
            <a:r>
              <a:rPr lang="nn-NO" dirty="0"/>
              <a:t>ve din </a:t>
            </a:r>
          </a:p>
          <a:p>
            <a:endParaRPr lang="tr-TR" dirty="0"/>
          </a:p>
        </p:txBody>
      </p:sp>
    </p:spTree>
    <p:extLst>
      <p:ext uri="{BB962C8B-B14F-4D97-AF65-F5344CB8AC3E}">
        <p14:creationId xmlns:p14="http://schemas.microsoft.com/office/powerpoint/2010/main" val="74463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Afrika kökenli Amerikalılar Örneği</a:t>
            </a:r>
          </a:p>
        </p:txBody>
      </p:sp>
      <p:sp>
        <p:nvSpPr>
          <p:cNvPr id="3" name="İçerik Yer Tutucusu 2"/>
          <p:cNvSpPr>
            <a:spLocks noGrp="1"/>
          </p:cNvSpPr>
          <p:nvPr>
            <p:ph idx="1"/>
          </p:nvPr>
        </p:nvSpPr>
        <p:spPr/>
        <p:txBody>
          <a:bodyPr>
            <a:normAutofit lnSpcReduction="10000"/>
          </a:bodyPr>
          <a:lstStyle/>
          <a:p>
            <a:r>
              <a:rPr lang="tr-TR" dirty="0"/>
              <a:t>Köle ticaretini dikkate almadan bu mesele tam anlamıyla sorgulanamaz (</a:t>
            </a:r>
            <a:r>
              <a:rPr lang="tr-TR" dirty="0" err="1"/>
              <a:t>Raboteau</a:t>
            </a:r>
            <a:r>
              <a:rPr lang="tr-TR" dirty="0"/>
              <a:t> 1999; </a:t>
            </a:r>
            <a:r>
              <a:rPr lang="tr-TR" dirty="0" err="1"/>
              <a:t>Baer</a:t>
            </a:r>
            <a:r>
              <a:rPr lang="tr-TR" dirty="0"/>
              <a:t> 1998; </a:t>
            </a:r>
            <a:r>
              <a:rPr lang="tr-TR" dirty="0" err="1"/>
              <a:t>Emerson</a:t>
            </a:r>
            <a:r>
              <a:rPr lang="tr-TR" dirty="0"/>
              <a:t> ve Smith 2000; </a:t>
            </a:r>
            <a:r>
              <a:rPr lang="tr-TR" dirty="0" err="1"/>
              <a:t>Du</a:t>
            </a:r>
            <a:r>
              <a:rPr lang="tr-TR" dirty="0"/>
              <a:t> </a:t>
            </a:r>
            <a:r>
              <a:rPr lang="tr-TR" dirty="0" err="1"/>
              <a:t>Bois</a:t>
            </a:r>
            <a:r>
              <a:rPr lang="tr-TR" dirty="0"/>
              <a:t> 2003). Siyah Amerikalıların atalarının çoğu, Protestan Hristiyanlar tarafından köleleştirilmiştir. Aralarındaki </a:t>
            </a:r>
            <a:r>
              <a:rPr lang="tr-TR" dirty="0" err="1"/>
              <a:t>Baptist</a:t>
            </a:r>
            <a:r>
              <a:rPr lang="tr-TR" dirty="0"/>
              <a:t> ve </a:t>
            </a:r>
            <a:r>
              <a:rPr lang="tr-TR" dirty="0" err="1"/>
              <a:t>Metodistler</a:t>
            </a:r>
            <a:r>
              <a:rPr lang="tr-TR" dirty="0"/>
              <a:t>, kendilerine özgü Hristiyanlık yorumlarını, köleleştirilmiş Afrikalılar arasında yaymak için yoğun bir çaba sarf etmişlerdir (</a:t>
            </a:r>
            <a:r>
              <a:rPr lang="tr-TR" dirty="0" err="1"/>
              <a:t>Du</a:t>
            </a:r>
            <a:r>
              <a:rPr lang="tr-TR" dirty="0"/>
              <a:t> </a:t>
            </a:r>
            <a:r>
              <a:rPr lang="tr-TR" dirty="0" err="1"/>
              <a:t>Bois</a:t>
            </a:r>
            <a:r>
              <a:rPr lang="tr-TR" dirty="0"/>
              <a:t> 2003; Washington ve </a:t>
            </a:r>
            <a:r>
              <a:rPr lang="tr-TR" dirty="0" err="1"/>
              <a:t>Du</a:t>
            </a:r>
            <a:r>
              <a:rPr lang="tr-TR" dirty="0"/>
              <a:t> </a:t>
            </a:r>
            <a:r>
              <a:rPr lang="tr-TR" dirty="0" err="1"/>
              <a:t>Bois</a:t>
            </a:r>
            <a:r>
              <a:rPr lang="tr-TR" dirty="0"/>
              <a:t> 1970). </a:t>
            </a:r>
          </a:p>
        </p:txBody>
      </p:sp>
    </p:spTree>
    <p:extLst>
      <p:ext uri="{BB962C8B-B14F-4D97-AF65-F5344CB8AC3E}">
        <p14:creationId xmlns:p14="http://schemas.microsoft.com/office/powerpoint/2010/main" val="341713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Afrika kökenli Amerikalılar Örneği</a:t>
            </a:r>
          </a:p>
        </p:txBody>
      </p:sp>
      <p:sp>
        <p:nvSpPr>
          <p:cNvPr id="3" name="İçerik Yer Tutucusu 2"/>
          <p:cNvSpPr>
            <a:spLocks noGrp="1"/>
          </p:cNvSpPr>
          <p:nvPr>
            <p:ph idx="1"/>
          </p:nvPr>
        </p:nvSpPr>
        <p:spPr/>
        <p:txBody>
          <a:bodyPr>
            <a:normAutofit fontScale="92500"/>
          </a:bodyPr>
          <a:lstStyle/>
          <a:p>
            <a:r>
              <a:rPr lang="tr-TR" dirty="0"/>
              <a:t>Şüphesiz, siyah Protestan Amerikalılar, Albert </a:t>
            </a:r>
            <a:r>
              <a:rPr lang="tr-TR" dirty="0" err="1"/>
              <a:t>Raboteau’nun</a:t>
            </a:r>
            <a:r>
              <a:rPr lang="tr-TR" dirty="0"/>
              <a:t> kavramlaştırmasıyla “Afrikalılaşmış </a:t>
            </a:r>
            <a:r>
              <a:rPr lang="tr-TR" dirty="0" err="1"/>
              <a:t>Yenilenmeci</a:t>
            </a:r>
            <a:r>
              <a:rPr lang="tr-TR" dirty="0"/>
              <a:t> Protestanlık” olarak benzersizdirler (1999, 56). Siyah Hristiyanlık, geleneksel Afrika dininin pek çok unsurunun karıştığı beyaz Hristiyanlığın başarılı bir versiyonudur. Ancak, Hristiyanlığın bu modelinin, nasıl “Afrikalılaştırıldığı” bir tarafa, ilk günah, kurtuluş, cennet, cehennem, Tanrı, Meryem, İsa ve </a:t>
            </a:r>
            <a:r>
              <a:rPr lang="tr-TR" dirty="0" err="1"/>
              <a:t>Kitab</a:t>
            </a:r>
            <a:r>
              <a:rPr lang="tr-TR" dirty="0"/>
              <a:t>-ı Mukaddes’e yaptığı temel vurgularla hala güçlü bir Hristiyanlık yorumu olduğu görülür. </a:t>
            </a:r>
          </a:p>
        </p:txBody>
      </p:sp>
    </p:spTree>
    <p:extLst>
      <p:ext uri="{BB962C8B-B14F-4D97-AF65-F5344CB8AC3E}">
        <p14:creationId xmlns:p14="http://schemas.microsoft.com/office/powerpoint/2010/main" val="319541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Afrika kökenli Amerikalılar Örneği</a:t>
            </a:r>
          </a:p>
        </p:txBody>
      </p:sp>
      <p:sp>
        <p:nvSpPr>
          <p:cNvPr id="3" name="İçerik Yer Tutucusu 2"/>
          <p:cNvSpPr>
            <a:spLocks noGrp="1"/>
          </p:cNvSpPr>
          <p:nvPr>
            <p:ph idx="1"/>
          </p:nvPr>
        </p:nvSpPr>
        <p:spPr/>
        <p:txBody>
          <a:bodyPr>
            <a:normAutofit/>
          </a:bodyPr>
          <a:lstStyle/>
          <a:p>
            <a:r>
              <a:rPr lang="tr-TR" dirty="0"/>
              <a:t>Eğer bizler rastgele seçilmiş Afrika kökenli Amerikalılara niçin Hristiyan olduklarını sorarsak, çoğunluğu, sadece ataları Hristiyanlar tarafından köleleştirildiği için Hristiyan olduğunu açık yüreklilikle ifade edecektir. Elbette, Afrikalıların Kuzey Amerika’da Protestan olarak din değiştirmelerinde köle ticaretinin kesin, büyük ve önemli bir faktör olduğu inkar edilemez bir gerçektir</a:t>
            </a:r>
            <a:r>
              <a:rPr lang="tr-TR" dirty="0" smtClean="0"/>
              <a:t>.</a:t>
            </a:r>
            <a:endParaRPr lang="tr-TR" dirty="0"/>
          </a:p>
        </p:txBody>
      </p:sp>
    </p:spTree>
    <p:extLst>
      <p:ext uri="{BB962C8B-B14F-4D97-AF65-F5344CB8AC3E}">
        <p14:creationId xmlns:p14="http://schemas.microsoft.com/office/powerpoint/2010/main" val="317784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r>
              <a:rPr lang="tr-TR" dirty="0"/>
              <a:t>Çoğumuz yetişirken edindiğimiz dinde sebat ederiz (</a:t>
            </a:r>
            <a:r>
              <a:rPr lang="tr-TR" dirty="0" err="1"/>
              <a:t>Stark</a:t>
            </a:r>
            <a:r>
              <a:rPr lang="tr-TR" dirty="0"/>
              <a:t> ve Fink 2000; </a:t>
            </a:r>
            <a:r>
              <a:rPr lang="tr-TR" dirty="0" err="1"/>
              <a:t>Hadaway</a:t>
            </a:r>
            <a:r>
              <a:rPr lang="tr-TR" dirty="0"/>
              <a:t> ve </a:t>
            </a:r>
            <a:r>
              <a:rPr lang="tr-TR" dirty="0" err="1"/>
              <a:t>Marler</a:t>
            </a:r>
            <a:r>
              <a:rPr lang="tr-TR" dirty="0"/>
              <a:t> 1993). Örneğin, Amerika’da Katolik doğanların %80’den fazlası Katolik, Protestan doğanların %90’dan fazlası Protestan, Yahudi doğanların %90’dan fazlası Yahudi olarak hayatlarını devam ettirmektedir (</a:t>
            </a:r>
            <a:r>
              <a:rPr lang="tr-TR" dirty="0" err="1"/>
              <a:t>Greeley</a:t>
            </a:r>
            <a:r>
              <a:rPr lang="tr-TR" dirty="0"/>
              <a:t> 1991). </a:t>
            </a:r>
          </a:p>
        </p:txBody>
      </p:sp>
    </p:spTree>
    <p:extLst>
      <p:ext uri="{BB962C8B-B14F-4D97-AF65-F5344CB8AC3E}">
        <p14:creationId xmlns:p14="http://schemas.microsoft.com/office/powerpoint/2010/main" val="207521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normAutofit/>
          </a:bodyPr>
          <a:lstStyle/>
          <a:p>
            <a:r>
              <a:rPr lang="tr-TR" dirty="0"/>
              <a:t>Hatta başka bir dini seçenler bile, yine sadece tanıdıkları ve bildikleri bir dini tercih edebilmektedirler. Onlar, ya arkadaş ve misyonerler ya da kitapçıklar ve iletişim araçları vasıtasıyla varoluşlarının sınırlandırıldığını hissettikleri ve bir başkası tarafından yeni bir dinle tanıştırıldıkları zamanlarda ve mekanlarda yalnızca yeni bir dine dönebilmektedirler. </a:t>
            </a:r>
          </a:p>
        </p:txBody>
      </p:sp>
    </p:spTree>
    <p:extLst>
      <p:ext uri="{BB962C8B-B14F-4D97-AF65-F5344CB8AC3E}">
        <p14:creationId xmlns:p14="http://schemas.microsoft.com/office/powerpoint/2010/main" val="253851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r>
              <a:rPr lang="tr-TR" dirty="0"/>
              <a:t>Zaman ve mekân kolayca silinip geçilemez. Çünkü onlar, dini kimliği belirleyen kaçınılmaz, en dikkat çekici iki faktördür.</a:t>
            </a:r>
          </a:p>
          <a:p>
            <a:endParaRPr lang="tr-TR" dirty="0"/>
          </a:p>
        </p:txBody>
      </p:sp>
    </p:spTree>
    <p:extLst>
      <p:ext uri="{BB962C8B-B14F-4D97-AF65-F5344CB8AC3E}">
        <p14:creationId xmlns:p14="http://schemas.microsoft.com/office/powerpoint/2010/main" val="23387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mekan ve din </a:t>
            </a:r>
          </a:p>
        </p:txBody>
      </p:sp>
      <p:sp>
        <p:nvSpPr>
          <p:cNvPr id="3" name="İçerik Yer Tutucusu 2"/>
          <p:cNvSpPr>
            <a:spLocks noGrp="1"/>
          </p:cNvSpPr>
          <p:nvPr>
            <p:ph idx="1"/>
          </p:nvPr>
        </p:nvSpPr>
        <p:spPr/>
        <p:txBody>
          <a:bodyPr/>
          <a:lstStyle/>
          <a:p>
            <a:r>
              <a:rPr lang="tr-TR" dirty="0" smtClean="0"/>
              <a:t>Sosyolojide ve din sosyolojisi araştırmalarında zaman ile birlikte mekan da önemli bir etmen durumundadır. Bu çerçevede, </a:t>
            </a:r>
            <a:r>
              <a:rPr lang="tr-TR" dirty="0" err="1" smtClean="0"/>
              <a:t>Zuckerman’ın</a:t>
            </a:r>
            <a:r>
              <a:rPr lang="tr-TR" dirty="0" smtClean="0"/>
              <a:t> verdiği aşağıdaki örnek oldukça dikkat çekicidir:</a:t>
            </a:r>
            <a:endParaRPr lang="tr-TR" dirty="0"/>
          </a:p>
        </p:txBody>
      </p:sp>
    </p:spTree>
    <p:extLst>
      <p:ext uri="{BB962C8B-B14F-4D97-AF65-F5344CB8AC3E}">
        <p14:creationId xmlns:p14="http://schemas.microsoft.com/office/powerpoint/2010/main" val="343125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Kostarikalılar</a:t>
            </a:r>
            <a:r>
              <a:rPr lang="tr-TR" dirty="0" smtClean="0"/>
              <a:t> Örneği</a:t>
            </a:r>
            <a:endParaRPr lang="tr-TR" dirty="0"/>
          </a:p>
        </p:txBody>
      </p:sp>
      <p:sp>
        <p:nvSpPr>
          <p:cNvPr id="3" name="İçerik Yer Tutucusu 2"/>
          <p:cNvSpPr>
            <a:spLocks noGrp="1"/>
          </p:cNvSpPr>
          <p:nvPr>
            <p:ph idx="1"/>
          </p:nvPr>
        </p:nvSpPr>
        <p:spPr/>
        <p:txBody>
          <a:bodyPr/>
          <a:lstStyle/>
          <a:p>
            <a:r>
              <a:rPr lang="tr-TR" dirty="0"/>
              <a:t>Kosta Rikalıların yaklaşık %90’ı </a:t>
            </a:r>
            <a:r>
              <a:rPr lang="tr-TR" dirty="0" err="1"/>
              <a:t>Katoliktir</a:t>
            </a:r>
            <a:r>
              <a:rPr lang="tr-TR" dirty="0"/>
              <a:t>. Niçin? Aslında onlar kolayca Budist, Yahudi ya da </a:t>
            </a:r>
            <a:r>
              <a:rPr lang="tr-TR" dirty="0" err="1"/>
              <a:t>Odin</a:t>
            </a:r>
            <a:r>
              <a:rPr lang="tr-TR" dirty="0"/>
              <a:t>  müntesibi olabilirlerdi. Niçin Katolik oldular? Yapısal olarak Katolik beyin kimyasına mı sahiptiler? Elbette durum böyle olamaz. Peki, onlar Katolikliği diğer bütün dini seçeneklerden daha mı çok “sevdiler” ya da “tercih” ettiler? </a:t>
            </a:r>
          </a:p>
        </p:txBody>
      </p:sp>
    </p:spTree>
    <p:extLst>
      <p:ext uri="{BB962C8B-B14F-4D97-AF65-F5344CB8AC3E}">
        <p14:creationId xmlns:p14="http://schemas.microsoft.com/office/powerpoint/2010/main" val="5759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Kostarikalılar</a:t>
            </a:r>
            <a:r>
              <a:rPr lang="tr-TR" dirty="0"/>
              <a:t> Örneği</a:t>
            </a:r>
          </a:p>
        </p:txBody>
      </p:sp>
      <p:sp>
        <p:nvSpPr>
          <p:cNvPr id="3" name="İçerik Yer Tutucusu 2"/>
          <p:cNvSpPr>
            <a:spLocks noGrp="1"/>
          </p:cNvSpPr>
          <p:nvPr>
            <p:ph idx="1"/>
          </p:nvPr>
        </p:nvSpPr>
        <p:spPr/>
        <p:txBody>
          <a:bodyPr/>
          <a:lstStyle/>
          <a:p>
            <a:r>
              <a:rPr lang="tr-TR" dirty="0"/>
              <a:t>Yani Kosta Rikalılar periyodik olarak mevcut tüm dinlerin yarar ve maliyetlerini karşılaştırarak ittifakla Katolikliği en iyi tercih olarak mı gördüler? Sosyolojik “rasyonel tercih” teorisinin hoş olmayan, basite indirgemeci ve uygunsuz pek çok bariz problemi vardır .</a:t>
            </a:r>
          </a:p>
        </p:txBody>
      </p:sp>
    </p:spTree>
    <p:extLst>
      <p:ext uri="{BB962C8B-B14F-4D97-AF65-F5344CB8AC3E}">
        <p14:creationId xmlns:p14="http://schemas.microsoft.com/office/powerpoint/2010/main" val="232389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Kostarikalılar</a:t>
            </a:r>
            <a:r>
              <a:rPr lang="tr-TR" dirty="0"/>
              <a:t> Örneği</a:t>
            </a:r>
          </a:p>
        </p:txBody>
      </p:sp>
      <p:sp>
        <p:nvSpPr>
          <p:cNvPr id="3" name="İçerik Yer Tutucusu 2"/>
          <p:cNvSpPr>
            <a:spLocks noGrp="1"/>
          </p:cNvSpPr>
          <p:nvPr>
            <p:ph idx="1"/>
          </p:nvPr>
        </p:nvSpPr>
        <p:spPr/>
        <p:txBody>
          <a:bodyPr/>
          <a:lstStyle/>
          <a:p>
            <a:r>
              <a:rPr lang="tr-TR" dirty="0"/>
              <a:t>Kosta Rikalıların niçin Katolik oldukları sorusunu sormaya devam edersek, acaba meseleyi nasıl açıklayabiliriz? Düşünelim, eğer ben Kosta Rika telefon rehberinden rastgele isimler toplasam ve onlara niçin Katolik olduklarını sorsam, bana genellikle nasıl bir yanıt verirler? Tecrübelerim bana, bu kişilerin şu tür kişisel veya teolojik gerekçeler sunacaklarını söylemektedir: </a:t>
            </a:r>
          </a:p>
        </p:txBody>
      </p:sp>
    </p:spTree>
    <p:extLst>
      <p:ext uri="{BB962C8B-B14F-4D97-AF65-F5344CB8AC3E}">
        <p14:creationId xmlns:p14="http://schemas.microsoft.com/office/powerpoint/2010/main" val="344472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Kostarikalılar</a:t>
            </a:r>
            <a:r>
              <a:rPr lang="tr-TR" dirty="0"/>
              <a:t> Örneği</a:t>
            </a:r>
          </a:p>
        </p:txBody>
      </p:sp>
      <p:sp>
        <p:nvSpPr>
          <p:cNvPr id="3" name="İçerik Yer Tutucusu 2"/>
          <p:cNvSpPr>
            <a:spLocks noGrp="1"/>
          </p:cNvSpPr>
          <p:nvPr>
            <p:ph idx="1"/>
          </p:nvPr>
        </p:nvSpPr>
        <p:spPr/>
        <p:txBody>
          <a:bodyPr/>
          <a:lstStyle/>
          <a:p>
            <a:r>
              <a:rPr lang="tr-TR" dirty="0" smtClean="0"/>
              <a:t>O</a:t>
            </a:r>
            <a:r>
              <a:rPr lang="tr-TR" dirty="0"/>
              <a:t>, en iyi dindir.</a:t>
            </a:r>
          </a:p>
          <a:p>
            <a:r>
              <a:rPr lang="tr-TR" dirty="0" smtClean="0"/>
              <a:t>O</a:t>
            </a:r>
            <a:r>
              <a:rPr lang="tr-TR" dirty="0"/>
              <a:t>, Tanrı’nın tek gerçek dinidir.</a:t>
            </a:r>
          </a:p>
          <a:p>
            <a:r>
              <a:rPr lang="tr-TR" dirty="0" smtClean="0"/>
              <a:t>İnsanlar </a:t>
            </a:r>
            <a:r>
              <a:rPr lang="tr-TR" dirty="0"/>
              <a:t>İsa’nın kendileri için hayatını feda ettiğini biliyorlar.</a:t>
            </a:r>
          </a:p>
          <a:p>
            <a:r>
              <a:rPr lang="tr-TR" dirty="0" smtClean="0"/>
              <a:t>İnsanlar </a:t>
            </a:r>
            <a:r>
              <a:rPr lang="tr-TR" dirty="0"/>
              <a:t>Bakire Meryem’i kutsamayı seviyorlar.</a:t>
            </a:r>
          </a:p>
          <a:p>
            <a:endParaRPr lang="tr-TR" dirty="0"/>
          </a:p>
        </p:txBody>
      </p:sp>
    </p:spTree>
    <p:extLst>
      <p:ext uri="{BB962C8B-B14F-4D97-AF65-F5344CB8AC3E}">
        <p14:creationId xmlns:p14="http://schemas.microsoft.com/office/powerpoint/2010/main" val="411137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Kostarikalılar</a:t>
            </a:r>
            <a:r>
              <a:rPr lang="tr-TR" dirty="0"/>
              <a:t> Örneği</a:t>
            </a:r>
          </a:p>
        </p:txBody>
      </p:sp>
      <p:sp>
        <p:nvSpPr>
          <p:cNvPr id="3" name="İçerik Yer Tutucusu 2"/>
          <p:cNvSpPr>
            <a:spLocks noGrp="1"/>
          </p:cNvSpPr>
          <p:nvPr>
            <p:ph idx="1"/>
          </p:nvPr>
        </p:nvSpPr>
        <p:spPr/>
        <p:txBody>
          <a:bodyPr/>
          <a:lstStyle/>
          <a:p>
            <a:r>
              <a:rPr lang="tr-TR" dirty="0"/>
              <a:t>Kişi, “ailesi Katolik olduğu için” ya da “ailesi onu öyle yetiştirdiği için” ya da “Kosta Rikalı olduğu için” kendisinin de bir Katolik olduğunu söyleyecektir. Fakat tüm bu yanıtlar sadece benim çözmeye çalıştığım şeyi desteklemektedir: Kosta Rikalılar niçin </a:t>
            </a:r>
            <a:r>
              <a:rPr lang="tr-TR" dirty="0" err="1"/>
              <a:t>Katoliktirler</a:t>
            </a:r>
            <a:r>
              <a:rPr lang="tr-TR" dirty="0"/>
              <a:t>? </a:t>
            </a:r>
          </a:p>
        </p:txBody>
      </p:sp>
    </p:spTree>
    <p:extLst>
      <p:ext uri="{BB962C8B-B14F-4D97-AF65-F5344CB8AC3E}">
        <p14:creationId xmlns:p14="http://schemas.microsoft.com/office/powerpoint/2010/main" val="34514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Zaman ve mekan ilişkisi</a:t>
            </a:r>
            <a:endParaRPr lang="tr-TR" dirty="0"/>
          </a:p>
        </p:txBody>
      </p:sp>
      <p:sp>
        <p:nvSpPr>
          <p:cNvPr id="3" name="İçerik Yer Tutucusu 2"/>
          <p:cNvSpPr>
            <a:spLocks noGrp="1"/>
          </p:cNvSpPr>
          <p:nvPr>
            <p:ph idx="1"/>
          </p:nvPr>
        </p:nvSpPr>
        <p:spPr/>
        <p:txBody>
          <a:bodyPr/>
          <a:lstStyle/>
          <a:p>
            <a:r>
              <a:rPr lang="tr-TR" dirty="0" smtClean="0"/>
              <a:t>Dinin </a:t>
            </a:r>
            <a:r>
              <a:rPr lang="tr-TR" dirty="0"/>
              <a:t>sosyolojik incelenmesi, birey ve grupların özel dini kimliklerini tayin eden temel faktörler olarak zaman ve mekanı muazzam öneme sahip iki değişken olarak karşımıza çıkarmaktadır. </a:t>
            </a:r>
          </a:p>
        </p:txBody>
      </p:sp>
    </p:spTree>
    <p:extLst>
      <p:ext uri="{BB962C8B-B14F-4D97-AF65-F5344CB8AC3E}">
        <p14:creationId xmlns:p14="http://schemas.microsoft.com/office/powerpoint/2010/main" val="397411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Afrika kökenli Amerikalılar Örneği</a:t>
            </a:r>
            <a:endParaRPr lang="tr-TR" dirty="0"/>
          </a:p>
        </p:txBody>
      </p:sp>
      <p:sp>
        <p:nvSpPr>
          <p:cNvPr id="3" name="İçerik Yer Tutucusu 2"/>
          <p:cNvSpPr>
            <a:spLocks noGrp="1"/>
          </p:cNvSpPr>
          <p:nvPr>
            <p:ph idx="1"/>
          </p:nvPr>
        </p:nvSpPr>
        <p:spPr/>
        <p:txBody>
          <a:bodyPr/>
          <a:lstStyle/>
          <a:p>
            <a:r>
              <a:rPr lang="tr-TR" dirty="0"/>
              <a:t>Son olarak Afrika kökenli Amerikalıların dindarlığı konusunda son bir örnek daha verelim: Çoğu Afrika kökenli Amerikalı, Yahudi, Budist, Sih, Müslüman, Hindu, Zerdüşt, Şinto, </a:t>
            </a:r>
            <a:r>
              <a:rPr lang="tr-TR" dirty="0" err="1"/>
              <a:t>Caynist</a:t>
            </a:r>
            <a:r>
              <a:rPr lang="tr-TR" dirty="0"/>
              <a:t>, Bahai  ve hatta Katolik bile değildir. Afrika kökenli Amerikalıların büyük çoğunluğu -%30’dan fazlası- Protestan, özellikle de </a:t>
            </a:r>
            <a:r>
              <a:rPr lang="tr-TR" dirty="0" err="1"/>
              <a:t>Baptist</a:t>
            </a:r>
            <a:r>
              <a:rPr lang="tr-TR" dirty="0"/>
              <a:t> ve </a:t>
            </a:r>
            <a:r>
              <a:rPr lang="tr-TR" dirty="0" err="1"/>
              <a:t>Metodisttirler</a:t>
            </a:r>
            <a:r>
              <a:rPr lang="tr-TR" dirty="0"/>
              <a:t> . Niçin? </a:t>
            </a:r>
          </a:p>
        </p:txBody>
      </p:sp>
    </p:spTree>
    <p:extLst>
      <p:ext uri="{BB962C8B-B14F-4D97-AF65-F5344CB8AC3E}">
        <p14:creationId xmlns:p14="http://schemas.microsoft.com/office/powerpoint/2010/main" val="7819748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TotalTime>
  <Words>709</Words>
  <Application>Microsoft Office PowerPoint</Application>
  <PresentationFormat>Ekran Gösterisi (4:3)</PresentationFormat>
  <Paragraphs>34</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Organik</vt:lpstr>
      <vt:lpstr>Din Sosyolojisi I</vt:lpstr>
      <vt:lpstr>Sosyal mekan ve din </vt:lpstr>
      <vt:lpstr>Kostarikalılar Örneği</vt:lpstr>
      <vt:lpstr>Kostarikalılar Örneği</vt:lpstr>
      <vt:lpstr>Kostarikalılar Örneği</vt:lpstr>
      <vt:lpstr>Kostarikalılar Örneği</vt:lpstr>
      <vt:lpstr>Kostarikalılar Örneği</vt:lpstr>
      <vt:lpstr>Zaman ve mekan ilişkisi</vt:lpstr>
      <vt:lpstr>Afrika kökenli Amerikalılar Örneği</vt:lpstr>
      <vt:lpstr>Afrika kökenli Amerikalılar Örneği</vt:lpstr>
      <vt:lpstr>Afrika kökenli Amerikalılar Örneği</vt:lpstr>
      <vt:lpstr>Afrika kökenli Amerikalılar Örneği</vt:lpstr>
      <vt:lpstr>Sonuç</vt:lpstr>
      <vt:lpstr>Sonuç</vt:lpstr>
      <vt:lpstr>Sonuç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ihsan</cp:lastModifiedBy>
  <cp:revision>2</cp:revision>
  <dcterms:created xsi:type="dcterms:W3CDTF">2017-12-18T19:31:27Z</dcterms:created>
  <dcterms:modified xsi:type="dcterms:W3CDTF">2017-12-18T19:45:47Z</dcterms:modified>
</cp:coreProperties>
</file>