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26"/>
  </p:notesMasterIdLst>
  <p:handoutMasterIdLst>
    <p:handoutMasterId r:id="rId27"/>
  </p:handoutMasterIdLst>
  <p:sldIdLst>
    <p:sldId id="256" r:id="rId2"/>
    <p:sldId id="297" r:id="rId3"/>
    <p:sldId id="331" r:id="rId4"/>
    <p:sldId id="299" r:id="rId5"/>
    <p:sldId id="263" r:id="rId6"/>
    <p:sldId id="371" r:id="rId7"/>
    <p:sldId id="264" r:id="rId8"/>
    <p:sldId id="316" r:id="rId9"/>
    <p:sldId id="338" r:id="rId10"/>
    <p:sldId id="347" r:id="rId11"/>
    <p:sldId id="345" r:id="rId12"/>
    <p:sldId id="357" r:id="rId13"/>
    <p:sldId id="361" r:id="rId14"/>
    <p:sldId id="358" r:id="rId15"/>
    <p:sldId id="362" r:id="rId16"/>
    <p:sldId id="363" r:id="rId17"/>
    <p:sldId id="359" r:id="rId18"/>
    <p:sldId id="369" r:id="rId19"/>
    <p:sldId id="367" r:id="rId20"/>
    <p:sldId id="370" r:id="rId21"/>
    <p:sldId id="348" r:id="rId22"/>
    <p:sldId id="351" r:id="rId23"/>
    <p:sldId id="354" r:id="rId24"/>
    <p:sldId id="37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4.11.2021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4.11.2021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4.11.2021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4.11.2021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4.11.2021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4.11.2021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4.11.2021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Hekim-Hasta, Hasta-Hastane İlişkileri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3E8208-C5E5-4660-B5F0-184020D0817B}"/>
              </a:ext>
            </a:extLst>
          </p:cNvPr>
          <p:cNvSpPr>
            <a:spLocks noGrp="1"/>
          </p:cNvSpPr>
          <p:nvPr>
            <p:ph type="title"/>
          </p:nvPr>
        </p:nvSpPr>
        <p:spPr>
          <a:xfrm>
            <a:off x="1919537" y="624110"/>
            <a:ext cx="9585076" cy="644650"/>
          </a:xfrm>
        </p:spPr>
        <p:txBody>
          <a:bodyPr/>
          <a:lstStyle/>
          <a:p>
            <a:r>
              <a:rPr lang="tr-TR" b="1" dirty="0"/>
              <a:t>1.1.1. Hekim-Hasta İlişkisinin Önemi</a:t>
            </a:r>
          </a:p>
        </p:txBody>
      </p:sp>
      <p:sp>
        <p:nvSpPr>
          <p:cNvPr id="3" name="İçerik Yer Tutucusu 2">
            <a:extLst>
              <a:ext uri="{FF2B5EF4-FFF2-40B4-BE49-F238E27FC236}">
                <a16:creationId xmlns:a16="http://schemas.microsoft.com/office/drawing/2014/main" id="{08D5033A-9DB7-4650-93A0-0C64B88E11F1}"/>
              </a:ext>
            </a:extLst>
          </p:cNvPr>
          <p:cNvSpPr>
            <a:spLocks noGrp="1"/>
          </p:cNvSpPr>
          <p:nvPr>
            <p:ph idx="1"/>
          </p:nvPr>
        </p:nvSpPr>
        <p:spPr>
          <a:xfrm>
            <a:off x="1919536" y="1412776"/>
            <a:ext cx="9585076" cy="4968552"/>
          </a:xfrm>
        </p:spPr>
        <p:txBody>
          <a:bodyPr>
            <a:normAutofit fontScale="92500" lnSpcReduction="20000"/>
          </a:bodyPr>
          <a:lstStyle/>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Hastalar kendileriyle ilgili rahatsızlık (</a:t>
            </a:r>
            <a:r>
              <a:rPr lang="tr-TR" sz="2800" dirty="0" err="1">
                <a:latin typeface="Times New Roman" panose="02020603050405020304" pitchFamily="18" charset="0"/>
                <a:cs typeface="Times New Roman" panose="02020603050405020304" pitchFamily="18" charset="0"/>
              </a:rPr>
              <a:t>illness</a:t>
            </a:r>
            <a:r>
              <a:rPr lang="tr-TR" sz="2800" dirty="0">
                <a:latin typeface="Times New Roman" panose="02020603050405020304" pitchFamily="18" charset="0"/>
                <a:cs typeface="Times New Roman" panose="02020603050405020304" pitchFamily="18" charset="0"/>
              </a:rPr>
              <a:t>) ile uğraşırken, hekimler hastalıkla (</a:t>
            </a:r>
            <a:r>
              <a:rPr lang="tr-TR" sz="2800" dirty="0" err="1">
                <a:latin typeface="Times New Roman" panose="02020603050405020304" pitchFamily="18" charset="0"/>
                <a:cs typeface="Times New Roman" panose="02020603050405020304" pitchFamily="18" charset="0"/>
              </a:rPr>
              <a:t>disease</a:t>
            </a:r>
            <a:r>
              <a:rPr lang="tr-TR" sz="2800" dirty="0">
                <a:latin typeface="Times New Roman" panose="02020603050405020304" pitchFamily="18" charset="0"/>
                <a:cs typeface="Times New Roman" panose="02020603050405020304" pitchFamily="18" charset="0"/>
              </a:rPr>
              <a:t>) uğraşmaktadır. Bundan dolayı hekim ile hasta arasındaki ilişki, basit olarak kendi rollerini yerine getirmeden ziyade derin yapısal özellikleri barındırmaktadır.</a:t>
            </a: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 Hekim ile hasta ilişkisinin en çarpıcı özelliği hastanın hekime </a:t>
            </a:r>
            <a:r>
              <a:rPr lang="tr-TR" sz="2800" b="1" dirty="0">
                <a:latin typeface="Times New Roman" panose="02020603050405020304" pitchFamily="18" charset="0"/>
                <a:cs typeface="Times New Roman" panose="02020603050405020304" pitchFamily="18" charset="0"/>
              </a:rPr>
              <a:t>varoluşsal bir bağımlılık içinde olmasıdır</a:t>
            </a:r>
            <a:r>
              <a:rPr lang="tr-TR" sz="2800" dirty="0">
                <a:latin typeface="Times New Roman" panose="02020603050405020304" pitchFamily="18" charset="0"/>
                <a:cs typeface="Times New Roman" panose="02020603050405020304" pitchFamily="18" charset="0"/>
              </a:rPr>
              <a:t>. Tedavinin etkinliği için </a:t>
            </a:r>
            <a:r>
              <a:rPr lang="tr-TR" sz="2800" b="1" dirty="0">
                <a:latin typeface="Times New Roman" panose="02020603050405020304" pitchFamily="18" charset="0"/>
                <a:cs typeface="Times New Roman" panose="02020603050405020304" pitchFamily="18" charset="0"/>
              </a:rPr>
              <a:t>hastanın hekime güven duyması birinci koşuldur</a:t>
            </a:r>
            <a:r>
              <a:rPr lang="tr-TR" sz="2800" dirty="0">
                <a:latin typeface="Times New Roman" panose="02020603050405020304" pitchFamily="18" charset="0"/>
                <a:cs typeface="Times New Roman" panose="02020603050405020304" pitchFamily="18" charset="0"/>
              </a:rPr>
              <a:t>. Bu güven hekimin mesleki yeteneğinin yanı sıra hekimin insani özelliklerine duyulan güveni de içermektedir. </a:t>
            </a: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Çalışmalar, uzun süreli bakım ve konsültasyon deneyimlerinin bir ürünü olarak </a:t>
            </a:r>
            <a:r>
              <a:rPr lang="tr-TR" sz="2800" b="1" dirty="0">
                <a:latin typeface="Times New Roman" panose="02020603050405020304" pitchFamily="18" charset="0"/>
                <a:cs typeface="Times New Roman" panose="02020603050405020304" pitchFamily="18" charset="0"/>
              </a:rPr>
              <a:t>hekim-hasta ilişkisinin derinliğinin</a:t>
            </a:r>
            <a:r>
              <a:rPr lang="tr-TR" sz="2800" dirty="0">
                <a:latin typeface="Times New Roman" panose="02020603050405020304" pitchFamily="18" charset="0"/>
                <a:cs typeface="Times New Roman" panose="02020603050405020304" pitchFamily="18" charset="0"/>
              </a:rPr>
              <a:t> önemli olduğunu, hekim-hasta ilişkisinin </a:t>
            </a:r>
            <a:r>
              <a:rPr lang="tr-TR" sz="2800" b="1" dirty="0">
                <a:latin typeface="Times New Roman" panose="02020603050405020304" pitchFamily="18" charset="0"/>
                <a:cs typeface="Times New Roman" panose="02020603050405020304" pitchFamily="18" charset="0"/>
              </a:rPr>
              <a:t>bilgi, güven, sadakat ve saygı </a:t>
            </a:r>
            <a:r>
              <a:rPr lang="tr-TR" sz="2800" dirty="0">
                <a:latin typeface="Times New Roman" panose="02020603050405020304" pitchFamily="18" charset="0"/>
                <a:cs typeface="Times New Roman" panose="02020603050405020304" pitchFamily="18" charset="0"/>
              </a:rPr>
              <a:t>olmak üzere dört ana unsuru içerdiğini ifade etmektedir.</a:t>
            </a:r>
          </a:p>
          <a:p>
            <a:pPr algn="just">
              <a:buFont typeface="Wingdings" panose="05000000000000000000" pitchFamily="2" charset="2"/>
              <a:buChar char="v"/>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94554ACE-F585-4843-B89C-C2E81C3F25C6}"/>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012875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568EE09-5A10-4E71-B30A-2601DA4B15E6}"/>
              </a:ext>
            </a:extLst>
          </p:cNvPr>
          <p:cNvSpPr>
            <a:spLocks noGrp="1"/>
          </p:cNvSpPr>
          <p:nvPr>
            <p:ph idx="1"/>
          </p:nvPr>
        </p:nvSpPr>
        <p:spPr>
          <a:xfrm>
            <a:off x="1775520" y="692696"/>
            <a:ext cx="9884668" cy="5688632"/>
          </a:xfrm>
        </p:spPr>
        <p:txBody>
          <a:bodyPr>
            <a:normAutofit fontScale="92500" lnSpcReduction="20000"/>
          </a:bodyPr>
          <a:lstStyle/>
          <a:p>
            <a:pPr marL="628650" indent="-285750" algn="just">
              <a:lnSpc>
                <a:spcPct val="150000"/>
              </a:lnSpc>
              <a:buFont typeface="Wingdings" panose="05000000000000000000" pitchFamily="2" charset="2"/>
              <a:buChar char="v"/>
            </a:pP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Hekim-hasta arasındaki </a:t>
            </a:r>
            <a:r>
              <a:rPr lang="tr-TR" sz="3200" b="1" kern="150" dirty="0">
                <a:effectLst/>
                <a:latin typeface="Times New Roman" panose="02020603050405020304" pitchFamily="18" charset="0"/>
                <a:ea typeface="Times New Roman" panose="02020603050405020304" pitchFamily="18" charset="0"/>
                <a:cs typeface="Times New Roman" panose="02020603050405020304" pitchFamily="18" charset="0"/>
              </a:rPr>
              <a:t>pozitif ilişki</a:t>
            </a: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 hastaların kendine olan güvenini ve motivasyonunu güçlendirir, daha iyi sağlık sonuçlarına öncülük eder. </a:t>
            </a:r>
          </a:p>
          <a:p>
            <a:pPr marL="628650" indent="-285750" algn="just">
              <a:lnSpc>
                <a:spcPct val="150000"/>
              </a:lnSpc>
              <a:buFont typeface="Wingdings" panose="05000000000000000000" pitchFamily="2" charset="2"/>
              <a:buChar char="v"/>
            </a:pP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Hekimlerle ilgili şikayetlerin çoğunluğu yeterliliklerinden ziyade iletişim ile ilgilidir. Hekim-hasta ilişkisi bozulduğunda (hastalar dinlenmediğini veya hekimin saygısız olduğunu hissetmeleri gibi) kötü sonuçlar ortaya çıkabilir. Hekim-hasta ilişkisi hastaların sağlık sonuçlarını değiştirebilir.</a:t>
            </a:r>
            <a:endParaRPr lang="tr-TR" sz="3200" kern="150" dirty="0">
              <a:effectLst/>
              <a:latin typeface="Times New Roman" panose="02020603050405020304" pitchFamily="18" charset="0"/>
              <a:ea typeface="Andale Sans UI"/>
              <a:cs typeface="Tahoma" panose="020B0604030504040204" pitchFamily="34" charset="0"/>
            </a:endParaRPr>
          </a:p>
          <a:p>
            <a:endParaRPr lang="tr-TR" dirty="0"/>
          </a:p>
        </p:txBody>
      </p:sp>
      <p:sp>
        <p:nvSpPr>
          <p:cNvPr id="4" name="Slayt Numarası Yer Tutucusu 3">
            <a:extLst>
              <a:ext uri="{FF2B5EF4-FFF2-40B4-BE49-F238E27FC236}">
                <a16:creationId xmlns:a16="http://schemas.microsoft.com/office/drawing/2014/main" id="{314FDFB7-2A0F-4293-B963-98AAA93A0245}"/>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166140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ilişkisinde etkili bir iletişim </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şu nedenlerden dolayı önem arz etmektedir (Türkiye Halk Sağlığı Kurumu, 2016):</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Daha doğru teşhis</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 Yapılan çalışmalarda kesin tanıların %70inin hastaların hikâyesine dayandığı ortaya konulmuştur. İletişim becerilerinin etkin kullanımı ve hastanın anlattıklarının doğru biçimde dinlenmesiyle alınan yanıtların, hastalığın ciddiyetinin farkına varılmasına katkısı büyüktür. Açık ve etkin iletişim doğru teşhisin konulmasında en önemli etmendir.</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Zaman tasarrufu</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 Teşhis aşamasında, hastanın tam anlamıyla kendini ifade etmesine fırsat verilmemesi zaman kaybına yol açmaktadır. Zaman kaybım engellemenin en önemli yolu; görüşmenin başında mümkün olduğunca hastaya süre tanımak ve onun kendini ifade </a:t>
            </a:r>
            <a:r>
              <a:rPr lang="tr-TR" sz="156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emıesine</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 fırsat sunmaktır. Buna göre hekim iyi dinleme yeteneğine sahip olmalıdır.</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Daha sadık hastalar: </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Hastaların uzun yıllar aynı hekime devam etmesi ve başka hekimlere yönelmemesi, kurulan iletişimin kalitesi ile yakından ilişkilidir. Tıbbi sonuçların yanı sıra hekim değiştirme gerekçelerinin büyük bir kısmı, iletişim düzeyinin düşük olmasıyla ilgilidir.</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Tedaviye daha iyi yanıt alma: </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arasındaki etkin iletişim, yalnızca hastanın duygusal sağlığı üzerinde değil, semptomların ortadan kaldırılması ve ağrının kontrol altına alınması gibi sağlık sonuçları üzerinde de olumlu etkiye sahiptir.</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Daha yüksek nitelikte bakım: </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 hasta ile iyi iletişim kurduğunda hastaların verilen hizmetin niteliğine atfettikleri değer yüksek olmaktadır. Hastanın tedaviye atfettiği kalite düzeyi, onun hizmetin sunumuna yönelik algısı ile yakından ilişkilidir. Hekimin tavrından ve ilgisinden memnun olan hasta, aldığı hizmeti de kaliteli olarak nitelendirmektedir.</a:t>
            </a:r>
          </a:p>
          <a:p>
            <a:pPr marL="540" indent="0" algn="just">
              <a:buClr>
                <a:srgbClr val="B31166"/>
              </a:buClr>
              <a:buNone/>
            </a:pPr>
            <a:r>
              <a:rPr lang="tr-TR" sz="1560" b="1" spc="-1" dirty="0">
                <a:solidFill>
                  <a:srgbClr val="000000"/>
                </a:solidFill>
                <a:uFill>
                  <a:solidFill>
                    <a:srgbClr val="FFFFFF"/>
                  </a:solidFill>
                </a:uFill>
                <a:latin typeface="Times New Roman" panose="02020603050405020304" pitchFamily="18" charset="0"/>
                <a:cs typeface="Times New Roman" panose="02020603050405020304" pitchFamily="18" charset="0"/>
              </a:rPr>
              <a:t>Yanlış tedavi riskinin azaltılması: </a:t>
            </a:r>
            <a:r>
              <a:rPr lang="tr-TR" sz="156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 ve hasta arasında kurulan iyi bir iletişim ile yanlış tedavi riski azalmaktadır. Bu durum her iki tarafın memnuniyetini artırdığı gibi olabilecek hukuksal problemleri de en aza indirmektedir.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09140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AE8354-1D63-4088-9FA4-323DDAFE0D37}"/>
              </a:ext>
            </a:extLst>
          </p:cNvPr>
          <p:cNvSpPr>
            <a:spLocks noGrp="1"/>
          </p:cNvSpPr>
          <p:nvPr>
            <p:ph type="title"/>
          </p:nvPr>
        </p:nvSpPr>
        <p:spPr>
          <a:xfrm>
            <a:off x="1919537" y="624110"/>
            <a:ext cx="9585076" cy="644650"/>
          </a:xfrm>
        </p:spPr>
        <p:txBody>
          <a:bodyPr/>
          <a:lstStyle/>
          <a:p>
            <a:r>
              <a:rPr lang="tr-TR" b="1" dirty="0">
                <a:latin typeface="Times New Roman" panose="02020603050405020304" pitchFamily="18" charset="0"/>
                <a:cs typeface="Times New Roman" panose="02020603050405020304" pitchFamily="18" charset="0"/>
              </a:rPr>
              <a:t>1.1.2.Hekim Hasta İlişkisinin Tarihsel Gelişimi</a:t>
            </a:r>
          </a:p>
        </p:txBody>
      </p:sp>
      <p:sp>
        <p:nvSpPr>
          <p:cNvPr id="3" name="İçerik Yer Tutucusu 2">
            <a:extLst>
              <a:ext uri="{FF2B5EF4-FFF2-40B4-BE49-F238E27FC236}">
                <a16:creationId xmlns:a16="http://schemas.microsoft.com/office/drawing/2014/main" id="{2482259F-C654-42BC-B7C8-2F6FAAF6193E}"/>
              </a:ext>
            </a:extLst>
          </p:cNvPr>
          <p:cNvSpPr>
            <a:spLocks noGrp="1"/>
          </p:cNvSpPr>
          <p:nvPr>
            <p:ph idx="1"/>
          </p:nvPr>
        </p:nvSpPr>
        <p:spPr>
          <a:xfrm>
            <a:off x="1919536" y="1412776"/>
            <a:ext cx="9649072" cy="4968552"/>
          </a:xfrm>
        </p:spPr>
        <p:txBody>
          <a:bodyPr>
            <a:normAutofit lnSpcReduction="10000"/>
          </a:bodyPr>
          <a:lstStyle/>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Tarih boyunca din ve tıbbın yakından ilişkili olması nedeniyle eski uygarlıklarda din adamları aynı zamanda hekimler olmuştur.</a:t>
            </a: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 Eski uygarlıklarda hasta bakımı çoğunlukla din adamları, büyücüler ya da dönemin yaşlı bilge insanları tarafından ve hastane adıyla anılan binalardan çok ibadethane olarak inşa edilmiş yerlerde tedavi edilmişlerdir.</a:t>
            </a: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Hastane gelişiminde savaşların ve dolayısıyla askerlerin sağlık ihtiyaçları da önemli bir rol oynamıştır, bu kapsamda Romalılarda askerî lejyonlar için </a:t>
            </a:r>
            <a:r>
              <a:rPr lang="tr-TR" sz="2800" dirty="0" err="1">
                <a:latin typeface="Times New Roman" panose="02020603050405020304" pitchFamily="18" charset="0"/>
                <a:cs typeface="Times New Roman" panose="02020603050405020304" pitchFamily="18" charset="0"/>
              </a:rPr>
              <a:t>valetudinari</a:t>
            </a:r>
            <a:r>
              <a:rPr lang="tr-TR" sz="2800" dirty="0">
                <a:latin typeface="Times New Roman" panose="02020603050405020304" pitchFamily="18" charset="0"/>
                <a:cs typeface="Times New Roman" panose="02020603050405020304" pitchFamily="18" charset="0"/>
              </a:rPr>
              <a:t> denilen çok sayıda hastane kurulmuştur. Orta Çağdaki büyük ve bilinen hastanelerden bazıları Bağdat, Şam ve Kahire'de kurulmuştur.  </a:t>
            </a:r>
          </a:p>
        </p:txBody>
      </p:sp>
      <p:sp>
        <p:nvSpPr>
          <p:cNvPr id="4" name="Slayt Numarası Yer Tutucusu 3">
            <a:extLst>
              <a:ext uri="{FF2B5EF4-FFF2-40B4-BE49-F238E27FC236}">
                <a16:creationId xmlns:a16="http://schemas.microsoft.com/office/drawing/2014/main" id="{8D31CB7C-45D8-4CB1-B18C-05F3CDFB6DBF}"/>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2498613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20000"/>
          </a:bodyPr>
          <a:lstStyle/>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Romalılar zamanında Anadolu'nun bilinen ilk hastanesi ise MS. 375 yılı civarlarında Kayseri'de Büyük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Basileios</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tarafından kurulmuştur. Bu hastanenin aynı zamanda </a:t>
            </a: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dünya tarihinin de bilinen ilk sivil hastanesi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olduğu ifade edilmektedir.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Türkiye'de yapılan başka bir hastane ise İstanbul'da Konstantinopolis Başpiskoposu St. John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Chrysosyom</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tarafından 398'de yapılmıştır. </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Türklerce yaptırılan ilk hastanenin ise Alpaslan'ın 11. yüzyılda yaptırdığı Kars'taki Darüşşifa olduğu ifade edilmektedir.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Bayezid tarafından 1394/1399’da yaptırılan Yıldırım Külliyesi içerisindedir ve burada tıp eğitiminin de verildiği belirtilmektedir.</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Günümüzde kullanılan hastane kelimesi ise ilk kez 1876'de Ahmet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Vefik</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Paşa tarafından yazılan Lehçe-i Osmani ile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hastahane</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şeklinde sözlüğe girmiştir ve Türkçe 'ye Farsçadan geçmiş bir kelimedir. </a:t>
            </a:r>
          </a:p>
          <a:p>
            <a:pPr marL="540" indent="0" algn="just">
              <a:buClr>
                <a:srgbClr val="B31166"/>
              </a:buClr>
              <a:buNone/>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Cumhuriyet'in kurulması ve bu dönemde bilimsel araştırmalara verilen önemle beraber ülkemizde modern hastaneler kurulmaya başlanmıştır.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AE8354-1D63-4088-9FA4-323DDAFE0D37}"/>
              </a:ext>
            </a:extLst>
          </p:cNvPr>
          <p:cNvSpPr>
            <a:spLocks noGrp="1"/>
          </p:cNvSpPr>
          <p:nvPr>
            <p:ph type="title"/>
          </p:nvPr>
        </p:nvSpPr>
        <p:spPr>
          <a:xfrm>
            <a:off x="1843523" y="332656"/>
            <a:ext cx="9585076" cy="572642"/>
          </a:xfrm>
        </p:spPr>
        <p:txBody>
          <a:bodyPr>
            <a:normAutofit fontScale="90000"/>
          </a:bodyPr>
          <a:lstStyle/>
          <a:p>
            <a:r>
              <a:rPr lang="tr-TR" b="1" dirty="0">
                <a:latin typeface="Times New Roman" panose="02020603050405020304" pitchFamily="18" charset="0"/>
                <a:cs typeface="Times New Roman" panose="02020603050405020304" pitchFamily="18" charset="0"/>
              </a:rPr>
              <a:t>Hekim-Hasta İlişkisinin Gelişimi </a:t>
            </a:r>
          </a:p>
        </p:txBody>
      </p:sp>
      <p:graphicFrame>
        <p:nvGraphicFramePr>
          <p:cNvPr id="5" name="İçerik Yer Tutucusu 4">
            <a:extLst>
              <a:ext uri="{FF2B5EF4-FFF2-40B4-BE49-F238E27FC236}">
                <a16:creationId xmlns:a16="http://schemas.microsoft.com/office/drawing/2014/main" id="{BA349464-0180-412E-AA44-73341BB5BAA6}"/>
              </a:ext>
            </a:extLst>
          </p:cNvPr>
          <p:cNvGraphicFramePr>
            <a:graphicFrameLocks noGrp="1"/>
          </p:cNvGraphicFramePr>
          <p:nvPr>
            <p:ph idx="1"/>
            <p:extLst>
              <p:ext uri="{D42A27DB-BD31-4B8C-83A1-F6EECF244321}">
                <p14:modId xmlns:p14="http://schemas.microsoft.com/office/powerpoint/2010/main" val="2171617769"/>
              </p:ext>
            </p:extLst>
          </p:nvPr>
        </p:nvGraphicFramePr>
        <p:xfrm>
          <a:off x="1631505" y="954984"/>
          <a:ext cx="10009112" cy="5694336"/>
        </p:xfrm>
        <a:graphic>
          <a:graphicData uri="http://schemas.openxmlformats.org/drawingml/2006/table">
            <a:tbl>
              <a:tblPr firstRow="1" firstCol="1" bandRow="1">
                <a:tableStyleId>{5C22544A-7EE6-4342-B048-85BDC9FD1C3A}</a:tableStyleId>
              </a:tblPr>
              <a:tblGrid>
                <a:gridCol w="5040559">
                  <a:extLst>
                    <a:ext uri="{9D8B030D-6E8A-4147-A177-3AD203B41FA5}">
                      <a16:colId xmlns:a16="http://schemas.microsoft.com/office/drawing/2014/main" val="1452874311"/>
                    </a:ext>
                  </a:extLst>
                </a:gridCol>
                <a:gridCol w="4968553">
                  <a:extLst>
                    <a:ext uri="{9D8B030D-6E8A-4147-A177-3AD203B41FA5}">
                      <a16:colId xmlns:a16="http://schemas.microsoft.com/office/drawing/2014/main" val="3732570212"/>
                    </a:ext>
                  </a:extLst>
                </a:gridCol>
              </a:tblGrid>
              <a:tr h="346071">
                <a:tc>
                  <a:txBody>
                    <a:bodyPr/>
                    <a:lstStyle/>
                    <a:p>
                      <a:pPr>
                        <a:lnSpc>
                          <a:spcPct val="150000"/>
                        </a:lnSpc>
                      </a:pPr>
                      <a:r>
                        <a:rPr lang="tr-TR" sz="2400" kern="150">
                          <a:effectLst/>
                          <a:latin typeface="Times New Roman" panose="02020603050405020304" pitchFamily="18" charset="0"/>
                          <a:cs typeface="Times New Roman" panose="02020603050405020304" pitchFamily="18" charset="0"/>
                        </a:rPr>
                        <a:t>Zaman İçinde Gelişim</a:t>
                      </a:r>
                      <a:endParaRPr lang="tr-TR" sz="24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400" kern="150" dirty="0">
                          <a:effectLst/>
                          <a:latin typeface="Times New Roman" panose="02020603050405020304" pitchFamily="18" charset="0"/>
                          <a:cs typeface="Times New Roman" panose="02020603050405020304" pitchFamily="18" charset="0"/>
                        </a:rPr>
                        <a:t>Hekim-Hasta İlişkisinde Geçişler</a:t>
                      </a:r>
                      <a:endParaRPr lang="tr-TR" sz="24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4224992461"/>
                  </a:ext>
                </a:extLst>
              </a:tr>
              <a:tr h="740018">
                <a:tc>
                  <a:txBody>
                    <a:bodyPr/>
                    <a:lstStyle/>
                    <a:p>
                      <a:pPr>
                        <a:lnSpc>
                          <a:spcPct val="150000"/>
                        </a:lnSpc>
                      </a:pPr>
                      <a:r>
                        <a:rPr lang="tr-TR" sz="2000" kern="150" dirty="0">
                          <a:effectLst/>
                          <a:latin typeface="Times New Roman" panose="02020603050405020304" pitchFamily="18" charset="0"/>
                          <a:cs typeface="Times New Roman" panose="02020603050405020304" pitchFamily="18" charset="0"/>
                        </a:rPr>
                        <a:t>Eski Mısır (Milattan önce yaklaşık 4000-1000)</a:t>
                      </a:r>
                      <a:endParaRPr lang="tr-TR" sz="20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dirty="0">
                          <a:effectLst/>
                          <a:latin typeface="Times New Roman" panose="02020603050405020304" pitchFamily="18" charset="0"/>
                          <a:cs typeface="Times New Roman" panose="02020603050405020304" pitchFamily="18" charset="0"/>
                        </a:rPr>
                        <a:t>Şifacı / Hekim hâkim</a:t>
                      </a:r>
                      <a:endParaRPr lang="tr-TR" sz="20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1340106554"/>
                  </a:ext>
                </a:extLst>
              </a:tr>
              <a:tr h="740018">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Yunan aydınlanması (Milattan önce yaklaşık 600-100)</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Kısmi eşitlikçilik</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3066099039"/>
                  </a:ext>
                </a:extLst>
              </a:tr>
              <a:tr h="346162">
                <a:tc>
                  <a:txBody>
                    <a:bodyPr/>
                    <a:lstStyle/>
                    <a:p>
                      <a:pPr>
                        <a:lnSpc>
                          <a:spcPct val="150000"/>
                        </a:lnSpc>
                      </a:pPr>
                      <a:r>
                        <a:rPr lang="tr-TR" sz="2000" kern="150" dirty="0">
                          <a:effectLst/>
                          <a:latin typeface="Times New Roman" panose="02020603050405020304" pitchFamily="18" charset="0"/>
                          <a:cs typeface="Times New Roman" panose="02020603050405020304" pitchFamily="18" charset="0"/>
                        </a:rPr>
                        <a:t>Orta Çağ Avrupası (1200-1600)</a:t>
                      </a:r>
                      <a:endParaRPr lang="tr-TR" sz="20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Şifacı / Hekim hâkim</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3843406592"/>
                  </a:ext>
                </a:extLst>
              </a:tr>
              <a:tr h="346162">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1700’ler</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Hasta hâkim</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3791997578"/>
                  </a:ext>
                </a:extLst>
              </a:tr>
              <a:tr h="346162">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Fransız Devrimi (18. Yüzyılın sonları)</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Kısmi eşitlikçilik</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3697124796"/>
                  </a:ext>
                </a:extLst>
              </a:tr>
              <a:tr h="346162">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1800’ler</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Hekim hâkim</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250969747"/>
                  </a:ext>
                </a:extLst>
              </a:tr>
              <a:tr h="346162">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1956</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Hekim-hasta karşılıklı katılım</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2206467993"/>
                  </a:ext>
                </a:extLst>
              </a:tr>
              <a:tr h="740109">
                <a:tc>
                  <a:txBody>
                    <a:bodyPr/>
                    <a:lstStyle/>
                    <a:p>
                      <a:pPr>
                        <a:lnSpc>
                          <a:spcPct val="150000"/>
                        </a:lnSpc>
                      </a:pPr>
                      <a:r>
                        <a:rPr lang="tr-TR" sz="2000" kern="150" dirty="0">
                          <a:effectLst/>
                          <a:latin typeface="Times New Roman" panose="02020603050405020304" pitchFamily="18" charset="0"/>
                          <a:cs typeface="Times New Roman" panose="02020603050405020304" pitchFamily="18" charset="0"/>
                        </a:rPr>
                        <a:t>1976</a:t>
                      </a:r>
                      <a:endParaRPr lang="tr-TR" sz="20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Hasta merkezliliğin savunulmaya başlanması</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1493309393"/>
                  </a:ext>
                </a:extLst>
              </a:tr>
              <a:tr h="740109">
                <a:tc>
                  <a:txBody>
                    <a:bodyPr/>
                    <a:lstStyle/>
                    <a:p>
                      <a:pPr>
                        <a:lnSpc>
                          <a:spcPct val="150000"/>
                        </a:lnSpc>
                      </a:pPr>
                      <a:r>
                        <a:rPr lang="tr-TR" sz="2000" kern="150">
                          <a:effectLst/>
                          <a:latin typeface="Times New Roman" panose="02020603050405020304" pitchFamily="18" charset="0"/>
                          <a:cs typeface="Times New Roman" panose="02020603050405020304" pitchFamily="18" charset="0"/>
                        </a:rPr>
                        <a:t>21. yüzyıl</a:t>
                      </a:r>
                      <a:endParaRPr lang="tr-TR" sz="2000" kern="150">
                        <a:effectLst/>
                        <a:latin typeface="Times New Roman" panose="02020603050405020304" pitchFamily="18" charset="0"/>
                        <a:ea typeface="Andale Sans UI"/>
                        <a:cs typeface="Times New Roman" panose="02020603050405020304" pitchFamily="18" charset="0"/>
                      </a:endParaRPr>
                    </a:p>
                  </a:txBody>
                  <a:tcPr marL="68580" marR="68580" marT="0" marB="0" anchor="ctr"/>
                </a:tc>
                <a:tc>
                  <a:txBody>
                    <a:bodyPr/>
                    <a:lstStyle/>
                    <a:p>
                      <a:pPr>
                        <a:lnSpc>
                          <a:spcPct val="150000"/>
                        </a:lnSpc>
                      </a:pPr>
                      <a:r>
                        <a:rPr lang="tr-TR" sz="2000" kern="150" dirty="0">
                          <a:effectLst/>
                          <a:latin typeface="Times New Roman" panose="02020603050405020304" pitchFamily="18" charset="0"/>
                          <a:cs typeface="Times New Roman" panose="02020603050405020304" pitchFamily="18" charset="0"/>
                        </a:rPr>
                        <a:t>Hasta merkezlilik için devam eden araştırmalar</a:t>
                      </a:r>
                      <a:endParaRPr lang="tr-TR" sz="2000" kern="150" dirty="0">
                        <a:effectLst/>
                        <a:latin typeface="Times New Roman" panose="02020603050405020304" pitchFamily="18" charset="0"/>
                        <a:ea typeface="Andale Sans UI"/>
                        <a:cs typeface="Times New Roman" panose="02020603050405020304" pitchFamily="18" charset="0"/>
                      </a:endParaRPr>
                    </a:p>
                  </a:txBody>
                  <a:tcPr marL="68580" marR="68580" marT="0" marB="0" anchor="ctr"/>
                </a:tc>
                <a:extLst>
                  <a:ext uri="{0D108BD9-81ED-4DB2-BD59-A6C34878D82A}">
                    <a16:rowId xmlns:a16="http://schemas.microsoft.com/office/drawing/2014/main" val="3880023086"/>
                  </a:ext>
                </a:extLst>
              </a:tr>
            </a:tbl>
          </a:graphicData>
        </a:graphic>
      </p:graphicFrame>
      <p:sp>
        <p:nvSpPr>
          <p:cNvPr id="4" name="Slayt Numarası Yer Tutucusu 3">
            <a:extLst>
              <a:ext uri="{FF2B5EF4-FFF2-40B4-BE49-F238E27FC236}">
                <a16:creationId xmlns:a16="http://schemas.microsoft.com/office/drawing/2014/main" id="{8D31CB7C-45D8-4CB1-B18C-05F3CDFB6DBF}"/>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1985854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AE8354-1D63-4088-9FA4-323DDAFE0D37}"/>
              </a:ext>
            </a:extLst>
          </p:cNvPr>
          <p:cNvSpPr>
            <a:spLocks noGrp="1"/>
          </p:cNvSpPr>
          <p:nvPr>
            <p:ph type="title"/>
          </p:nvPr>
        </p:nvSpPr>
        <p:spPr>
          <a:xfrm>
            <a:off x="1894555" y="360819"/>
            <a:ext cx="9585076" cy="792088"/>
          </a:xfrm>
        </p:spPr>
        <p:txBody>
          <a:bodyPr/>
          <a:lstStyle/>
          <a:p>
            <a:r>
              <a:rPr lang="tr-TR" b="1" dirty="0">
                <a:latin typeface="Times New Roman" panose="02020603050405020304" pitchFamily="18" charset="0"/>
                <a:cs typeface="Times New Roman" panose="02020603050405020304" pitchFamily="18" charset="0"/>
              </a:rPr>
              <a:t>1.1.3.Hekim-Hasta İlişkisine Yönelik Modeller</a:t>
            </a:r>
          </a:p>
        </p:txBody>
      </p:sp>
      <p:sp>
        <p:nvSpPr>
          <p:cNvPr id="3" name="İçerik Yer Tutucusu 2">
            <a:extLst>
              <a:ext uri="{FF2B5EF4-FFF2-40B4-BE49-F238E27FC236}">
                <a16:creationId xmlns:a16="http://schemas.microsoft.com/office/drawing/2014/main" id="{2482259F-C654-42BC-B7C8-2F6FAAF6193E}"/>
              </a:ext>
            </a:extLst>
          </p:cNvPr>
          <p:cNvSpPr>
            <a:spLocks noGrp="1"/>
          </p:cNvSpPr>
          <p:nvPr>
            <p:ph idx="1"/>
          </p:nvPr>
        </p:nvSpPr>
        <p:spPr>
          <a:xfrm>
            <a:off x="1894556" y="1152907"/>
            <a:ext cx="9585076" cy="5344274"/>
          </a:xfrm>
        </p:spPr>
        <p:txBody>
          <a:bodyPr>
            <a:normAutofit fontScale="92500" lnSpcReduction="10000"/>
          </a:bodyPr>
          <a:lstStyle/>
          <a:p>
            <a:pPr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Hekimlerin ilişki kurduğu hastalara karşı tıp etiğinden, hukuktan ve gelenekten kaynaklanan sorumlulukları ve yükümlülükleri bulunmaktadır. </a:t>
            </a:r>
            <a:r>
              <a:rPr lang="tr-TR" sz="2400" dirty="0" err="1">
                <a:latin typeface="Times New Roman" panose="02020603050405020304" pitchFamily="18" charset="0"/>
                <a:cs typeface="Times New Roman" panose="02020603050405020304" pitchFamily="18" charset="0"/>
              </a:rPr>
              <a:t>Szasz</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Hollender</a:t>
            </a:r>
            <a:r>
              <a:rPr lang="tr-TR" sz="2400" dirty="0">
                <a:latin typeface="Times New Roman" panose="02020603050405020304" pitchFamily="18" charset="0"/>
                <a:cs typeface="Times New Roman" panose="02020603050405020304" pitchFamily="18" charset="0"/>
              </a:rPr>
              <a:t> (1956) hekim-hasta ilişkisine yönelik üç model önermektedir. Bu modeller; </a:t>
            </a:r>
            <a:r>
              <a:rPr lang="tr-TR" sz="2400" b="1" dirty="0">
                <a:latin typeface="Times New Roman" panose="02020603050405020304" pitchFamily="18" charset="0"/>
                <a:cs typeface="Times New Roman" panose="02020603050405020304" pitchFamily="18" charset="0"/>
              </a:rPr>
              <a:t>aktiflik-pasiflik (etkinlik-edilgenlik), rehberlik-iş birliği ve karşılıklı katılım </a:t>
            </a:r>
            <a:r>
              <a:rPr lang="tr-TR" sz="2400" dirty="0">
                <a:latin typeface="Times New Roman" panose="02020603050405020304" pitchFamily="18" charset="0"/>
                <a:cs typeface="Times New Roman" panose="02020603050405020304" pitchFamily="18" charset="0"/>
              </a:rPr>
              <a:t>modeli şeklindedir.</a:t>
            </a:r>
          </a:p>
          <a:p>
            <a:pPr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Aktiflik-pasiflik modeli tarihsel olarak en eski kavramsal model olarak kabul edilmektedir. Ebeveyn ile çocuk arasındaki ilişkiye benzetilen bu modelde akut travmada, komada veya anestezi altında bulunan hastada olduğu gibi hasta adına kararı hekim vermektedir, hasta edilgen konumdadır. </a:t>
            </a:r>
          </a:p>
          <a:p>
            <a:pPr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Çoğu tıbbi uygulamanın temelini oluşturan </a:t>
            </a:r>
            <a:r>
              <a:rPr lang="tr-TR" sz="2400" b="1" dirty="0">
                <a:latin typeface="Times New Roman" panose="02020603050405020304" pitchFamily="18" charset="0"/>
                <a:cs typeface="Times New Roman" panose="02020603050405020304" pitchFamily="18" charset="0"/>
              </a:rPr>
              <a:t>rehberlik-iş birliği modelinde</a:t>
            </a:r>
            <a:r>
              <a:rPr lang="tr-TR" sz="2400" dirty="0">
                <a:latin typeface="Times New Roman" panose="02020603050405020304" pitchFamily="18" charset="0"/>
                <a:cs typeface="Times New Roman" panose="02020603050405020304" pitchFamily="18" charset="0"/>
              </a:rPr>
              <a:t>, hastanın bir ölçüde etkin olduğu, hekimin yapılması gerekenleri belirlediği, hastanın da bu duruma uyduğu, dolayısıyla hekimin tavsiyelerini yerine getirdiği için edilgen konumunun da bulunduğu görülmektedir. Bu model ebeveyn ile ergen çocuk arasındaki ilişkiye benzetilmektedir. </a:t>
            </a:r>
          </a:p>
          <a:p>
            <a:pPr algn="just">
              <a:buFont typeface="Wingdings" panose="05000000000000000000" pitchFamily="2" charset="2"/>
              <a:buChar char="v"/>
            </a:pPr>
            <a:r>
              <a:rPr lang="tr-TR" sz="2400" b="1" dirty="0">
                <a:latin typeface="Times New Roman" panose="02020603050405020304" pitchFamily="18" charset="0"/>
                <a:cs typeface="Times New Roman" panose="02020603050405020304" pitchFamily="18" charset="0"/>
              </a:rPr>
              <a:t>Karşılıklı katılım modelinde ise </a:t>
            </a:r>
            <a:r>
              <a:rPr lang="tr-TR" sz="2400" dirty="0">
                <a:latin typeface="Times New Roman" panose="02020603050405020304" pitchFamily="18" charset="0"/>
                <a:cs typeface="Times New Roman" panose="02020603050405020304" pitchFamily="18" charset="0"/>
              </a:rPr>
              <a:t>hekimin hastanın kendisine yararlı olmasına yardım etmesi ve karşılıklı katılım söz konusudur.</a:t>
            </a:r>
          </a:p>
          <a:p>
            <a:pPr algn="just"/>
            <a:endParaRPr lang="tr-TR"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8D31CB7C-45D8-4CB1-B18C-05F3CDFB6DBF}"/>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484883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577064" cy="6251986"/>
          </a:xfrm>
        </p:spPr>
        <p:txBody>
          <a:bodyPr anchor="ctr">
            <a:normAutofit fontScale="85000" lnSpcReduction="20000"/>
          </a:bodyPr>
          <a:lstStyle/>
          <a:p>
            <a:pPr marL="540" indent="0" algn="just">
              <a:buClr>
                <a:srgbClr val="B31166"/>
              </a:buClr>
              <a:buNone/>
            </a:pP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Emanuel</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a:t>
            </a: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Emanuel</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(1992) ise hekim-hasta ilişkisini dört modelde ele almaktadır. Bu modeller; </a:t>
            </a: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paternalistik</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(ataerkil), bilgilendirici, yorumlayıcı ve müzakereci (karşılıklı görüşmeci) model şeklindedir.</a:t>
            </a:r>
          </a:p>
          <a:p>
            <a:pPr marL="540" indent="0" algn="just">
              <a:buClr>
                <a:srgbClr val="B31166"/>
              </a:buClr>
              <a:buNone/>
            </a:pPr>
            <a:r>
              <a:rPr lang="tr-TR" sz="2400" b="1"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Paternalistik</a:t>
            </a: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 modelde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otorite hekimdedir; hekimin hasta için en iyi müdahaleyi yapacağı varsayılır. Dolayısıyla karar verme süreci bakımından hekimin rolü baskın iken hastanın rolü sınırlıdır. Hekim hasta için neyin doğru olduğunu söylemekte, hasta da hekimin söylediklerini uygulamaktadır. Hekim bir anlamda hastanın koruması gibi davranmakta; hastanın sağlık durumunu, hastalığın hangi aşamada olduğunu ve hastayı sağlığına kavuşturacak veya acısını azaltacak tıbbi testleri ve tedavi yöntemlerini belirlemede tüm becerilerini kullanmaktadır.</a:t>
            </a:r>
          </a:p>
          <a:p>
            <a:pPr marL="540" indent="0" algn="just">
              <a:buClr>
                <a:srgbClr val="B31166"/>
              </a:buClr>
              <a:buNone/>
            </a:pP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Bilgilendirici modelde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iletişiminin amacı hekim için hastaya gerekli tüm bilgileri sağlamak, hasta içinse hangi tıbbi müdahaleyi seçeceğine karar vermektir. Hekim hastanın seçtiği müdahaleyi uygulamaktadır. Hekim bu modelde tetkik uzmanlığın tedarikçisi konumundadır.</a:t>
            </a:r>
          </a:p>
          <a:p>
            <a:pPr marL="540" indent="0" algn="just">
              <a:buClr>
                <a:srgbClr val="B31166"/>
              </a:buClr>
              <a:buNone/>
            </a:pP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Yorumlayıcı modelde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etkileşiminin amacı; hastanın değerlerini ve hastanın gerçekte ne istediğini aydınlatmak, hastanın bu değerleri </a:t>
            </a:r>
            <a:r>
              <a:rPr lang="tr-TR" sz="24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realize</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 edecek tıbbi müdahaleleri seçmesine yardımcı olmaktır.</a:t>
            </a:r>
          </a:p>
          <a:p>
            <a:pPr marL="540" indent="0" algn="just">
              <a:buClr>
                <a:srgbClr val="B31166"/>
              </a:buClr>
              <a:buNone/>
            </a:pPr>
            <a:r>
              <a:rPr lang="tr-TR" sz="24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Müzakereci modelde </a:t>
            </a:r>
            <a:r>
              <a:rPr lang="tr-TR" sz="240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 hasta etkileşiminin amacı sağlıkla ilgili en iyi değerleri hastanın belirlemesine ve seçmesine yardımcı olmaktır. Bu amaçla hekim hastanın klinik durumu hakkındaki bilgiyi betimlemeli, mevcut seçenekleri kapsayan değer tiplerini açıklamasına yardımcı olmalıdır.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017893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226355"/>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1.1.4.Hekim-Hasta İlişkisini Etkileyen Faktörler</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92075" indent="12700" algn="just">
              <a:buNone/>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Hasta hekim arasındaki ilişki;</a:t>
            </a:r>
          </a:p>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Belli bir hastalığın aşamalarında ya da hastalığın ciddiyetinden</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a:t>
            </a:r>
          </a:p>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Hastanın hekime başvurduğunda içinde bulunduğu durumdan </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(ailesinde sık kalp hastalığı görülen birinin her göğüs ağrısında kalp rahatsızlığını düşünmesi)</a:t>
            </a:r>
          </a:p>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Hastanın toplumsal ve kültürel kökeninden</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a:t>
            </a:r>
          </a:p>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Hekimin tutum ve davranışlarından</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a:t>
            </a:r>
          </a:p>
          <a:p>
            <a:pPr marL="434975" algn="just">
              <a:buFont typeface="Wingdings" panose="05000000000000000000" pitchFamily="2" charset="2"/>
              <a:buChar char="ü"/>
              <a:tabLst>
                <a:tab pos="0" algn="l"/>
              </a:tabLst>
            </a:pPr>
            <a:r>
              <a:rPr lang="tr-TR" sz="2300" b="1" dirty="0">
                <a:latin typeface="Times New Roman" panose="02020603050405020304" pitchFamily="18" charset="0"/>
                <a:ea typeface="Times New Roman" panose="02020603050405020304" pitchFamily="18" charset="0"/>
                <a:cs typeface="Times New Roman" panose="02020603050405020304" pitchFamily="18" charset="0"/>
              </a:rPr>
              <a:t>Muayenenin yapıldığı fiziksel ortam</a:t>
            </a:r>
            <a:r>
              <a:rPr lang="tr-TR" sz="2300" dirty="0">
                <a:latin typeface="Times New Roman" panose="02020603050405020304" pitchFamily="18" charset="0"/>
                <a:ea typeface="Times New Roman" panose="02020603050405020304" pitchFamily="18" charset="0"/>
                <a:cs typeface="Times New Roman" panose="02020603050405020304" pitchFamily="18" charset="0"/>
              </a:rPr>
              <a:t>: Hekimin odada duruşu, jest ve mimikleri, hastayı dinlemesinden etkilenir. Dinlendiğini hisseden hasta hastalığından daha fazla söz etme cesaretini gösterebiliyor. Hekim de daha doğu teşhis yapma olanağını elde ediyor. Eğer hekim hastayı rahatsız edici, engelleyici hareketler yaparsa hasta siniyor içine kapanıyor ve iletişim bozuluyor. Bu durumda hasta, muayene sonunda kendisine yapılan tavsiyeleri dahi unutabilmektedir.</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2857421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896010"/>
            <a:ext cx="9577064" cy="5760640"/>
          </a:xfrm>
        </p:spPr>
        <p:txBody>
          <a:bodyPr anchor="ctr">
            <a:normAutofit/>
          </a:bodyPr>
          <a:lstStyle/>
          <a:p>
            <a:pPr marL="540" indent="0" algn="just">
              <a:buClr>
                <a:srgbClr val="B31166"/>
              </a:buClr>
              <a:buNone/>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ilişkisini etkileyen faktörler dört kategoriye ayrılabilir: </a:t>
            </a:r>
            <a:r>
              <a:rPr lang="tr-TR" sz="32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 faktörleri</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32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 faktörleri</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32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uyumsuzluğu faktörleri</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a:t>
            </a:r>
            <a:r>
              <a:rPr lang="tr-TR" sz="32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sistemsel faktörler</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p>
          <a:p>
            <a:pPr marL="540" indent="0" algn="just">
              <a:buClr>
                <a:srgbClr val="B31166"/>
              </a:buClr>
              <a:buNone/>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Hekim-hasta uyumsuzluğu faktörleri dil ve kültür engelleri ile hastalık hakkında karar vermenin öncelikle olarak kime ait olduğudur. </a:t>
            </a:r>
          </a:p>
          <a:p>
            <a:pPr marL="540" indent="0" algn="just">
              <a:buClr>
                <a:srgbClr val="B31166"/>
              </a:buClr>
              <a:buNone/>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Sistemsel faktörler arasında ise zaman kısıtlamaları, görüşme odasının konfor yapısı, hekim başına düşen hasta sayısının yüksek olması, acil bakım düzenlemeleri, maliyetler, dokümantasyon yükü gösterilebilir.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924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1.HEKİM-HASTA, HASTA-HASTANE İLİŞKİLERİ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Hekim-hasta ve hasta -hastane arasındaki ilişkiler sağlık kurumları ve toplum üzerinde önemli etkilere sahiptir. Bu alanlardaki etkili ve kaliteli ilişkiler toplumdaki bireylerin sağlık statüleri üzerinde pozitif sonuçlar elde edilmesine yardımcı olur. </a:t>
            </a: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Tıbbi uygulamaların temel dayanağını hekim-hasta ilişkisi oluşturur, tedavinin başarısı bu ilişkinin şekline ve gücüne dayanmaktadır.</a:t>
            </a:r>
          </a:p>
          <a:p>
            <a:pPr marL="549275" indent="-457200" algn="just">
              <a:buFont typeface="Wingdings" panose="05000000000000000000" pitchFamily="2" charset="2"/>
              <a:buChar char="ü"/>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 İşbirliği olmadan hastalan tedavi etmek mümkün değildir. Hekimler ve hastalan arasındaki karşılıklı ilişki, Hipokrat'tan beri devam etmekte ve modem tıp literatürünün konusunu oluşturmaktadır.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540" indent="0" algn="just">
              <a:buClr>
                <a:srgbClr val="B31166"/>
              </a:buClr>
              <a:buNone/>
            </a:pP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Hekimlerle ilgili faktörler; </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duygusal tükenmişlik, güvensizlik, teşhisle ilgili hoşgörüsüzlük, belirsizlik, özel sağlık koşullarına karşı olumsuz önyargı, algılanan zaman baskısı,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anksivete</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/depresyon, tükenmişlik, fazla çalışma, kişisel sağlık durumu, durumsal stresler, uyku eksikliği, </a:t>
            </a:r>
            <a:r>
              <a:rPr lang="tr-TR" sz="26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psikososyal</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 tıp eğitimi yetersizliği, hastanın sağlık durumuyla ilgili sınırlı bilgiye sahip olma, ifade güçlüğü, empati, kolay sinirlenme, zayıf iletişim becerileri olarak sıralanabilir. </a:t>
            </a:r>
          </a:p>
          <a:p>
            <a:pPr marL="540" indent="0" algn="just">
              <a:buClr>
                <a:srgbClr val="B31166"/>
              </a:buClr>
              <a:buNone/>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Hak talep etmek, kaba/kızgın/ tartışmacı olmak, ilaç isteme davranışı, endişe, kronik tıbbi durumlar için tedaviye uyum göstermeme, çıkarcı davranma, olumsuz duyguları kontrol edememe, sağlığı için sorumluluk alma konusunda isteksizlik, sabotajcı olma, alkol veya uyuşturucu bağımlılığı, hekimin referans çerçevesine yabancı inanç, kronik ağrı sendromları, ziyaret için hekimle çatışma, tedaviye uyumu zorlaştıran finansal kısıtlamalar, işlevsel somatik bozukluklar, düşük okuryazarlık, fiziksel, duygusal veya zihinsel taciz, kişilik ve ruh hâli bozuklukları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hastalarla ilgili faktörlerdir.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1.2. HASTA-HASTANE İLİŞKİLERİ</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Toplumlar, üyelerinin daha karmaşık sağlık ihtiyaçlarını karşılayabilmek için formel sağlık kurumlarını geliştirmişlerdir.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 sunumunun temel sosyal kurumu </a:t>
            </a:r>
            <a:r>
              <a:rPr lang="tr-TR" sz="3200" b="1" i="1" dirty="0">
                <a:latin typeface="Times New Roman" panose="02020603050405020304" pitchFamily="18" charset="0"/>
                <a:ea typeface="Times New Roman" panose="02020603050405020304" pitchFamily="18" charset="0"/>
                <a:cs typeface="Times New Roman" panose="02020603050405020304" pitchFamily="18" charset="0"/>
              </a:rPr>
              <a:t>hastanelerdir.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Hastaneler aynı zamanda hekim-hasta iletişiminin gerçekleştiği ve hekim-hasta iletişimini etkileyen kurumlardır. </a:t>
            </a:r>
          </a:p>
          <a:p>
            <a:pPr marL="549275" indent="-457200" algn="just">
              <a:buFont typeface="Wingdings" panose="05000000000000000000" pitchFamily="2" charset="2"/>
              <a:buChar char="ü"/>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Hastalar, hekimlerle çoğu zaman bir hastane ortamı içerisinde yüz yüze gelmekte ve hastanın hekimle kuracağı ilişki, hastaneye gelişiyle başlamaktadır.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345325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559C7B-D1C3-4231-9516-22BE3751EC05}"/>
              </a:ext>
            </a:extLst>
          </p:cNvPr>
          <p:cNvSpPr>
            <a:spLocks noGrp="1"/>
          </p:cNvSpPr>
          <p:nvPr>
            <p:ph type="title"/>
          </p:nvPr>
        </p:nvSpPr>
        <p:spPr>
          <a:xfrm>
            <a:off x="1919537" y="624110"/>
            <a:ext cx="9585076" cy="644650"/>
          </a:xfrm>
        </p:spPr>
        <p:txBody>
          <a:bodyPr>
            <a:normAutofit fontScale="90000"/>
          </a:bodyPr>
          <a:lstStyle/>
          <a:p>
            <a:r>
              <a:rPr lang="tr-TR" b="1" dirty="0">
                <a:latin typeface="Times New Roman" panose="02020603050405020304" pitchFamily="18" charset="0"/>
                <a:cs typeface="Times New Roman" panose="02020603050405020304" pitchFamily="18" charset="0"/>
              </a:rPr>
              <a:t>1.2.1. Hastanenin Tanımı, İşlevleri ve Sınıflandırılması</a:t>
            </a:r>
          </a:p>
        </p:txBody>
      </p:sp>
      <p:sp>
        <p:nvSpPr>
          <p:cNvPr id="3" name="İçerik Yer Tutucusu 2">
            <a:extLst>
              <a:ext uri="{FF2B5EF4-FFF2-40B4-BE49-F238E27FC236}">
                <a16:creationId xmlns:a16="http://schemas.microsoft.com/office/drawing/2014/main" id="{F86CEE42-A48D-4632-BC92-F3651964D50D}"/>
              </a:ext>
            </a:extLst>
          </p:cNvPr>
          <p:cNvSpPr>
            <a:spLocks noGrp="1"/>
          </p:cNvSpPr>
          <p:nvPr>
            <p:ph idx="1"/>
          </p:nvPr>
        </p:nvSpPr>
        <p:spPr>
          <a:xfrm>
            <a:off x="1919536" y="1628800"/>
            <a:ext cx="9585076" cy="4680520"/>
          </a:xfrm>
        </p:spPr>
        <p:txBody>
          <a:bodyPr>
            <a:normAutofit fontScale="85000" lnSpcReduction="10000"/>
          </a:bodyPr>
          <a:lstStyle/>
          <a:p>
            <a:pPr marL="800100" indent="-457200" algn="just">
              <a:lnSpc>
                <a:spcPct val="150000"/>
              </a:lnSpc>
              <a:buFont typeface="Wingdings" panose="05000000000000000000" pitchFamily="2" charset="2"/>
              <a:buChar char="ü"/>
            </a:pP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Hastanelerin tanımı ve sınıflandırılması toplumdan topluma değişebilmektedir.</a:t>
            </a:r>
            <a:r>
              <a:rPr lang="tr-TR" sz="3200" kern="150" dirty="0">
                <a:effectLst/>
                <a:latin typeface="Times New Roman" panose="02020603050405020304" pitchFamily="18" charset="0"/>
                <a:ea typeface="Andale Sans UI"/>
                <a:cs typeface="Tahoma" panose="020B0604030504040204" pitchFamily="34" charset="0"/>
              </a:rPr>
              <a:t> </a:t>
            </a:r>
          </a:p>
          <a:p>
            <a:pPr marL="800100" indent="-457200" algn="just">
              <a:lnSpc>
                <a:spcPct val="150000"/>
              </a:lnSpc>
              <a:buFont typeface="Wingdings" panose="05000000000000000000" pitchFamily="2" charset="2"/>
              <a:buChar char="ü"/>
            </a:pPr>
            <a:r>
              <a:rPr lang="tr-TR" sz="3200" kern="150" dirty="0">
                <a:effectLst/>
                <a:latin typeface="Times New Roman" panose="02020603050405020304" pitchFamily="18" charset="0"/>
                <a:ea typeface="Andale Sans UI"/>
                <a:cs typeface="Tahoma" panose="020B0604030504040204" pitchFamily="34" charset="0"/>
              </a:rPr>
              <a:t>“</a:t>
            </a: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Hastane, gebelere ve bir hastalık veya yaralanmadan </a:t>
            </a:r>
            <a:r>
              <a:rPr lang="tr-TR" sz="3200" kern="150" dirty="0" err="1">
                <a:effectLst/>
                <a:latin typeface="Times New Roman" panose="02020603050405020304" pitchFamily="18" charset="0"/>
                <a:ea typeface="Times New Roman" panose="02020603050405020304" pitchFamily="18" charset="0"/>
                <a:cs typeface="Times New Roman" panose="02020603050405020304" pitchFamily="18" charset="0"/>
              </a:rPr>
              <a:t>muzdarip</a:t>
            </a: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 olan ya hastalık veya yaralanmadan </a:t>
            </a:r>
            <a:r>
              <a:rPr lang="tr-TR" sz="3200" kern="150" dirty="0" err="1">
                <a:effectLst/>
                <a:latin typeface="Times New Roman" panose="02020603050405020304" pitchFamily="18" charset="0"/>
                <a:ea typeface="Times New Roman" panose="02020603050405020304" pitchFamily="18" charset="0"/>
                <a:cs typeface="Times New Roman" panose="02020603050405020304" pitchFamily="18" charset="0"/>
              </a:rPr>
              <a:t>muzdarip</a:t>
            </a:r>
            <a:r>
              <a:rPr lang="tr-TR" sz="3200" kern="150" dirty="0">
                <a:effectLst/>
                <a:latin typeface="Times New Roman" panose="02020603050405020304" pitchFamily="18" charset="0"/>
                <a:ea typeface="Times New Roman" panose="02020603050405020304" pitchFamily="18" charset="0"/>
                <a:cs typeface="Times New Roman" panose="02020603050405020304" pitchFamily="18" charset="0"/>
              </a:rPr>
              <a:t> olduğundan şüphe edilen kişilere müşahede, teşhis, tedavi ve rehabilitasyon hizmetlerinden oluşan kısa ve uzun dönemli tıbbi bakım hizmeti sağlayan bir kuruluştur"(DSÖ,2000).</a:t>
            </a:r>
            <a:endParaRPr lang="tr-TR" sz="3200" kern="150" dirty="0">
              <a:effectLst/>
              <a:latin typeface="Times New Roman" panose="02020603050405020304" pitchFamily="18" charset="0"/>
              <a:ea typeface="Andale Sans UI"/>
              <a:cs typeface="Tahoma" panose="020B0604030504040204" pitchFamily="34" charset="0"/>
            </a:endParaRPr>
          </a:p>
          <a:p>
            <a:endParaRPr lang="tr-TR" dirty="0"/>
          </a:p>
        </p:txBody>
      </p:sp>
      <p:sp>
        <p:nvSpPr>
          <p:cNvPr id="4" name="Slayt Numarası Yer Tutucusu 3">
            <a:extLst>
              <a:ext uri="{FF2B5EF4-FFF2-40B4-BE49-F238E27FC236}">
                <a16:creationId xmlns:a16="http://schemas.microsoft.com/office/drawing/2014/main" id="{8A411A60-5FCA-4C9D-B215-31E39482840C}"/>
              </a:ext>
            </a:extLst>
          </p:cNvPr>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2320536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marL="628650" indent="-285750" algn="just">
              <a:lnSpc>
                <a:spcPct val="150000"/>
              </a:lnSpc>
              <a:buFont typeface="Wingdings" panose="05000000000000000000" pitchFamily="2" charset="2"/>
              <a:buChar char="v"/>
            </a:pP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Hastaneler </a:t>
            </a:r>
            <a:r>
              <a:rPr lang="tr-TR" sz="2400" b="1"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tedavi hizmetleri, koruyucu ve geliştirici sağlık hizmetleri, eğitim ve araştırma olarak dört temel işleve </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sahiptir. Hastanelerin bu dört temel işlevi yanında idari, mali, teknik ve sosyal fonksiyonları da bulunmaktadır.</a:t>
            </a:r>
          </a:p>
          <a:p>
            <a:pPr marL="628650" indent="-285750" algn="just">
              <a:lnSpc>
                <a:spcPct val="150000"/>
              </a:lnSpc>
              <a:buFont typeface="Wingdings" panose="05000000000000000000" pitchFamily="2" charset="2"/>
              <a:buChar char="v"/>
            </a:pP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Hastaneler; işlevlerine, sunulan hizmetin türüne, mülkiyet yapısına, yatak Sayısına (büyüklüklerine), hastaların hastanede kalış süresine, halkın genel kullanımına açık olup olmamasına, eğitim hizmeti verip vermediklerine, dikey </a:t>
            </a:r>
            <a:r>
              <a:rPr lang="tr-TR" sz="2400" kern="150" dirty="0" err="1">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entegresyona</a:t>
            </a:r>
            <a:r>
              <a:rPr lang="tr-TR" sz="2400" kern="150" dirty="0">
                <a:solidFill>
                  <a:srgbClr val="00000A"/>
                </a:solidFill>
                <a:effectLst/>
                <a:latin typeface="Times New Roman" panose="02020603050405020304" pitchFamily="18" charset="0"/>
                <a:ea typeface="Times New Roman" panose="02020603050405020304" pitchFamily="18" charset="0"/>
                <a:cs typeface="Times New Roman" panose="02020603050405020304" pitchFamily="18" charset="0"/>
              </a:rPr>
              <a:t> ve akreditasyon durumlarına göre sınıflandırılabilmektedir.</a:t>
            </a: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13450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620688"/>
            <a:ext cx="9505056" cy="5760640"/>
          </a:xfrm>
        </p:spPr>
        <p:txBody>
          <a:bodyPr anchor="ctr">
            <a:noAutofit/>
          </a:bodyPr>
          <a:lstStyle/>
          <a:p>
            <a:pPr indent="0" algn="just">
              <a:lnSpc>
                <a:spcPct val="150000"/>
              </a:lnSpc>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628650" indent="-285750" algn="just">
              <a:lnSpc>
                <a:spcPct val="150000"/>
              </a:lnSpc>
              <a:buFont typeface="Wingdings" panose="05000000000000000000" pitchFamily="2" charset="2"/>
              <a:buChar char="v"/>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a:p>
            <a:pPr indent="0" algn="just">
              <a:lnSpc>
                <a:spcPct val="150000"/>
              </a:lnSpc>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indent="0" algn="just">
              <a:lnSpc>
                <a:spcPct val="150000"/>
              </a:lnSpc>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2400" b="1"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indent="0" algn="just">
              <a:lnSpc>
                <a:spcPct val="150000"/>
              </a:lnSpc>
              <a:buNone/>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a:t>
            </a:r>
            <a:r>
              <a:rPr lang="tr-TR" sz="2400" b="1" err="1">
                <a:latin typeface="Times New Roman" panose="02020603050405020304" pitchFamily="18" charset="0"/>
                <a:ea typeface="Times New Roman" panose="02020603050405020304" pitchFamily="18" charset="0"/>
                <a:cs typeface="Times New Roman" panose="02020603050405020304" pitchFamily="18" charset="0"/>
              </a:rPr>
              <a:t>Ed</a:t>
            </a:r>
            <a:r>
              <a:rPr lang="tr-TR" sz="2400" b="1">
                <a:latin typeface="Times New Roman" panose="02020603050405020304" pitchFamily="18" charset="0"/>
                <a:ea typeface="Times New Roman" panose="02020603050405020304" pitchFamily="18" charset="0"/>
                <a:cs typeface="Times New Roman" panose="02020603050405020304" pitchFamily="18" charset="0"/>
              </a:rPr>
              <a:t>. Nurşen </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Adak). Nobel Akademik Yayıncılık, 2016</a:t>
            </a:r>
          </a:p>
          <a:p>
            <a:pPr marL="628650" indent="-285750" algn="just">
              <a:lnSpc>
                <a:spcPct val="150000"/>
              </a:lnSpc>
              <a:buFont typeface="Wingdings" panose="05000000000000000000" pitchFamily="2" charset="2"/>
              <a:buChar char="v"/>
            </a:pPr>
            <a:endParaRPr lang="tr-TR" sz="24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383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939108"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1.1.HEKİM-HASTA İLİŞKİSİ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12700" algn="just">
              <a:buNone/>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-Hasta-hekim arasında kurulacak ilişkilerin niteliği sağlıklı bir toplum yaratılmasında son derece önemlidir. 	-Hastalarla kurulacak olumlu ilişkiler tanı koyma ve tedavi etmede başarılı olmayı kolaylaştırır. </a:t>
            </a:r>
          </a:p>
          <a:p>
            <a:pPr marL="92075" indent="12700" algn="just">
              <a:buNone/>
              <a:tabLst>
                <a:tab pos="0" algn="l"/>
              </a:tabLs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-Hastalığı hakkında bilgi vermeyen, yeteri kadar konuşmayan hasta üzerinde hekimin başarısı sınırlı kalır. 	-Hastanede kendini rahat ve özgür hissetmeyen, baskı altında hisseden hasta hekimi yanıltıcı bilgiler verebilir, diğer yandan da hekim hastayı hastalığı hakkında tatmin edici bilgilendirmezse tedavi amacına kolayca ulaşamaz.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92788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7500" lnSpcReduction="20000"/>
          </a:bodyPr>
          <a:lstStyle/>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Hekim-hasta ilişkisinde her iki taraf karşılıklı olarak birbirini etkilemektedir. Klinik hekimlikte hekim-hasta arasındaki görüşme zamanı süresince karşılıklı etkileşim ve değişim yaşanmaktadır. </a:t>
            </a:r>
          </a:p>
          <a:p>
            <a:pPr marL="800100" lvl="1" indent="-457200" algn="just">
              <a:lnSpc>
                <a:spcPct val="150000"/>
              </a:lnSpc>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Hekim-hasta ilişkisini, konusu insan olan diğer uğraş alanlarından ayıran (özgün kılan) en önemli özellik </a:t>
            </a: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birebir ilişki tipi olması ve hekimin eylemlerinin sonuçlarının hasta bedenine (bazen vücut bütünlüğünü bozan) etki edebilmesidir.</a:t>
            </a:r>
          </a:p>
          <a:p>
            <a:pPr marL="800100" lvl="1" indent="-457200" algn="just">
              <a:lnSpc>
                <a:spcPct val="150000"/>
              </a:lnSpc>
              <a:buFont typeface="Wingdings" panose="05000000000000000000" pitchFamily="2" charset="2"/>
              <a:buChar char="ü"/>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Tıp öznesi ve nesnesi insan olan bir alandır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ve geçmişten günümüze bir bilimden ziyade amacına yönelik olarak bilimleri kullanan bir uygulama alanı olarak evrimleşmiştir.</a:t>
            </a:r>
          </a:p>
          <a:p>
            <a:pPr marL="342900" lvl="1" indent="0" algn="just">
              <a:lnSpc>
                <a:spcPct val="150000"/>
              </a:lnSpc>
              <a:buNone/>
            </a:pPr>
            <a:endParaRPr lang="tr-TR" sz="2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Medikal sosyolojinin kurucusu olarak kabul edilen </a:t>
            </a:r>
            <a:r>
              <a:rPr lang="tr-TR" sz="2300" b="1"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Parsons</a:t>
            </a:r>
            <a:r>
              <a:rPr lang="tr-TR" sz="23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 (1951) </a:t>
            </a: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toplumun hem hekimlere hem de hastalara belirli roller biçtiğini ve bireylerin hastanelerde bu rolleri oynadıklarını belirtmiştir. </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Toplumların " </a:t>
            </a:r>
            <a:r>
              <a:rPr lang="tr-TR" sz="23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denge içinde kalabilmeleri için hasta ve hekimlerin toplumun belirlediği davranış kalıplarına göre davranması gerekliliğinin, hasta ve hekim arasında yaşanabilecek eşitsizlikler, uyuşmazlıklar ve anlaşmazlıkları ortadan kaldırabileceğini» </a:t>
            </a: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belirtmektedir.</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540" indent="0" algn="just">
              <a:buClr>
                <a:srgbClr val="B31166"/>
              </a:buClr>
              <a:buNone/>
            </a:pPr>
            <a:r>
              <a:rPr lang="tr-TR" sz="23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Parsons</a:t>
            </a: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 hastalıkların biyolojik kökenleri kadar toplumsal kökenlerinin de olduğunu göstermiştir. </a:t>
            </a:r>
            <a:r>
              <a:rPr lang="tr-TR" sz="23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Parsons</a:t>
            </a: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 (1951) hasta birey dört farklı rolü yerine getirir,</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 birey günlük olarak sürdürdüğü etkinlikleri ve sorumlulukları (işe gitmek, spor yapmak gibi) bırakmak durumundadır.</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-Hasta birey kendi ihtiyaçlarını karşılayamadığından, kendisine bakılması gereken kişidir. Bazı bireyler tamamen bakıma muhtaç olabilir.</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-Bazı hastalar basit hastalıklar karşısında doktora gitmez, kronik hastalığı olan bireyler daima hekim gözetiminde olmalıdır. </a:t>
            </a:r>
          </a:p>
          <a:p>
            <a:pPr marL="540" indent="0" algn="just">
              <a:buClr>
                <a:srgbClr val="B31166"/>
              </a:buClr>
              <a:buNone/>
            </a:pPr>
            <a:r>
              <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rPr>
              <a:t>Geçici rol; hekim ve hastanenin amacı hasta kişinin mümkün olduğunca çabuk normal hayata dönmesini sağlamaktır. </a:t>
            </a:r>
          </a:p>
          <a:p>
            <a:pPr marL="540" indent="0" algn="just">
              <a:buClr>
                <a:srgbClr val="B31166"/>
              </a:buClr>
              <a:buNone/>
            </a:pPr>
            <a:endParaRPr lang="tr-TR" sz="23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04251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a:bodyPr>
          <a:lstStyle/>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Tüm bireyler yaşamlarının bir bölümünde hasta rolünü yerine getirmek durumunda kalacağından bu rol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evrensel</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özellikler de taşımaktadır. Hasta rolünde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kültürel kalıpların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da etkisi vardır.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72040" indent="-571500" algn="just">
              <a:buClr>
                <a:srgbClr val="B31166"/>
              </a:buClr>
              <a:buFont typeface="Wingdings" panose="05000000000000000000" pitchFamily="2" charset="2"/>
              <a:buChar char="ü"/>
            </a:pPr>
            <a:r>
              <a:rPr lang="tr-TR" sz="3600" dirty="0" err="1">
                <a:latin typeface="Times New Roman" panose="02020603050405020304" pitchFamily="18" charset="0"/>
                <a:cs typeface="Times New Roman" panose="02020603050405020304" pitchFamily="18" charset="0"/>
              </a:rPr>
              <a:t>Parsons</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ın</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işlevselci</a:t>
            </a:r>
            <a:r>
              <a:rPr lang="tr-TR" sz="3600" dirty="0">
                <a:latin typeface="Times New Roman" panose="02020603050405020304" pitchFamily="18" charset="0"/>
                <a:cs typeface="Times New Roman" panose="02020603050405020304" pitchFamily="18" charset="0"/>
              </a:rPr>
              <a:t> kuramı “</a:t>
            </a:r>
            <a:r>
              <a:rPr lang="tr-TR" sz="3600" b="1" dirty="0">
                <a:latin typeface="Times New Roman" panose="02020603050405020304" pitchFamily="18" charset="0"/>
                <a:cs typeface="Times New Roman" panose="02020603050405020304" pitchFamily="18" charset="0"/>
              </a:rPr>
              <a:t>güven</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uzlaşı</a:t>
            </a:r>
            <a:r>
              <a:rPr lang="tr-TR" sz="3600" dirty="0">
                <a:latin typeface="Times New Roman" panose="02020603050405020304" pitchFamily="18" charset="0"/>
                <a:cs typeface="Times New Roman" panose="02020603050405020304" pitchFamily="18" charset="0"/>
              </a:rPr>
              <a:t>” üzerine oturtulmuştur. </a:t>
            </a:r>
          </a:p>
          <a:p>
            <a:pPr marL="572040" indent="-571500" algn="just">
              <a:buClr>
                <a:srgbClr val="B31166"/>
              </a:buClr>
              <a:buFont typeface="Wingdings" panose="05000000000000000000" pitchFamily="2" charset="2"/>
              <a:buChar char="ü"/>
            </a:pPr>
            <a:r>
              <a:rPr lang="tr-TR" sz="3600" dirty="0">
                <a:latin typeface="Times New Roman" panose="02020603050405020304" pitchFamily="18" charset="0"/>
                <a:cs typeface="Times New Roman" panose="02020603050405020304" pitchFamily="18" charset="0"/>
              </a:rPr>
              <a:t>1970 de Amerikalı sosyolog </a:t>
            </a:r>
            <a:r>
              <a:rPr lang="tr-TR" sz="3600" dirty="0" err="1">
                <a:latin typeface="Times New Roman" panose="02020603050405020304" pitchFamily="18" charset="0"/>
                <a:cs typeface="Times New Roman" panose="02020603050405020304" pitchFamily="18" charset="0"/>
              </a:rPr>
              <a:t>Elliot</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Freidson</a:t>
            </a:r>
            <a:r>
              <a:rPr lang="tr-TR" sz="3600" dirty="0">
                <a:latin typeface="Times New Roman" panose="02020603050405020304" pitchFamily="18" charset="0"/>
                <a:cs typeface="Times New Roman" panose="02020603050405020304" pitchFamily="18" charset="0"/>
              </a:rPr>
              <a:t> bu kurama karşı çıkmıştır. </a:t>
            </a:r>
            <a:r>
              <a:rPr lang="tr-TR" sz="3600" dirty="0" err="1">
                <a:latin typeface="Times New Roman" panose="02020603050405020304" pitchFamily="18" charset="0"/>
                <a:cs typeface="Times New Roman" panose="02020603050405020304" pitchFamily="18" charset="0"/>
              </a:rPr>
              <a:t>Elliot</a:t>
            </a:r>
            <a:r>
              <a:rPr lang="tr-TR" sz="3600" dirty="0">
                <a:latin typeface="Times New Roman" panose="02020603050405020304" pitchFamily="18" charset="0"/>
                <a:cs typeface="Times New Roman" panose="02020603050405020304" pitchFamily="18" charset="0"/>
              </a:rPr>
              <a:t> </a:t>
            </a:r>
            <a:r>
              <a:rPr lang="tr-TR" sz="3600" dirty="0" err="1">
                <a:latin typeface="Times New Roman" panose="02020603050405020304" pitchFamily="18" charset="0"/>
                <a:cs typeface="Times New Roman" panose="02020603050405020304" pitchFamily="18" charset="0"/>
              </a:rPr>
              <a:t>Freidson</a:t>
            </a:r>
            <a:r>
              <a:rPr lang="tr-TR" sz="3600" dirty="0">
                <a:latin typeface="Times New Roman" panose="02020603050405020304" pitchFamily="18" charset="0"/>
                <a:cs typeface="Times New Roman" panose="02020603050405020304" pitchFamily="18" charset="0"/>
              </a:rPr>
              <a:t> hekimlerin, hastalar üzerinde kurmuş oldukları hakimiyeti yasal hale getirdikleri ve mevcut çatışmanın üstünü örttüklerini savunmuştur.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65730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92500" lnSpcReduction="10000"/>
          </a:bodyPr>
          <a:lstStyle/>
          <a:p>
            <a:pPr algn="just">
              <a:buFont typeface="Wingdings" panose="05000000000000000000" pitchFamily="2" charset="2"/>
              <a:buChar char="v"/>
            </a:pPr>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Çatışmacı bakış açılarının yanında </a:t>
            </a:r>
            <a:r>
              <a:rPr lang="tr-TR" sz="2800" dirty="0" err="1">
                <a:latin typeface="Times New Roman" panose="02020603050405020304" pitchFamily="18" charset="0"/>
                <a:cs typeface="Times New Roman" panose="02020603050405020304" pitchFamily="18" charset="0"/>
              </a:rPr>
              <a:t>etkileşimcilik</a:t>
            </a:r>
            <a:r>
              <a:rPr lang="tr-TR" sz="2800" dirty="0">
                <a:latin typeface="Times New Roman" panose="02020603050405020304" pitchFamily="18" charset="0"/>
                <a:cs typeface="Times New Roman" panose="02020603050405020304" pitchFamily="18" charset="0"/>
              </a:rPr>
              <a:t> modeli de </a:t>
            </a:r>
            <a:r>
              <a:rPr lang="tr-TR" sz="2800" dirty="0" err="1">
                <a:latin typeface="Times New Roman" panose="02020603050405020304" pitchFamily="18" charset="0"/>
                <a:cs typeface="Times New Roman" panose="02020603050405020304" pitchFamily="18" charset="0"/>
              </a:rPr>
              <a:t>Parsons’ın</a:t>
            </a:r>
            <a:r>
              <a:rPr lang="tr-TR" sz="2800" dirty="0">
                <a:latin typeface="Times New Roman" panose="02020603050405020304" pitchFamily="18" charset="0"/>
                <a:cs typeface="Times New Roman" panose="02020603050405020304" pitchFamily="18" charset="0"/>
              </a:rPr>
              <a:t> “uzlaşmacı” modeline eleştiriler getirmiştir. </a:t>
            </a:r>
          </a:p>
          <a:p>
            <a:pPr algn="just">
              <a:buFont typeface="Wingdings" panose="05000000000000000000" pitchFamily="2" charset="2"/>
              <a:buChar char="v"/>
            </a:pPr>
            <a:r>
              <a:rPr lang="tr-TR" sz="2800" b="1" dirty="0">
                <a:latin typeface="Times New Roman" panose="02020603050405020304" pitchFamily="18" charset="0"/>
                <a:cs typeface="Times New Roman" panose="02020603050405020304" pitchFamily="18" charset="0"/>
              </a:rPr>
              <a:t>Hasta-hekim ilişkisi hem uzlaşıyı hem de çatışmayı içerebilir, bu ilişki hastalığın şiddetinden, hastanelerin yapısından, yaş, cins, sınıf, etnik köken gibi toplumsal faktörlerden etkilenebilir. </a:t>
            </a:r>
            <a:r>
              <a:rPr lang="tr-TR" sz="2800" dirty="0">
                <a:latin typeface="Times New Roman" panose="02020603050405020304" pitchFamily="18" charset="0"/>
                <a:cs typeface="Times New Roman" panose="02020603050405020304" pitchFamily="18" charset="0"/>
              </a:rPr>
              <a:t>Bu ekol hekim-hasta ilişkisinin uzlaşı ya da çatışma ile sonuçlanıp sonuçlanmayacağından çok, </a:t>
            </a:r>
            <a:r>
              <a:rPr lang="tr-TR" sz="2800" b="1" dirty="0">
                <a:latin typeface="Times New Roman" panose="02020603050405020304" pitchFamily="18" charset="0"/>
                <a:cs typeface="Times New Roman" panose="02020603050405020304" pitchFamily="18" charset="0"/>
              </a:rPr>
              <a:t>nasıl şekillendiği, bu ilişkilerin nasıl devam ettiği ve nasıl değiştiği üzerinde yoğunlaşmalıdır. </a:t>
            </a:r>
          </a:p>
          <a:p>
            <a:pPr algn="just">
              <a:buFont typeface="Wingdings" panose="05000000000000000000" pitchFamily="2" charset="2"/>
              <a:buChar char="v"/>
            </a:pPr>
            <a:r>
              <a:rPr lang="tr-TR" sz="2800" dirty="0">
                <a:latin typeface="Times New Roman" panose="02020603050405020304" pitchFamily="18" charset="0"/>
                <a:cs typeface="Times New Roman" panose="02020603050405020304" pitchFamily="18" charset="0"/>
              </a:rPr>
              <a:t>Hastalar sürecin pasif üyeleri değildir, aynı zamanda süreci tamamen kendileri de belirlemez. Hastalar tıpkı hekimler gibi söylemek istediklerini seçerek söyler, sorunlarını kendi önem sırasına göre ortaya koyarlar, istedikleri yönde bir etki uyandırmaya çalışırlar. Diğer yandan da hekimin zamanını almamaları gerektiğinin de bilincindedirler.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758870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1714</TotalTime>
  <Words>2387</Words>
  <Application>Microsoft Office PowerPoint</Application>
  <PresentationFormat>Geniş ekran</PresentationFormat>
  <Paragraphs>138</Paragraphs>
  <Slides>24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1.HEKİM-HASTA, HASTA-HASTANE İLİŞKİLERİ</vt:lpstr>
      <vt:lpstr> 1.1.HEKİM-HASTA İLİŞKİSİ </vt:lpstr>
      <vt:lpstr> </vt:lpstr>
      <vt:lpstr>PowerPoint Sunusu</vt:lpstr>
      <vt:lpstr>PowerPoint Sunusu</vt:lpstr>
      <vt:lpstr>PowerPoint Sunusu</vt:lpstr>
      <vt:lpstr>PowerPoint Sunusu</vt:lpstr>
      <vt:lpstr>  </vt:lpstr>
      <vt:lpstr>1.1.1. Hekim-Hasta İlişkisinin Önemi</vt:lpstr>
      <vt:lpstr>PowerPoint Sunusu</vt:lpstr>
      <vt:lpstr>PowerPoint Sunusu</vt:lpstr>
      <vt:lpstr>1.1.2.Hekim Hasta İlişkisinin Tarihsel Gelişimi</vt:lpstr>
      <vt:lpstr>PowerPoint Sunusu</vt:lpstr>
      <vt:lpstr>Hekim-Hasta İlişkisinin Gelişimi </vt:lpstr>
      <vt:lpstr>1.1.3.Hekim-Hasta İlişkisine Yönelik Modeller</vt:lpstr>
      <vt:lpstr>PowerPoint Sunusu</vt:lpstr>
      <vt:lpstr> 1.1.4.Hekim-Hasta İlişkisini Etkileyen Faktörler  </vt:lpstr>
      <vt:lpstr>PowerPoint Sunusu</vt:lpstr>
      <vt:lpstr>PowerPoint Sunusu</vt:lpstr>
      <vt:lpstr> 1.2. HASTA-HASTANE İLİŞKİLERİ  </vt:lpstr>
      <vt:lpstr>1.2.1. Hastanenin Tanımı, İşlevleri ve Sınıflandırılması</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158</cp:revision>
  <dcterms:created xsi:type="dcterms:W3CDTF">2019-12-10T17:31:29Z</dcterms:created>
  <dcterms:modified xsi:type="dcterms:W3CDTF">2021-11-04T16:37:33Z</dcterms:modified>
</cp:coreProperties>
</file>