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622A4-FCF2-45F5-9043-A1D275FB559B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A783E-FFBA-4EEF-A2FB-5FDCC8C1AA0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r.com.tr/Kitap/Sinifin-Gizli-Yaralari/Arastirma-Tarih/Sosyoloji/urunno=000173220200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Emek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Utanç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Michael </a:t>
            </a:r>
            <a:r>
              <a:rPr lang="tr-TR" dirty="0" err="1" smtClean="0"/>
              <a:t>Lewis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i="1" dirty="0" smtClean="0"/>
              <a:t>Ex</a:t>
            </a:r>
            <a:r>
              <a:rPr lang="tr-TR" i="1" dirty="0" err="1" smtClean="0"/>
              <a:t>posed</a:t>
            </a:r>
            <a:r>
              <a:rPr lang="tr-TR" i="1" dirty="0" smtClean="0"/>
              <a:t> </a:t>
            </a:r>
            <a:r>
              <a:rPr lang="en-US" i="1" dirty="0" smtClean="0"/>
              <a:t>S</a:t>
            </a:r>
            <a:r>
              <a:rPr lang="tr-TR" i="1" dirty="0" err="1" smtClean="0"/>
              <a:t>elf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err="1" smtClean="0"/>
              <a:t>Utanç</a:t>
            </a:r>
            <a:r>
              <a:rPr lang="en-US" dirty="0" smtClean="0"/>
              <a:t> self-conscious </a:t>
            </a:r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kategorisinde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Benliğe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biçmek</a:t>
            </a:r>
            <a:r>
              <a:rPr lang="en-US" dirty="0" smtClean="0"/>
              <a:t>,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Utanç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özgül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algı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, </a:t>
            </a:r>
            <a:r>
              <a:rPr lang="en-US" dirty="0" err="1" smtClean="0"/>
              <a:t>bilme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Benliğin</a:t>
            </a:r>
            <a:r>
              <a:rPr lang="en-US" dirty="0" smtClean="0"/>
              <a:t> </a:t>
            </a:r>
            <a:r>
              <a:rPr lang="en-US" dirty="0" err="1" smtClean="0"/>
              <a:t>değersiz</a:t>
            </a:r>
            <a:r>
              <a:rPr lang="en-US" dirty="0" smtClean="0"/>
              <a:t>, </a:t>
            </a:r>
            <a:r>
              <a:rPr lang="en-US" dirty="0" err="1" smtClean="0"/>
              <a:t>kusurlu</a:t>
            </a:r>
            <a:r>
              <a:rPr lang="en-US" dirty="0" smtClean="0"/>
              <a:t>, </a:t>
            </a:r>
            <a:r>
              <a:rPr lang="en-US" dirty="0" err="1" smtClean="0"/>
              <a:t>kötü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hissedilmesi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Utanç Anlayışı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Sartre'ın Utanç Anlayışı: ötekine görüldüğü haliyle ben kendinden utanır.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smtClean="0"/>
              <a:t>Erik </a:t>
            </a:r>
            <a:r>
              <a:rPr lang="tr-TR" dirty="0" err="1" smtClean="0"/>
              <a:t>Erikson</a:t>
            </a:r>
            <a:r>
              <a:rPr lang="tr-TR" dirty="0" smtClean="0"/>
              <a:t>: kişi görünür ama görünmeye hazır değildir. Ego idealine erişememek ve benlik  hissinin acı verişi.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Utanca sosyolojik bakış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Jack</a:t>
            </a:r>
            <a:r>
              <a:rPr lang="tr-TR" dirty="0"/>
              <a:t> </a:t>
            </a:r>
            <a:r>
              <a:rPr lang="en-US" dirty="0" err="1" smtClean="0"/>
              <a:t>B</a:t>
            </a:r>
            <a:r>
              <a:rPr lang="tr-TR" dirty="0" err="1" smtClean="0"/>
              <a:t>arbalet</a:t>
            </a:r>
            <a:r>
              <a:rPr lang="tr-TR" dirty="0" smtClean="0"/>
              <a:t>,</a:t>
            </a:r>
            <a:r>
              <a:rPr lang="en-US" b="1" dirty="0"/>
              <a:t> </a:t>
            </a:r>
            <a:r>
              <a:rPr lang="en-US" b="1" i="1" dirty="0"/>
              <a:t>1998/2001). Emotion, Social Theory, and Social Structure. A </a:t>
            </a:r>
            <a:r>
              <a:rPr lang="en-US" b="1" i="1" dirty="0" err="1"/>
              <a:t>Macrosociological</a:t>
            </a:r>
            <a:r>
              <a:rPr lang="en-US" b="1" i="1" dirty="0"/>
              <a:t> Approach. </a:t>
            </a:r>
          </a:p>
          <a:p>
            <a:r>
              <a:rPr lang="tr-TR" dirty="0" smtClean="0"/>
              <a:t> köylü toplumunda kıskançlık ahlaki normları çiğnemek olarak görülüyor ve utanç hisleri uyandırıyor </a:t>
            </a:r>
          </a:p>
          <a:p>
            <a:endParaRPr lang="tr-TR" dirty="0" smtClean="0"/>
          </a:p>
          <a:p>
            <a:r>
              <a:rPr lang="tr-TR" dirty="0" smtClean="0"/>
              <a:t>kentli </a:t>
            </a:r>
            <a:r>
              <a:rPr lang="tr-TR" dirty="0" err="1" smtClean="0"/>
              <a:t>seküler</a:t>
            </a:r>
            <a:r>
              <a:rPr lang="tr-TR" dirty="0" smtClean="0"/>
              <a:t> </a:t>
            </a:r>
            <a:r>
              <a:rPr lang="tr-TR" dirty="0" err="1" smtClean="0"/>
              <a:t>kapitalis</a:t>
            </a:r>
            <a:r>
              <a:rPr lang="en-US" dirty="0" smtClean="0"/>
              <a:t>t</a:t>
            </a:r>
            <a:r>
              <a:rPr lang="en-US" dirty="0"/>
              <a:t> </a:t>
            </a:r>
            <a:r>
              <a:rPr lang="tr-TR" dirty="0" smtClean="0"/>
              <a:t>toplum</a:t>
            </a:r>
            <a:r>
              <a:rPr lang="en-US" dirty="0" err="1" smtClean="0"/>
              <a:t>da</a:t>
            </a:r>
            <a:r>
              <a:rPr lang="tr-TR" dirty="0" smtClean="0"/>
              <a:t> kıskançlı</a:t>
            </a:r>
            <a:r>
              <a:rPr lang="en-US" dirty="0" smtClean="0"/>
              <a:t>k</a:t>
            </a:r>
            <a:r>
              <a:rPr lang="tr-TR" dirty="0" smtClean="0"/>
              <a:t> utanç duyulması gereken bir duygu olmaktan çıkmış, bir arzulama</a:t>
            </a:r>
            <a:r>
              <a:rPr lang="en-US" dirty="0" smtClean="0"/>
              <a:t>,</a:t>
            </a:r>
            <a:r>
              <a:rPr lang="tr-TR" dirty="0" smtClean="0"/>
              <a:t> istek olarak görülmüştür bu yüzden de utanç hissi doğurmaz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Utanca</a:t>
            </a:r>
            <a:r>
              <a:rPr lang="en-US" dirty="0" smtClean="0"/>
              <a:t> </a:t>
            </a:r>
            <a:r>
              <a:rPr lang="en-US" dirty="0" err="1" smtClean="0"/>
              <a:t>Antropolojik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1950lerde antropoloji </a:t>
            </a:r>
            <a:r>
              <a:rPr lang="tr-TR" dirty="0" err="1" smtClean="0"/>
              <a:t>literaturu</a:t>
            </a:r>
            <a:r>
              <a:rPr lang="en-US" dirty="0"/>
              <a:t>:</a:t>
            </a:r>
            <a:r>
              <a:rPr lang="tr-TR" dirty="0" smtClean="0"/>
              <a:t> J</a:t>
            </a:r>
            <a:r>
              <a:rPr lang="tr-TR" dirty="0"/>
              <a:t>. G. </a:t>
            </a:r>
            <a:r>
              <a:rPr lang="tr-TR" dirty="0" err="1"/>
              <a:t>Peristiany</a:t>
            </a:r>
            <a:r>
              <a:rPr lang="tr-TR" dirty="0"/>
              <a:t> (Ed</a:t>
            </a:r>
            <a:r>
              <a:rPr lang="tr-TR" dirty="0" smtClean="0"/>
              <a:t>.) </a:t>
            </a:r>
            <a:r>
              <a:rPr lang="tr-TR" i="1" dirty="0" err="1"/>
              <a:t>Honour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Shame</a:t>
            </a:r>
            <a:r>
              <a:rPr lang="tr-TR" i="1" dirty="0"/>
              <a:t>: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Values</a:t>
            </a:r>
            <a:r>
              <a:rPr lang="tr-TR" i="1" dirty="0"/>
              <a:t> of </a:t>
            </a:r>
            <a:r>
              <a:rPr lang="tr-TR" i="1" dirty="0" err="1"/>
              <a:t>Mediterranean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Akdenizin</a:t>
            </a:r>
            <a:r>
              <a:rPr lang="tr-TR" dirty="0" smtClean="0"/>
              <a:t> kültürel ahlaki sistemini ve cinsiyet rejimini utanç onur kutuplaşması ile açıklamak.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Utanc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Richard </a:t>
            </a:r>
            <a:r>
              <a:rPr lang="en-US" dirty="0"/>
              <a:t>S</a:t>
            </a:r>
            <a:r>
              <a:rPr lang="tr-TR" dirty="0" err="1" smtClean="0"/>
              <a:t>ennet</a:t>
            </a:r>
            <a:r>
              <a:rPr lang="en-US" dirty="0" smtClean="0"/>
              <a:t>, </a:t>
            </a:r>
            <a:r>
              <a:rPr lang="tr-TR" i="1" dirty="0"/>
              <a:t>Sınıfın Gizli Yaraları</a:t>
            </a:r>
            <a:endParaRPr lang="tr-TR" i="1" dirty="0">
              <a:hlinkClick r:id="rId2"/>
            </a:endParaRPr>
          </a:p>
          <a:p>
            <a:endParaRPr lang="en-US" dirty="0"/>
          </a:p>
          <a:p>
            <a:r>
              <a:rPr lang="tr-TR" dirty="0" err="1" smtClean="0"/>
              <a:t>Beverley</a:t>
            </a:r>
            <a:r>
              <a:rPr lang="tr-TR" dirty="0" smtClean="0"/>
              <a:t> </a:t>
            </a:r>
            <a:r>
              <a:rPr lang="en-US" dirty="0"/>
              <a:t>S</a:t>
            </a:r>
            <a:r>
              <a:rPr lang="tr-TR" dirty="0" err="1" smtClean="0"/>
              <a:t>keggs</a:t>
            </a:r>
            <a:r>
              <a:rPr lang="en-US" dirty="0" smtClean="0"/>
              <a:t>, </a:t>
            </a:r>
            <a:r>
              <a:rPr lang="en-US" i="1" dirty="0"/>
              <a:t>Formations of Class and Gender: Becoming Respectable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Kaynakça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Sara </a:t>
            </a:r>
            <a:r>
              <a:rPr lang="tr-TR" dirty="0" err="1"/>
              <a:t>Ahmed</a:t>
            </a:r>
            <a:r>
              <a:rPr lang="tr-TR" dirty="0"/>
              <a:t> (2015) </a:t>
            </a:r>
            <a:r>
              <a:rPr lang="tr-TR" i="1" dirty="0"/>
              <a:t>Duyguların Kültürel Politikası</a:t>
            </a:r>
            <a:r>
              <a:rPr lang="tr-TR" dirty="0"/>
              <a:t>. Sel Yayınları. (Ötekinin Önünde Utanç)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187</Words>
  <Application>Microsoft Office PowerPoint</Application>
  <PresentationFormat>Ekran Gösterisi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</vt:lpstr>
      <vt:lpstr>Utanç </vt:lpstr>
      <vt:lpstr>Utanç ve Benlik Değeri</vt:lpstr>
      <vt:lpstr>Utanç Anlayışı</vt:lpstr>
      <vt:lpstr>Utanca sosyolojik bakış </vt:lpstr>
      <vt:lpstr>Utanca Antropolojik Bakış </vt:lpstr>
      <vt:lpstr>Sınıf ve Utanc</vt:lpstr>
      <vt:lpstr>Kaynakça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3</cp:revision>
  <dcterms:created xsi:type="dcterms:W3CDTF">2018-11-08T16:58:12Z</dcterms:created>
  <dcterms:modified xsi:type="dcterms:W3CDTF">2018-11-08T17:19:11Z</dcterms:modified>
</cp:coreProperties>
</file>