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3" r:id="rId3"/>
    <p:sldId id="264" r:id="rId4"/>
    <p:sldId id="265" r:id="rId5"/>
    <p:sldId id="266" r:id="rId6"/>
    <p:sldId id="269" r:id="rId7"/>
    <p:sldId id="275" r:id="rId8"/>
    <p:sldId id="267" r:id="rId9"/>
    <p:sldId id="276" r:id="rId10"/>
    <p:sldId id="277" r:id="rId11"/>
    <p:sldId id="278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6. HAFTA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Birleşik Sessiz Harflerin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Yazım Kuralları-ı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89749" y="1556792"/>
            <a:ext cx="7467600" cy="4873752"/>
          </a:xfrm>
        </p:spPr>
        <p:txBody>
          <a:bodyPr/>
          <a:lstStyle/>
          <a:p>
            <a:pPr algn="ctr"/>
            <a:r>
              <a:rPr lang="tr-TR" b="1" dirty="0"/>
              <a:t>Not:</a:t>
            </a:r>
            <a:r>
              <a:rPr lang="tr-TR" dirty="0"/>
              <a:t> Ancak bazen dikeyle biten sessiz harfler de bu kurala uygun olarak birleşirler.</a:t>
            </a:r>
          </a:p>
          <a:p>
            <a:pPr algn="ctr"/>
            <a:endParaRPr lang="tr-TR" dirty="0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DBEEDF90-F945-48B7-AF70-FC8085F350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5" y="2852936"/>
            <a:ext cx="6583215" cy="936104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825FB88F-DAA7-4CB3-A8EC-3208231203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1640" y="3789040"/>
            <a:ext cx="5112568" cy="37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5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49580" indent="-220980" algn="just">
              <a:spcAft>
                <a:spcPts val="0"/>
              </a:spcAft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c!	 c	½</a:t>
            </a:r>
            <a:r>
              <a:rPr lang="tr-TR" sz="2800" dirty="0">
                <a:latin typeface="Sanskrit 1.2" pitchFamily="2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ya da </a:t>
            </a:r>
            <a:r>
              <a:rPr lang="tr-TR" sz="3600" dirty="0" err="1">
                <a:latin typeface="Sanskrit 1.2" pitchFamily="2" charset="0"/>
                <a:ea typeface="Times New Roman" panose="02020603050405020304" pitchFamily="18" charset="0"/>
              </a:rPr>
              <a:t>Cc</a:t>
            </a: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	 p!	t	Ý</a:t>
            </a:r>
            <a:r>
              <a:rPr lang="tr-TR" sz="2800" dirty="0">
                <a:latin typeface="Sanskrit 1.2" pitchFamily="2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ya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</a:t>
            </a:r>
            <a:r>
              <a:rPr lang="tr-TR" sz="3600" dirty="0" err="1">
                <a:latin typeface="Sanskrit 1.2" pitchFamily="2" charset="0"/>
                <a:ea typeface="Times New Roman" panose="02020603050405020304" pitchFamily="18" charset="0"/>
              </a:rPr>
              <a:t>Pt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 indent="-220980" algn="just">
              <a:spcAft>
                <a:spcPts val="0"/>
              </a:spcAft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ç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çç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	  p	ta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pta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0755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b="1" dirty="0"/>
              <a:t>Birleşik Sessiz Harflerin Yazım Kuralları</a:t>
            </a:r>
          </a:p>
          <a:p>
            <a:pPr algn="ctr"/>
            <a:endParaRPr lang="tr-TR" dirty="0"/>
          </a:p>
          <a:p>
            <a:pPr lvl="0" algn="ctr"/>
            <a:r>
              <a:rPr lang="tr-TR" dirty="0"/>
              <a:t>1. Dikey çizgisi olan sessiz bir harf kendinden sonra gelen harfle birleşirken dikey çizgisi düşer ve diğer harfe eklenir.</a:t>
            </a:r>
          </a:p>
          <a:p>
            <a:pPr indent="228600" algn="ctr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2276872"/>
            <a:ext cx="7467600" cy="4197080"/>
          </a:xfrm>
        </p:spPr>
        <p:txBody>
          <a:bodyPr/>
          <a:lstStyle/>
          <a:p>
            <a:pPr marL="228600" algn="just">
              <a:spcAft>
                <a:spcPts val="0"/>
              </a:spcAft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t!		s	</a:t>
            </a:r>
            <a:r>
              <a:rPr lang="tr-TR" sz="3600" dirty="0" err="1">
                <a:latin typeface="Sanskrit 1.2" pitchFamily="2" charset="0"/>
                <a:ea typeface="Times New Roman" panose="02020603050405020304" pitchFamily="18" charset="0"/>
              </a:rPr>
              <a:t>Ts</a:t>
            </a: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		j!	d	</a:t>
            </a:r>
            <a:r>
              <a:rPr lang="tr-TR" sz="3600" dirty="0" err="1">
                <a:latin typeface="Sanskrit 1.2" pitchFamily="2" charset="0"/>
                <a:ea typeface="Times New Roman" panose="02020603050405020304" pitchFamily="18" charset="0"/>
              </a:rPr>
              <a:t>Jd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    	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tsa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c	da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cda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28600" algn="just">
              <a:spcAft>
                <a:spcPts val="0"/>
              </a:spcAft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g!		y	</a:t>
            </a:r>
            <a:r>
              <a:rPr lang="tr-TR" sz="3600" dirty="0" err="1">
                <a:latin typeface="Sanskrit 1.2" pitchFamily="2" charset="0"/>
                <a:ea typeface="Times New Roman" panose="02020603050405020304" pitchFamily="18" charset="0"/>
              </a:rPr>
              <a:t>Gy</a:t>
            </a: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		v!	n	</a:t>
            </a:r>
            <a:r>
              <a:rPr lang="tr-TR" sz="3600" dirty="0" err="1">
                <a:latin typeface="Sanskrit 1.2" pitchFamily="2" charset="0"/>
                <a:ea typeface="Times New Roman" panose="02020603050405020304" pitchFamily="18" charset="0"/>
              </a:rPr>
              <a:t>Vn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		ya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gya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v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na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vna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28600" algn="just">
              <a:spcAft>
                <a:spcPts val="0"/>
              </a:spcAft>
            </a:pPr>
            <a:r>
              <a:rPr lang="tr-TR" dirty="0"/>
              <a:t> </a:t>
            </a: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m!		d	Md		;!	s	:s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		da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mda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sh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shsa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28600" algn="just"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y!		k	</a:t>
            </a:r>
            <a:r>
              <a:rPr lang="tr-TR" sz="3600" dirty="0" err="1">
                <a:latin typeface="Sanskrit 1.2" pitchFamily="2" charset="0"/>
                <a:ea typeface="Times New Roman" panose="02020603050405020304" pitchFamily="18" charset="0"/>
              </a:rPr>
              <a:t>Yk</a:t>
            </a: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		-!	b	_b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y	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yka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bh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bhba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2482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2. Dikey çizgisi olmayan bir harf kendinden sonra gelen harfle birleşirken ya kendinden sonra gelen harfe birleşir ya da kendinden sonra gelen harfin üstüne yazılır. 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8852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4DC25A-C789-4960-A9BA-FF2365BD032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35280" cy="4873752"/>
          </a:xfrm>
        </p:spPr>
        <p:txBody>
          <a:bodyPr/>
          <a:lstStyle/>
          <a:p>
            <a:pPr marL="449580" indent="-220980" algn="just">
              <a:spcAft>
                <a:spcPts val="0"/>
              </a:spcAft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k!		l	¬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ya da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3600" dirty="0" err="1">
                <a:latin typeface="Sanskrit 1.2" pitchFamily="2" charset="0"/>
                <a:ea typeface="Times New Roman" panose="02020603050405020304" pitchFamily="18" charset="0"/>
              </a:rPr>
              <a:t>Kl</a:t>
            </a:r>
            <a:r>
              <a:rPr lang="tr-TR" sz="2800" dirty="0">
                <a:latin typeface="Sanskrit 1.2" pitchFamily="2" charset="0"/>
                <a:ea typeface="Times New Roman" panose="02020603050405020304" pitchFamily="18" charset="0"/>
              </a:rPr>
              <a:t>		</a:t>
            </a:r>
            <a:r>
              <a:rPr lang="tr-T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'!	g	¼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 indent="-220980" algn="just">
              <a:spcAft>
                <a:spcPts val="0"/>
              </a:spcAft>
            </a:pP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k		la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kla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		ï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ga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ïga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  <p:sp>
        <p:nvSpPr>
          <p:cNvPr id="4" name="1 Başlık">
            <a:extLst>
              <a:ext uri="{FF2B5EF4-FFF2-40B4-BE49-F238E27FC236}">
                <a16:creationId xmlns:a16="http://schemas.microsoft.com/office/drawing/2014/main" id="{3A189409-7656-4D73-8A99-6D4963E4CEA2}"/>
              </a:ext>
            </a:extLst>
          </p:cNvPr>
          <p:cNvSpPr txBox="1">
            <a:spLocks/>
          </p:cNvSpPr>
          <p:nvPr/>
        </p:nvSpPr>
        <p:spPr>
          <a:xfrm>
            <a:off x="611560" y="188640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2011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3232" cy="4873752"/>
          </a:xfrm>
        </p:spPr>
        <p:txBody>
          <a:bodyPr/>
          <a:lstStyle/>
          <a:p>
            <a:pPr marL="449580" indent="-220980" algn="just">
              <a:spcAft>
                <a:spcPts val="0"/>
              </a:spcAft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k!   	n	²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ya da </a:t>
            </a:r>
            <a:r>
              <a:rPr lang="tr-TR" sz="3600" dirty="0" err="1">
                <a:latin typeface="Sanskrit 1.2" pitchFamily="2" charset="0"/>
                <a:ea typeface="Times New Roman" panose="02020603050405020304" pitchFamily="18" charset="0"/>
              </a:rPr>
              <a:t>Kn</a:t>
            </a: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		'!	k	»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 indent="-220980" algn="just">
              <a:spcAft>
                <a:spcPts val="0"/>
              </a:spcAft>
            </a:pP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k	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na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kna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		ï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ïka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45999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1352</TotalTime>
  <Words>383</Words>
  <Application>Microsoft Office PowerPoint</Application>
  <PresentationFormat>Ekran Gösterisi (4:3)</PresentationFormat>
  <Paragraphs>37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20" baseType="lpstr">
      <vt:lpstr>Calibri</vt:lpstr>
      <vt:lpstr>Century Schoolbook</vt:lpstr>
      <vt:lpstr>Comic Sans MS</vt:lpstr>
      <vt:lpstr>Roman Sanskrit Serif</vt:lpstr>
      <vt:lpstr>Sanskrit 1.2</vt:lpstr>
      <vt:lpstr>Times New Roman</vt:lpstr>
      <vt:lpstr>Wingdings</vt:lpstr>
      <vt:lpstr>Wingdings 2</vt:lpstr>
      <vt:lpstr>Oriel</vt:lpstr>
      <vt:lpstr>                  HİN 131 DEVANAGARİ ALFABESİ  6. HAFTA   Birleşik Sessiz Harflerin  Yazım Kuralları-ı        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PowerPoint Sunusu</vt:lpstr>
      <vt:lpstr>HİN 131 DEVANAGARİ ALFABESİ</vt:lpstr>
      <vt:lpstr>HİN 131 DEVANAGARİ ALFABESİ</vt:lpstr>
      <vt:lpstr>HİN 131 DEVANAGARİ ALFABESİ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168</cp:revision>
  <dcterms:created xsi:type="dcterms:W3CDTF">2014-11-21T09:52:05Z</dcterms:created>
  <dcterms:modified xsi:type="dcterms:W3CDTF">2020-03-08T18:40:37Z</dcterms:modified>
</cp:coreProperties>
</file>