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6.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Birleşik Sessiz Harflerin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Yazım Kuralları-ı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89749" y="1556792"/>
            <a:ext cx="7467600" cy="4873752"/>
          </a:xfrm>
        </p:spPr>
        <p:txBody>
          <a:bodyPr/>
          <a:lstStyle/>
          <a:p>
            <a:pPr algn="ctr"/>
            <a:r>
              <a:rPr lang="tr-TR" b="1" dirty="0"/>
              <a:t>Not:</a:t>
            </a:r>
            <a:r>
              <a:rPr lang="tr-TR" dirty="0"/>
              <a:t> Ancak bazen dikeyle biten sessiz harfler de bu kurala uygun olarak birleşirler.</a:t>
            </a:r>
          </a:p>
          <a:p>
            <a:pPr algn="ctr"/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DBEEDF90-F945-48B7-AF70-FC8085F35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5" y="2852936"/>
            <a:ext cx="6583215" cy="93610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25FB88F-DAA7-4CB3-A8EC-320823120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789040"/>
            <a:ext cx="5112568" cy="3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49580" indent="-220980" algn="just">
              <a:spcAft>
                <a:spcPts val="0"/>
              </a:spcAf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c!	 c	½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 da 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Cc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	 p!	t	Ý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Pt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indent="-220980" algn="just">
              <a:spcAft>
                <a:spcPts val="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ç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çç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	  p	ta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pta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75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b="1" dirty="0"/>
              <a:t>Birleşik Sessiz Harflerin Yazım Kuralları</a:t>
            </a:r>
          </a:p>
          <a:p>
            <a:pPr algn="ctr"/>
            <a:endParaRPr lang="tr-TR" dirty="0"/>
          </a:p>
          <a:p>
            <a:pPr lvl="0" algn="ctr"/>
            <a:r>
              <a:rPr lang="tr-TR" dirty="0"/>
              <a:t>1. Dikey çizgisi olan sessiz bir harf kendinden sonra gelen harfle birleşirken dikey çizgisi düşer ve diğer harfe eklenir.</a:t>
            </a: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276872"/>
            <a:ext cx="7467600" cy="4197080"/>
          </a:xfrm>
        </p:spPr>
        <p:txBody>
          <a:bodyPr/>
          <a:lstStyle/>
          <a:p>
            <a:pPr marL="228600" algn="just">
              <a:spcAft>
                <a:spcPts val="0"/>
              </a:spcAf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t!		s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Ts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		j!	d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Jd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    	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tsa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c	da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cda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28600" algn="just">
              <a:spcAft>
                <a:spcPts val="0"/>
              </a:spcAf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g!		y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Gy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		v!	n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Vn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		ya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v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vna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28600" algn="just">
              <a:spcAft>
                <a:spcPts val="0"/>
              </a:spcAft>
            </a:pPr>
            <a:r>
              <a:rPr lang="tr-TR" dirty="0"/>
              <a:t>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m!		d	Md		;!	s	:s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		da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mda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shsa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22860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y!		k	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Yk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		-!	b	_b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spcAft>
                <a:spcPts val="0"/>
              </a:spcAft>
            </a:pP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	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bh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bhba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2. Dikey çizgisi olmayan bir harf kendinden sonra gelen harfle birleşirken ya kendinden sonra gelen harfe birleşir ya da kendinden sonra gelen harfin üstüne yazılır. </a:t>
            </a: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435280" cy="4873752"/>
          </a:xfrm>
        </p:spPr>
        <p:txBody>
          <a:bodyPr/>
          <a:lstStyle/>
          <a:p>
            <a:pPr marL="449580" indent="-220980" algn="just">
              <a:spcAft>
                <a:spcPts val="0"/>
              </a:spcAf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k!		l	¬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 da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Kl</a:t>
            </a:r>
            <a:r>
              <a:rPr lang="tr-TR" sz="2800" dirty="0">
                <a:latin typeface="Sanskrit 1.2" pitchFamily="2" charset="0"/>
                <a:ea typeface="Times New Roman" panose="02020603050405020304" pitchFamily="18" charset="0"/>
              </a:rPr>
              <a:t>		</a:t>
            </a:r>
            <a:r>
              <a:rPr lang="tr-TR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'!	g	¼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indent="-220980" algn="just">
              <a:spcAft>
                <a:spcPts val="0"/>
              </a:spcAft>
            </a:pP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k		la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kla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		ï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ïga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marL="449580" indent="-220980" algn="just">
              <a:spcAft>
                <a:spcPts val="0"/>
              </a:spcAft>
            </a:pP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k!   	n	²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ya da </a:t>
            </a:r>
            <a:r>
              <a:rPr lang="tr-TR" sz="3600" dirty="0" err="1">
                <a:latin typeface="Sanskrit 1.2" pitchFamily="2" charset="0"/>
                <a:ea typeface="Times New Roman" panose="02020603050405020304" pitchFamily="18" charset="0"/>
              </a:rPr>
              <a:t>Kn</a:t>
            </a:r>
            <a:r>
              <a:rPr lang="tr-TR" sz="3600" dirty="0">
                <a:latin typeface="Sanskrit 1.2" pitchFamily="2" charset="0"/>
                <a:ea typeface="Times New Roman" panose="02020603050405020304" pitchFamily="18" charset="0"/>
              </a:rPr>
              <a:t>		'!	k	»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indent="-220980" algn="just">
              <a:spcAft>
                <a:spcPts val="0"/>
              </a:spcAft>
            </a:pP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k	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na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kna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		ï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ïka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383</Words>
  <Application>Microsoft Office PowerPoint</Application>
  <PresentationFormat>Ekran Gösterisi (4:3)</PresentationFormat>
  <Paragraphs>37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6. HAFTA   Birleşik Sessiz Harflerin  Yazım Kuralları-ı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168</cp:revision>
  <dcterms:created xsi:type="dcterms:W3CDTF">2014-11-21T09:52:05Z</dcterms:created>
  <dcterms:modified xsi:type="dcterms:W3CDTF">2020-03-08T18:40:37Z</dcterms:modified>
</cp:coreProperties>
</file>