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00"/>
    <p:restoredTop sz="94615"/>
  </p:normalViewPr>
  <p:slideViewPr>
    <p:cSldViewPr snapToGrid="0" snapToObjects="1" showGuides="1">
      <p:cViewPr varScale="1">
        <p:scale>
          <a:sx n="101" d="100"/>
          <a:sy n="101" d="100"/>
        </p:scale>
        <p:origin x="52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C750BE9-690D-8D4B-9328-91A7BFF34571}" type="datetimeFigureOut">
              <a:rPr lang="tr-TR" smtClean="0"/>
              <a:t>9.04.2020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42CDA57-39CE-F647-8898-B5B95C355699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4673498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0BE9-690D-8D4B-9328-91A7BFF34571}" type="datetimeFigureOut">
              <a:rPr lang="tr-TR" smtClean="0"/>
              <a:t>9.04.2020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CDA57-39CE-F647-8898-B5B95C3556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45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0BE9-690D-8D4B-9328-91A7BFF34571}" type="datetimeFigureOut">
              <a:rPr lang="tr-TR" smtClean="0"/>
              <a:t>9.04.2020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CDA57-39CE-F647-8898-B5B95C3556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589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0BE9-690D-8D4B-9328-91A7BFF34571}" type="datetimeFigureOut">
              <a:rPr lang="tr-TR" smtClean="0"/>
              <a:t>9.04.2020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CDA57-39CE-F647-8898-B5B95C3556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7368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750BE9-690D-8D4B-9328-91A7BFF34571}" type="datetimeFigureOut">
              <a:rPr lang="tr-TR" smtClean="0"/>
              <a:t>9.04.2020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42CDA57-39CE-F647-8898-B5B95C355699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4774396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0BE9-690D-8D4B-9328-91A7BFF34571}" type="datetimeFigureOut">
              <a:rPr lang="tr-TR" smtClean="0"/>
              <a:t>9.04.2020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CDA57-39CE-F647-8898-B5B95C3556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9500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0BE9-690D-8D4B-9328-91A7BFF34571}" type="datetimeFigureOut">
              <a:rPr lang="tr-TR" smtClean="0"/>
              <a:t>9.04.2020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CDA57-39CE-F647-8898-B5B95C3556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7685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0BE9-690D-8D4B-9328-91A7BFF34571}" type="datetimeFigureOut">
              <a:rPr lang="tr-TR" smtClean="0"/>
              <a:t>9.04.2020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CDA57-39CE-F647-8898-B5B95C3556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1529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0BE9-690D-8D4B-9328-91A7BFF34571}" type="datetimeFigureOut">
              <a:rPr lang="tr-TR" smtClean="0"/>
              <a:t>9.04.2020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CDA57-39CE-F647-8898-B5B95C3556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0178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750BE9-690D-8D4B-9328-91A7BFF34571}" type="datetimeFigureOut">
              <a:rPr lang="tr-TR" smtClean="0"/>
              <a:t>9.04.2020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42CDA57-39CE-F647-8898-B5B95C355699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85214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750BE9-690D-8D4B-9328-91A7BFF34571}" type="datetimeFigureOut">
              <a:rPr lang="tr-TR" smtClean="0"/>
              <a:t>9.04.2020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42CDA57-39CE-F647-8898-B5B95C355699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73416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BC750BE9-690D-8D4B-9328-91A7BFF34571}" type="datetimeFigureOut">
              <a:rPr lang="tr-TR" smtClean="0"/>
              <a:t>9.04.2020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942CDA57-39CE-F647-8898-B5B95C355699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90020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84E4FC6-7BFE-AF4C-B36A-3203AF404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509226"/>
          </a:xfrm>
        </p:spPr>
        <p:txBody>
          <a:bodyPr/>
          <a:lstStyle/>
          <a:p>
            <a:br>
              <a:rPr lang="tr-TR" dirty="0"/>
            </a:br>
            <a:br>
              <a:rPr lang="tr-TR" dirty="0"/>
            </a:b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ORUCUN RÜKÜN ve şartları</a:t>
            </a:r>
          </a:p>
        </p:txBody>
      </p:sp>
    </p:spTree>
    <p:extLst>
      <p:ext uri="{BB962C8B-B14F-4D97-AF65-F5344CB8AC3E}">
        <p14:creationId xmlns:p14="http://schemas.microsoft.com/office/powerpoint/2010/main" val="3132384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1C5E6B-852F-6A41-86BB-46A5F76CC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51810"/>
            <a:ext cx="9601200" cy="3581400"/>
          </a:xfrm>
        </p:spPr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İbadetlerde rükün, o ibadetin meydana gelmiş sayılabilmesi için bulunması zorunlu olan ana unsurlar demektir.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Orucun rüknü, oruç süresince yeme içme ve cinsî ilişkiden uzak durma anlamına gelen ‘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imsak’tır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İbadetin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vücûb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sebebi, o ibadetin mükellef tarafından bizzat yerine getirilmesi yükümlülüğünün başladığını gösteren maddî göstergeleridir.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Orucun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vücûb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sebebi ise vakittir, yani Ramazan ayının girmesidir.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506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6B53247-12F0-4244-BC21-4D7DEAD7A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Yükümlülük şartlarını taşıyan kimsenin Ramazan ayına ulaşması oruç emrinin fiilen ona yönelmesi anlamına gelir.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‘…Ramazan ayına yetişen onu geçerli geçirsin’ (Bakara 2/185) ayeti de bu yükümlülük-sebep ilişkisini göstermektedir.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340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C2FBD1-A849-3541-B9D8-10C63A7BE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163053"/>
            <a:ext cx="9601200" cy="3581400"/>
          </a:xfrm>
        </p:spPr>
        <p:txBody>
          <a:bodyPr/>
          <a:lstStyle/>
          <a:p>
            <a:pPr marL="457200" indent="-457200">
              <a:buAutoNum type="alphaUcParenR"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HİLÂLİN GÖRÜLMESİ (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Rü’yet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 Hilâl)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‘Hilâli (ramazan hilâli) görünce oruca başlayınız ve hilâli (şevval hilâli) görünce bayram ediniz. Hava bulutlu olursa içinde bulunduğunuz ayı otuza tamamlayınız’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Buhâri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Müslim)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‘Biz ümmî bir toplumuz; hesap ve okuma yazma bilmeyiz. Şunu biliniz ki ay ya 29 ya 30’dur.’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Buhâri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Müslim, Ebû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Dâvûd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439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076332-FFC6-3444-85E3-A304677860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38300"/>
            <a:ext cx="9601200" cy="3581400"/>
          </a:xfrm>
        </p:spPr>
        <p:txBody>
          <a:bodyPr/>
          <a:lstStyle/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YÜKÜMLÜLÜK ŞARTLARI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Orucun yükümlülük şartları denince, bir kimsenin oruç ibadetiyle yükümlü (mükellef) sayılması, farz veya vacip bir orucun bir kimsenin zimmetinde borç olarak sabit olması için aranan şartlar kastedilir.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Fıkıh literatüründe bu şartlar,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’orucun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vücûb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şartları’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da anılır. </a:t>
            </a:r>
          </a:p>
        </p:txBody>
      </p:sp>
    </p:spTree>
    <p:extLst>
      <p:ext uri="{BB962C8B-B14F-4D97-AF65-F5344CB8AC3E}">
        <p14:creationId xmlns:p14="http://schemas.microsoft.com/office/powerpoint/2010/main" val="2429181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3415AC-020D-094A-BC5D-A78D98B2A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371600"/>
            <a:ext cx="9601200" cy="3581400"/>
          </a:xfrm>
        </p:spPr>
        <p:txBody>
          <a:bodyPr/>
          <a:lstStyle/>
          <a:p>
            <a:pPr marL="457200" indent="-457200">
              <a:buAutoNum type="alphaLcParenR"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Yükümlülük Şartları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Oruç mükellefiyeti için gerekli olan şartlar; Müslümanlık, ergenlik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bulüğ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ve belli bir aklî olgunluk düzeyinde olmak (akıl)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vücûb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şartları yanında kişinin ayrıca oruç tutmaya güç yetirecek durumda olması ve yolcu olmaması da şarttır.  Bu şartlar orucun edasının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vaciplik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şartları olarak da adlandırılır.</a:t>
            </a:r>
          </a:p>
        </p:txBody>
      </p:sp>
    </p:spTree>
    <p:extLst>
      <p:ext uri="{BB962C8B-B14F-4D97-AF65-F5344CB8AC3E}">
        <p14:creationId xmlns:p14="http://schemas.microsoft.com/office/powerpoint/2010/main" val="758500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690585-9AF8-AD49-9FEF-1AE47D8F8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85800"/>
            <a:ext cx="9601200" cy="5181600"/>
          </a:xfrm>
        </p:spPr>
        <p:txBody>
          <a:bodyPr/>
          <a:lstStyle/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Oruç Tutmamayı Mubah Kılan Mazeretler</a:t>
            </a:r>
          </a:p>
          <a:p>
            <a:pPr marL="457200" indent="-457200">
              <a:buAutoNum type="arabicPeriod"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Sefer</a:t>
            </a:r>
          </a:p>
          <a:p>
            <a:pPr marL="457200" indent="-457200">
              <a:buAutoNum type="arabicPeriod"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Hastalık</a:t>
            </a:r>
          </a:p>
          <a:p>
            <a:pPr marL="457200" indent="-457200">
              <a:buAutoNum type="arabicPeriod"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Gebelik ve Çocuk Emzirmek</a:t>
            </a:r>
          </a:p>
          <a:p>
            <a:pPr marL="457200" indent="-457200">
              <a:buAutoNum type="arabicPeriod"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Yaşlılık</a:t>
            </a:r>
          </a:p>
          <a:p>
            <a:pPr marL="457200" indent="-457200">
              <a:buAutoNum type="arabicPeriod"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İleri Derecede Açlık ve Susuzluk</a:t>
            </a:r>
          </a:p>
          <a:p>
            <a:pPr marL="457200" indent="-457200">
              <a:buAutoNum type="arabicPeriod"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Zor ve Meşakkatli İşlerde Çalışmak</a:t>
            </a:r>
          </a:p>
          <a:p>
            <a:pPr marL="457200" indent="-457200">
              <a:buAutoNum type="arabicPeriod"/>
            </a:pP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857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E219CA-B9B6-264A-95D2-17C4171C0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90600"/>
            <a:ext cx="9601200" cy="3581400"/>
          </a:xfrm>
        </p:spPr>
        <p:txBody>
          <a:bodyPr/>
          <a:lstStyle/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GEÇERLİLİK ŞARTLARI</a:t>
            </a:r>
          </a:p>
          <a:p>
            <a:pPr marL="457200" indent="-457200">
              <a:buAutoNum type="alphaLcParenR"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Niyet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Niyetin Vakti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Niyetin Şekli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Niyetle İlgili Bazı Ayrıntılar</a:t>
            </a:r>
          </a:p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 Orucu Bozan Şeylerden Kaçınmak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428859"/>
      </p:ext>
    </p:extLst>
  </p:cSld>
  <p:clrMapOvr>
    <a:masterClrMapping/>
  </p:clrMapOvr>
</p:sld>
</file>

<file path=ppt/theme/theme1.xml><?xml version="1.0" encoding="utf-8"?>
<a:theme xmlns:a="http://schemas.openxmlformats.org/drawingml/2006/main" name="Kırpma">
  <a:themeElements>
    <a:clrScheme name="Kırpma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Kırpma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ırpm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{83EDD1B8-6458-AD46-8FAD-31FCDDFC9272}tf10001072</Template>
  <TotalTime>87</TotalTime>
  <Words>317</Words>
  <Application>Microsoft Macintosh PowerPoint</Application>
  <PresentationFormat>Geniş ekran</PresentationFormat>
  <Paragraphs>30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Franklin Gothic Book</vt:lpstr>
      <vt:lpstr>Times New Roman</vt:lpstr>
      <vt:lpstr>Kırpma</vt:lpstr>
      <vt:lpstr>  ORUCUN RÜKÜN ve şartları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ORUCUN RÜKÜN ve şartları</dc:title>
  <dc:creator>alime çelik</dc:creator>
  <cp:lastModifiedBy>alime çelik</cp:lastModifiedBy>
  <cp:revision>5</cp:revision>
  <dcterms:created xsi:type="dcterms:W3CDTF">2020-04-09T13:46:23Z</dcterms:created>
  <dcterms:modified xsi:type="dcterms:W3CDTF">2020-04-09T18:38:07Z</dcterms:modified>
</cp:coreProperties>
</file>