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7" r:id="rId2"/>
    <p:sldId id="258" r:id="rId3"/>
    <p:sldId id="259" r:id="rId4"/>
    <p:sldId id="260" r:id="rId5"/>
    <p:sldId id="261" r:id="rId6"/>
    <p:sldId id="262" r:id="rId7"/>
    <p:sldId id="263" r:id="rId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98" d="100"/>
          <a:sy n="98" d="100"/>
        </p:scale>
        <p:origin x="-1904" y="-10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viewProps" Target="viewProps.xml"/><Relationship Id="rId12" Type="http://schemas.openxmlformats.org/officeDocument/2006/relationships/theme" Target="theme/theme1.xml"/><Relationship Id="rId13"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printerSettings" Target="printerSettings/printerSettings1.bin"/><Relationship Id="rId10"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tr-TR"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Click to edit Master subtitle style</a:t>
            </a:r>
            <a:endParaRPr lang="en-US"/>
          </a:p>
        </p:txBody>
      </p:sp>
      <p:sp>
        <p:nvSpPr>
          <p:cNvPr id="4" name="Date Placeholder 3"/>
          <p:cNvSpPr>
            <a:spLocks noGrp="1"/>
          </p:cNvSpPr>
          <p:nvPr>
            <p:ph type="dt" sz="half" idx="10"/>
          </p:nvPr>
        </p:nvSpPr>
        <p:spPr/>
        <p:txBody>
          <a:bodyPr/>
          <a:lstStyle/>
          <a:p>
            <a:fld id="{3090679B-4402-8647-9EFF-4678C14C3C56}" type="datetimeFigureOut">
              <a:rPr lang="en-US" smtClean="0"/>
              <a:t>23.03.19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6F10A2F-848E-224A-8A65-A0BD643F8B8A}" type="slidenum">
              <a:rPr lang="en-US" smtClean="0"/>
              <a:t>‹#›</a:t>
            </a:fld>
            <a:endParaRPr lang="en-US"/>
          </a:p>
        </p:txBody>
      </p:sp>
    </p:spTree>
    <p:extLst>
      <p:ext uri="{BB962C8B-B14F-4D97-AF65-F5344CB8AC3E}">
        <p14:creationId xmlns:p14="http://schemas.microsoft.com/office/powerpoint/2010/main" val="7121898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3090679B-4402-8647-9EFF-4678C14C3C56}" type="datetimeFigureOut">
              <a:rPr lang="en-US" smtClean="0"/>
              <a:t>23.03.19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6F10A2F-848E-224A-8A65-A0BD643F8B8A}" type="slidenum">
              <a:rPr lang="en-US" smtClean="0"/>
              <a:t>‹#›</a:t>
            </a:fld>
            <a:endParaRPr lang="en-US"/>
          </a:p>
        </p:txBody>
      </p:sp>
    </p:spTree>
    <p:extLst>
      <p:ext uri="{BB962C8B-B14F-4D97-AF65-F5344CB8AC3E}">
        <p14:creationId xmlns:p14="http://schemas.microsoft.com/office/powerpoint/2010/main" val="21450343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tr-TR"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3090679B-4402-8647-9EFF-4678C14C3C56}" type="datetimeFigureOut">
              <a:rPr lang="en-US" smtClean="0"/>
              <a:t>23.03.19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6F10A2F-848E-224A-8A65-A0BD643F8B8A}" type="slidenum">
              <a:rPr lang="en-US" smtClean="0"/>
              <a:t>‹#›</a:t>
            </a:fld>
            <a:endParaRPr lang="en-US"/>
          </a:p>
        </p:txBody>
      </p:sp>
    </p:spTree>
    <p:extLst>
      <p:ext uri="{BB962C8B-B14F-4D97-AF65-F5344CB8AC3E}">
        <p14:creationId xmlns:p14="http://schemas.microsoft.com/office/powerpoint/2010/main" val="20641203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Content Placeholder 2"/>
          <p:cNvSpPr>
            <a:spLocks noGrp="1"/>
          </p:cNvSpPr>
          <p:nvPr>
            <p:ph idx="1"/>
          </p:nvPr>
        </p:nvSpPr>
        <p:spPr/>
        <p:txBody>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3090679B-4402-8647-9EFF-4678C14C3C56}" type="datetimeFigureOut">
              <a:rPr lang="en-US" smtClean="0"/>
              <a:t>23.03.19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6F10A2F-848E-224A-8A65-A0BD643F8B8A}" type="slidenum">
              <a:rPr lang="en-US" smtClean="0"/>
              <a:t>‹#›</a:t>
            </a:fld>
            <a:endParaRPr lang="en-US"/>
          </a:p>
        </p:txBody>
      </p:sp>
    </p:spTree>
    <p:extLst>
      <p:ext uri="{BB962C8B-B14F-4D97-AF65-F5344CB8AC3E}">
        <p14:creationId xmlns:p14="http://schemas.microsoft.com/office/powerpoint/2010/main" val="19968686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tr-TR"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Click to edit Master text styles</a:t>
            </a:r>
          </a:p>
        </p:txBody>
      </p:sp>
      <p:sp>
        <p:nvSpPr>
          <p:cNvPr id="4" name="Date Placeholder 3"/>
          <p:cNvSpPr>
            <a:spLocks noGrp="1"/>
          </p:cNvSpPr>
          <p:nvPr>
            <p:ph type="dt" sz="half" idx="10"/>
          </p:nvPr>
        </p:nvSpPr>
        <p:spPr/>
        <p:txBody>
          <a:bodyPr/>
          <a:lstStyle/>
          <a:p>
            <a:fld id="{3090679B-4402-8647-9EFF-4678C14C3C56}" type="datetimeFigureOut">
              <a:rPr lang="en-US" smtClean="0"/>
              <a:t>23.03.19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6F10A2F-848E-224A-8A65-A0BD643F8B8A}" type="slidenum">
              <a:rPr lang="en-US" smtClean="0"/>
              <a:t>‹#›</a:t>
            </a:fld>
            <a:endParaRPr lang="en-US"/>
          </a:p>
        </p:txBody>
      </p:sp>
    </p:spTree>
    <p:extLst>
      <p:ext uri="{BB962C8B-B14F-4D97-AF65-F5344CB8AC3E}">
        <p14:creationId xmlns:p14="http://schemas.microsoft.com/office/powerpoint/2010/main" val="8758729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5" name="Date Placeholder 4"/>
          <p:cNvSpPr>
            <a:spLocks noGrp="1"/>
          </p:cNvSpPr>
          <p:nvPr>
            <p:ph type="dt" sz="half" idx="10"/>
          </p:nvPr>
        </p:nvSpPr>
        <p:spPr/>
        <p:txBody>
          <a:bodyPr/>
          <a:lstStyle/>
          <a:p>
            <a:fld id="{3090679B-4402-8647-9EFF-4678C14C3C56}" type="datetimeFigureOut">
              <a:rPr lang="en-US" smtClean="0"/>
              <a:t>23.03.19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6F10A2F-848E-224A-8A65-A0BD643F8B8A}" type="slidenum">
              <a:rPr lang="en-US" smtClean="0"/>
              <a:t>‹#›</a:t>
            </a:fld>
            <a:endParaRPr lang="en-US"/>
          </a:p>
        </p:txBody>
      </p:sp>
    </p:spTree>
    <p:extLst>
      <p:ext uri="{BB962C8B-B14F-4D97-AF65-F5344CB8AC3E}">
        <p14:creationId xmlns:p14="http://schemas.microsoft.com/office/powerpoint/2010/main" val="8253037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7" name="Date Placeholder 6"/>
          <p:cNvSpPr>
            <a:spLocks noGrp="1"/>
          </p:cNvSpPr>
          <p:nvPr>
            <p:ph type="dt" sz="half" idx="10"/>
          </p:nvPr>
        </p:nvSpPr>
        <p:spPr/>
        <p:txBody>
          <a:bodyPr/>
          <a:lstStyle/>
          <a:p>
            <a:fld id="{3090679B-4402-8647-9EFF-4678C14C3C56}" type="datetimeFigureOut">
              <a:rPr lang="en-US" smtClean="0"/>
              <a:t>23.03.19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6F10A2F-848E-224A-8A65-A0BD643F8B8A}" type="slidenum">
              <a:rPr lang="en-US" smtClean="0"/>
              <a:t>‹#›</a:t>
            </a:fld>
            <a:endParaRPr lang="en-US"/>
          </a:p>
        </p:txBody>
      </p:sp>
    </p:spTree>
    <p:extLst>
      <p:ext uri="{BB962C8B-B14F-4D97-AF65-F5344CB8AC3E}">
        <p14:creationId xmlns:p14="http://schemas.microsoft.com/office/powerpoint/2010/main" val="41994988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Date Placeholder 2"/>
          <p:cNvSpPr>
            <a:spLocks noGrp="1"/>
          </p:cNvSpPr>
          <p:nvPr>
            <p:ph type="dt" sz="half" idx="10"/>
          </p:nvPr>
        </p:nvSpPr>
        <p:spPr/>
        <p:txBody>
          <a:bodyPr/>
          <a:lstStyle/>
          <a:p>
            <a:fld id="{3090679B-4402-8647-9EFF-4678C14C3C56}" type="datetimeFigureOut">
              <a:rPr lang="en-US" smtClean="0"/>
              <a:t>23.03.19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6F10A2F-848E-224A-8A65-A0BD643F8B8A}" type="slidenum">
              <a:rPr lang="en-US" smtClean="0"/>
              <a:t>‹#›</a:t>
            </a:fld>
            <a:endParaRPr lang="en-US"/>
          </a:p>
        </p:txBody>
      </p:sp>
    </p:spTree>
    <p:extLst>
      <p:ext uri="{BB962C8B-B14F-4D97-AF65-F5344CB8AC3E}">
        <p14:creationId xmlns:p14="http://schemas.microsoft.com/office/powerpoint/2010/main" val="18390878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090679B-4402-8647-9EFF-4678C14C3C56}" type="datetimeFigureOut">
              <a:rPr lang="en-US" smtClean="0"/>
              <a:t>23.03.19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6F10A2F-848E-224A-8A65-A0BD643F8B8A}" type="slidenum">
              <a:rPr lang="en-US" smtClean="0"/>
              <a:t>‹#›</a:t>
            </a:fld>
            <a:endParaRPr lang="en-US"/>
          </a:p>
        </p:txBody>
      </p:sp>
    </p:spTree>
    <p:extLst>
      <p:ext uri="{BB962C8B-B14F-4D97-AF65-F5344CB8AC3E}">
        <p14:creationId xmlns:p14="http://schemas.microsoft.com/office/powerpoint/2010/main" val="2452203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tr-TR"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Click to edit Master text styles</a:t>
            </a:r>
          </a:p>
        </p:txBody>
      </p:sp>
      <p:sp>
        <p:nvSpPr>
          <p:cNvPr id="5" name="Date Placeholder 4"/>
          <p:cNvSpPr>
            <a:spLocks noGrp="1"/>
          </p:cNvSpPr>
          <p:nvPr>
            <p:ph type="dt" sz="half" idx="10"/>
          </p:nvPr>
        </p:nvSpPr>
        <p:spPr/>
        <p:txBody>
          <a:bodyPr/>
          <a:lstStyle/>
          <a:p>
            <a:fld id="{3090679B-4402-8647-9EFF-4678C14C3C56}" type="datetimeFigureOut">
              <a:rPr lang="en-US" smtClean="0"/>
              <a:t>23.03.19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6F10A2F-848E-224A-8A65-A0BD643F8B8A}" type="slidenum">
              <a:rPr lang="en-US" smtClean="0"/>
              <a:t>‹#›</a:t>
            </a:fld>
            <a:endParaRPr lang="en-US"/>
          </a:p>
        </p:txBody>
      </p:sp>
    </p:spTree>
    <p:extLst>
      <p:ext uri="{BB962C8B-B14F-4D97-AF65-F5344CB8AC3E}">
        <p14:creationId xmlns:p14="http://schemas.microsoft.com/office/powerpoint/2010/main" val="24509238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tr-TR"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Click to edit Master text styles</a:t>
            </a:r>
          </a:p>
        </p:txBody>
      </p:sp>
      <p:sp>
        <p:nvSpPr>
          <p:cNvPr id="5" name="Date Placeholder 4"/>
          <p:cNvSpPr>
            <a:spLocks noGrp="1"/>
          </p:cNvSpPr>
          <p:nvPr>
            <p:ph type="dt" sz="half" idx="10"/>
          </p:nvPr>
        </p:nvSpPr>
        <p:spPr/>
        <p:txBody>
          <a:bodyPr/>
          <a:lstStyle/>
          <a:p>
            <a:fld id="{3090679B-4402-8647-9EFF-4678C14C3C56}" type="datetimeFigureOut">
              <a:rPr lang="en-US" smtClean="0"/>
              <a:t>23.03.19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6F10A2F-848E-224A-8A65-A0BD643F8B8A}" type="slidenum">
              <a:rPr lang="en-US" smtClean="0"/>
              <a:t>‹#›</a:t>
            </a:fld>
            <a:endParaRPr lang="en-US"/>
          </a:p>
        </p:txBody>
      </p:sp>
    </p:spTree>
    <p:extLst>
      <p:ext uri="{BB962C8B-B14F-4D97-AF65-F5344CB8AC3E}">
        <p14:creationId xmlns:p14="http://schemas.microsoft.com/office/powerpoint/2010/main" val="3458222288"/>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090679B-4402-8647-9EFF-4678C14C3C56}" type="datetimeFigureOut">
              <a:rPr lang="en-US" smtClean="0"/>
              <a:t>23.03.19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6F10A2F-848E-224A-8A65-A0BD643F8B8A}" type="slidenum">
              <a:rPr lang="en-US" smtClean="0"/>
              <a:t>‹#›</a:t>
            </a:fld>
            <a:endParaRPr lang="en-US"/>
          </a:p>
        </p:txBody>
      </p:sp>
    </p:spTree>
    <p:extLst>
      <p:ext uri="{BB962C8B-B14F-4D97-AF65-F5344CB8AC3E}">
        <p14:creationId xmlns:p14="http://schemas.microsoft.com/office/powerpoint/2010/main" val="306575406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p:txBody>
          <a:bodyPr/>
          <a:lstStyle/>
          <a:p>
            <a:pPr eaLnBrk="1" hangingPunct="1"/>
            <a:r>
              <a:rPr lang="tr-TR">
                <a:latin typeface="Century Gothic" charset="0"/>
              </a:rPr>
              <a:t>SOSYAL BİLİMLERDE YÖNTEM</a:t>
            </a:r>
          </a:p>
        </p:txBody>
      </p:sp>
      <p:sp>
        <p:nvSpPr>
          <p:cNvPr id="38915" name="Rectangle 3"/>
          <p:cNvSpPr>
            <a:spLocks noGrp="1" noChangeArrowheads="1"/>
          </p:cNvSpPr>
          <p:nvPr>
            <p:ph type="body" idx="1"/>
          </p:nvPr>
        </p:nvSpPr>
        <p:spPr/>
        <p:txBody>
          <a:bodyPr/>
          <a:lstStyle/>
          <a:p>
            <a:pPr eaLnBrk="1" hangingPunct="1"/>
            <a:r>
              <a:rPr lang="tr-TR">
                <a:latin typeface="Century Gothic" charset="0"/>
              </a:rPr>
              <a:t>Niceliksel Yöntem</a:t>
            </a:r>
          </a:p>
          <a:p>
            <a:pPr eaLnBrk="1" hangingPunct="1"/>
            <a:endParaRPr lang="tr-TR">
              <a:latin typeface="Century Gothic" charset="0"/>
            </a:endParaRPr>
          </a:p>
          <a:p>
            <a:pPr eaLnBrk="1" hangingPunct="1"/>
            <a:endParaRPr lang="tr-TR">
              <a:latin typeface="Century Gothic" charset="0"/>
            </a:endParaRPr>
          </a:p>
          <a:p>
            <a:pPr eaLnBrk="1" hangingPunct="1"/>
            <a:endParaRPr lang="tr-TR">
              <a:latin typeface="Century Gothic" charset="0"/>
            </a:endParaRPr>
          </a:p>
          <a:p>
            <a:pPr eaLnBrk="1" hangingPunct="1"/>
            <a:r>
              <a:rPr lang="tr-TR">
                <a:latin typeface="Century Gothic" charset="0"/>
              </a:rPr>
              <a:t>Niteliksel Yöntem</a:t>
            </a:r>
          </a:p>
        </p:txBody>
      </p:sp>
    </p:spTree>
    <p:extLst>
      <p:ext uri="{BB962C8B-B14F-4D97-AF65-F5344CB8AC3E}">
        <p14:creationId xmlns:p14="http://schemas.microsoft.com/office/powerpoint/2010/main" val="26769547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p:txBody>
          <a:bodyPr/>
          <a:lstStyle/>
          <a:p>
            <a:pPr eaLnBrk="1" hangingPunct="1"/>
            <a:r>
              <a:rPr lang="tr-TR" sz="3200">
                <a:latin typeface="Century Gothic" charset="0"/>
              </a:rPr>
              <a:t/>
            </a:r>
            <a:br>
              <a:rPr lang="tr-TR" sz="3200">
                <a:latin typeface="Century Gothic" charset="0"/>
              </a:rPr>
            </a:br>
            <a:endParaRPr lang="tr-TR" sz="3200">
              <a:latin typeface="Century Gothic" charset="0"/>
            </a:endParaRPr>
          </a:p>
        </p:txBody>
      </p:sp>
      <p:sp>
        <p:nvSpPr>
          <p:cNvPr id="39939" name="Rectangle 3"/>
          <p:cNvSpPr>
            <a:spLocks noGrp="1" noChangeArrowheads="1"/>
          </p:cNvSpPr>
          <p:nvPr>
            <p:ph type="body" idx="1"/>
          </p:nvPr>
        </p:nvSpPr>
        <p:spPr/>
        <p:txBody>
          <a:bodyPr/>
          <a:lstStyle/>
          <a:p>
            <a:pPr eaLnBrk="1" hangingPunct="1">
              <a:lnSpc>
                <a:spcPct val="90000"/>
              </a:lnSpc>
              <a:buFontTx/>
              <a:buNone/>
            </a:pPr>
            <a:r>
              <a:rPr lang="tr-TR" sz="2400" b="1">
                <a:latin typeface="Century Gothic" charset="0"/>
              </a:rPr>
              <a:t>Bazı Bilimsel Araştırma Yöntemleri</a:t>
            </a:r>
            <a:r>
              <a:rPr lang="tr-TR" sz="2400">
                <a:latin typeface="Century Gothic" charset="0"/>
              </a:rPr>
              <a:t> </a:t>
            </a:r>
          </a:p>
          <a:p>
            <a:pPr eaLnBrk="1" hangingPunct="1">
              <a:lnSpc>
                <a:spcPct val="90000"/>
              </a:lnSpc>
              <a:buFontTx/>
              <a:buNone/>
            </a:pPr>
            <a:r>
              <a:rPr lang="tr-TR" sz="2400">
                <a:latin typeface="Century Gothic" charset="0"/>
              </a:rPr>
              <a:t>	Betimleme Yöntemi ve Survey Yöntemi, Tarihsel Yöntem, Ampirik (Olgusal, deneysel) Yöntem, Karşılaştırma Yöntemi, Matematiksel ve Mantıksal Araştırma Yöntemi, Bibliyografik Yöntem ve Bibliyometrik Yöntem, Kalitatif Yöntem, Değerlendirme Yöntemi, Belgesel Kaynak Analizi, İçerik Analizi </a:t>
            </a:r>
          </a:p>
          <a:p>
            <a:pPr eaLnBrk="1" hangingPunct="1">
              <a:lnSpc>
                <a:spcPct val="90000"/>
              </a:lnSpc>
              <a:buFontTx/>
              <a:buNone/>
            </a:pPr>
            <a:endParaRPr lang="tr-TR" sz="2400">
              <a:latin typeface="Century Gothic" charset="0"/>
            </a:endParaRPr>
          </a:p>
          <a:p>
            <a:pPr eaLnBrk="1" hangingPunct="1">
              <a:lnSpc>
                <a:spcPct val="90000"/>
              </a:lnSpc>
              <a:buFontTx/>
              <a:buNone/>
            </a:pPr>
            <a:endParaRPr lang="tr-TR" sz="2400">
              <a:latin typeface="Century Gothic" charset="0"/>
            </a:endParaRPr>
          </a:p>
          <a:p>
            <a:pPr eaLnBrk="1" hangingPunct="1">
              <a:lnSpc>
                <a:spcPct val="90000"/>
              </a:lnSpc>
              <a:buFontTx/>
              <a:buNone/>
            </a:pPr>
            <a:endParaRPr lang="tr-TR" sz="2400">
              <a:latin typeface="Century Gothic" charset="0"/>
            </a:endParaRPr>
          </a:p>
        </p:txBody>
      </p:sp>
    </p:spTree>
    <p:extLst>
      <p:ext uri="{BB962C8B-B14F-4D97-AF65-F5344CB8AC3E}">
        <p14:creationId xmlns:p14="http://schemas.microsoft.com/office/powerpoint/2010/main" val="28726929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p:txBody>
          <a:bodyPr/>
          <a:lstStyle/>
          <a:p>
            <a:pPr eaLnBrk="1" hangingPunct="1"/>
            <a:r>
              <a:rPr lang="tr-TR" sz="3200">
                <a:latin typeface="Century Gothic" charset="0"/>
              </a:rPr>
              <a:t>İletişim Araştırmalarında Sık Kullanılan Yöntemler</a:t>
            </a:r>
          </a:p>
        </p:txBody>
      </p:sp>
      <p:sp>
        <p:nvSpPr>
          <p:cNvPr id="40963" name="Rectangle 3"/>
          <p:cNvSpPr>
            <a:spLocks noGrp="1" noChangeArrowheads="1"/>
          </p:cNvSpPr>
          <p:nvPr>
            <p:ph type="body" idx="1"/>
          </p:nvPr>
        </p:nvSpPr>
        <p:spPr/>
        <p:txBody>
          <a:bodyPr/>
          <a:lstStyle/>
          <a:p>
            <a:pPr eaLnBrk="1" hangingPunct="1">
              <a:buFontTx/>
              <a:buNone/>
            </a:pPr>
            <a:r>
              <a:rPr lang="tr-TR">
                <a:latin typeface="Century Gothic" charset="0"/>
              </a:rPr>
              <a:t>METİN ÇÖZÜMLEMESİNE YÖNELİK OLANLAR</a:t>
            </a:r>
          </a:p>
          <a:p>
            <a:pPr eaLnBrk="1" hangingPunct="1"/>
            <a:r>
              <a:rPr lang="tr-TR">
                <a:latin typeface="Century Gothic" charset="0"/>
              </a:rPr>
              <a:t>Semiyotik Analiz</a:t>
            </a:r>
          </a:p>
          <a:p>
            <a:pPr eaLnBrk="1" hangingPunct="1"/>
            <a:r>
              <a:rPr lang="tr-TR">
                <a:latin typeface="Century Gothic" charset="0"/>
              </a:rPr>
              <a:t>Retorik Analizi</a:t>
            </a:r>
          </a:p>
          <a:p>
            <a:pPr eaLnBrk="1" hangingPunct="1"/>
            <a:r>
              <a:rPr lang="tr-TR">
                <a:latin typeface="Century Gothic" charset="0"/>
              </a:rPr>
              <a:t>İdeoloji Eleştirisi</a:t>
            </a:r>
          </a:p>
          <a:p>
            <a:pPr eaLnBrk="1" hangingPunct="1"/>
            <a:r>
              <a:rPr lang="tr-TR">
                <a:latin typeface="Century Gothic" charset="0"/>
              </a:rPr>
              <a:t>Psikolojik Analiz</a:t>
            </a:r>
          </a:p>
          <a:p>
            <a:pPr eaLnBrk="1" hangingPunct="1"/>
            <a:r>
              <a:rPr lang="tr-TR">
                <a:latin typeface="Century Gothic" charset="0"/>
              </a:rPr>
              <a:t>Söylem Analizi</a:t>
            </a:r>
          </a:p>
          <a:p>
            <a:pPr eaLnBrk="1" hangingPunct="1">
              <a:buFontTx/>
              <a:buNone/>
            </a:pPr>
            <a:endParaRPr lang="tr-TR">
              <a:latin typeface="Century Gothic" charset="0"/>
            </a:endParaRPr>
          </a:p>
        </p:txBody>
      </p:sp>
    </p:spTree>
    <p:extLst>
      <p:ext uri="{BB962C8B-B14F-4D97-AF65-F5344CB8AC3E}">
        <p14:creationId xmlns:p14="http://schemas.microsoft.com/office/powerpoint/2010/main" val="39043914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a:xfrm>
            <a:off x="1403350" y="1268413"/>
            <a:ext cx="7086600" cy="731837"/>
          </a:xfrm>
        </p:spPr>
        <p:txBody>
          <a:bodyPr>
            <a:normAutofit fontScale="90000"/>
          </a:bodyPr>
          <a:lstStyle/>
          <a:p>
            <a:pPr eaLnBrk="1" hangingPunct="1"/>
            <a:r>
              <a:rPr lang="tr-TR" sz="3200">
                <a:latin typeface="Century Gothic" charset="0"/>
              </a:rPr>
              <a:t>NİTELİKSEL ARAŞTIRMALARA YÖNELİK OLANLAR</a:t>
            </a:r>
            <a:br>
              <a:rPr lang="tr-TR" sz="3200">
                <a:latin typeface="Century Gothic" charset="0"/>
              </a:rPr>
            </a:br>
            <a:endParaRPr lang="tr-TR" sz="3200">
              <a:latin typeface="Century Gothic" charset="0"/>
            </a:endParaRPr>
          </a:p>
        </p:txBody>
      </p:sp>
      <p:sp>
        <p:nvSpPr>
          <p:cNvPr id="41987" name="Rectangle 3"/>
          <p:cNvSpPr>
            <a:spLocks noGrp="1" noChangeArrowheads="1"/>
          </p:cNvSpPr>
          <p:nvPr>
            <p:ph type="body" idx="1"/>
          </p:nvPr>
        </p:nvSpPr>
        <p:spPr>
          <a:xfrm>
            <a:off x="1279525" y="2060575"/>
            <a:ext cx="5257800" cy="4797425"/>
          </a:xfrm>
        </p:spPr>
        <p:txBody>
          <a:bodyPr/>
          <a:lstStyle/>
          <a:p>
            <a:pPr eaLnBrk="1" hangingPunct="1"/>
            <a:r>
              <a:rPr lang="tr-TR">
                <a:latin typeface="Century Gothic" charset="0"/>
              </a:rPr>
              <a:t>GÖRÜŞME</a:t>
            </a:r>
          </a:p>
          <a:p>
            <a:pPr eaLnBrk="1" hangingPunct="1"/>
            <a:r>
              <a:rPr lang="tr-TR">
                <a:latin typeface="Century Gothic" charset="0"/>
              </a:rPr>
              <a:t>TARİHSEL ANALİZ</a:t>
            </a:r>
          </a:p>
          <a:p>
            <a:pPr eaLnBrk="1" hangingPunct="1"/>
            <a:r>
              <a:rPr lang="tr-TR">
                <a:latin typeface="Century Gothic" charset="0"/>
              </a:rPr>
              <a:t>ETNOMETODOLOJİ ARAŞTIRMALARI</a:t>
            </a:r>
          </a:p>
          <a:p>
            <a:pPr eaLnBrk="1" hangingPunct="1"/>
            <a:r>
              <a:rPr lang="tr-TR">
                <a:latin typeface="Century Gothic" charset="0"/>
              </a:rPr>
              <a:t>KATILIMCI GÖZLEM</a:t>
            </a:r>
          </a:p>
        </p:txBody>
      </p:sp>
    </p:spTree>
    <p:extLst>
      <p:ext uri="{BB962C8B-B14F-4D97-AF65-F5344CB8AC3E}">
        <p14:creationId xmlns:p14="http://schemas.microsoft.com/office/powerpoint/2010/main" val="31796118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p:txBody>
          <a:bodyPr/>
          <a:lstStyle/>
          <a:p>
            <a:pPr eaLnBrk="1" hangingPunct="1"/>
            <a:r>
              <a:rPr lang="tr-TR" sz="3200">
                <a:latin typeface="Century Gothic" charset="0"/>
              </a:rPr>
              <a:t>NİCELİKSEL ARAŞTIRMA YÖNTEMLERİ</a:t>
            </a:r>
          </a:p>
        </p:txBody>
      </p:sp>
      <p:sp>
        <p:nvSpPr>
          <p:cNvPr id="43011" name="Rectangle 3"/>
          <p:cNvSpPr>
            <a:spLocks noGrp="1" noChangeArrowheads="1"/>
          </p:cNvSpPr>
          <p:nvPr>
            <p:ph type="body" idx="1"/>
          </p:nvPr>
        </p:nvSpPr>
        <p:spPr/>
        <p:txBody>
          <a:bodyPr/>
          <a:lstStyle/>
          <a:p>
            <a:pPr eaLnBrk="1" hangingPunct="1"/>
            <a:r>
              <a:rPr lang="tr-TR">
                <a:latin typeface="Century Gothic" charset="0"/>
              </a:rPr>
              <a:t>İçerik Analizi</a:t>
            </a:r>
          </a:p>
          <a:p>
            <a:pPr eaLnBrk="1" hangingPunct="1"/>
            <a:r>
              <a:rPr lang="tr-TR">
                <a:latin typeface="Century Gothic" charset="0"/>
              </a:rPr>
              <a:t>Tanımlayıcı İstatistikler</a:t>
            </a:r>
          </a:p>
        </p:txBody>
      </p:sp>
    </p:spTree>
    <p:extLst>
      <p:ext uri="{BB962C8B-B14F-4D97-AF65-F5344CB8AC3E}">
        <p14:creationId xmlns:p14="http://schemas.microsoft.com/office/powerpoint/2010/main" val="10339698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p:txBody>
          <a:bodyPr/>
          <a:lstStyle/>
          <a:p>
            <a:pPr eaLnBrk="1" hangingPunct="1"/>
            <a:r>
              <a:rPr lang="tr-TR" b="1">
                <a:latin typeface="Century Gothic" charset="0"/>
              </a:rPr>
              <a:t>Veri Toplama Teknikleri</a:t>
            </a:r>
          </a:p>
        </p:txBody>
      </p:sp>
      <p:sp>
        <p:nvSpPr>
          <p:cNvPr id="44035" name="Rectangle 3"/>
          <p:cNvSpPr>
            <a:spLocks noGrp="1" noChangeArrowheads="1"/>
          </p:cNvSpPr>
          <p:nvPr>
            <p:ph type="body" idx="1"/>
          </p:nvPr>
        </p:nvSpPr>
        <p:spPr/>
        <p:txBody>
          <a:bodyPr/>
          <a:lstStyle/>
          <a:p>
            <a:pPr eaLnBrk="1" hangingPunct="1">
              <a:lnSpc>
                <a:spcPct val="90000"/>
              </a:lnSpc>
              <a:buFontTx/>
              <a:buNone/>
            </a:pPr>
            <a:r>
              <a:rPr lang="tr-TR" sz="2400">
                <a:latin typeface="Century Gothic" charset="0"/>
              </a:rPr>
              <a:t>	</a:t>
            </a:r>
            <a:r>
              <a:rPr lang="tr-TR" sz="2400" b="1">
                <a:latin typeface="Century Gothic" charset="0"/>
              </a:rPr>
              <a:t>Niteliksel araştırmalarda:</a:t>
            </a:r>
          </a:p>
          <a:p>
            <a:pPr eaLnBrk="1" hangingPunct="1">
              <a:lnSpc>
                <a:spcPct val="90000"/>
              </a:lnSpc>
              <a:buFontTx/>
              <a:buNone/>
            </a:pPr>
            <a:r>
              <a:rPr lang="tr-TR" sz="2400">
                <a:latin typeface="Century Gothic" charset="0"/>
              </a:rPr>
              <a:t>	Görüşme tekniği (Derinlemesine Görüşme, Focus Grup), Gözlem, belgeler/yayınlar yolu ile veri toplama tekniği </a:t>
            </a:r>
          </a:p>
          <a:p>
            <a:pPr eaLnBrk="1" hangingPunct="1">
              <a:lnSpc>
                <a:spcPct val="90000"/>
              </a:lnSpc>
              <a:buFontTx/>
              <a:buNone/>
            </a:pPr>
            <a:endParaRPr lang="tr-TR" sz="2400">
              <a:latin typeface="Century Gothic" charset="0"/>
            </a:endParaRPr>
          </a:p>
          <a:p>
            <a:pPr eaLnBrk="1" hangingPunct="1">
              <a:lnSpc>
                <a:spcPct val="90000"/>
              </a:lnSpc>
              <a:buFontTx/>
              <a:buNone/>
            </a:pPr>
            <a:endParaRPr lang="tr-TR" sz="2400">
              <a:latin typeface="Century Gothic" charset="0"/>
            </a:endParaRPr>
          </a:p>
          <a:p>
            <a:pPr eaLnBrk="1" hangingPunct="1">
              <a:lnSpc>
                <a:spcPct val="90000"/>
              </a:lnSpc>
              <a:buFontTx/>
              <a:buNone/>
            </a:pPr>
            <a:endParaRPr lang="tr-TR" sz="2400">
              <a:latin typeface="Century Gothic" charset="0"/>
            </a:endParaRPr>
          </a:p>
          <a:p>
            <a:pPr eaLnBrk="1" hangingPunct="1">
              <a:lnSpc>
                <a:spcPct val="90000"/>
              </a:lnSpc>
              <a:buFontTx/>
              <a:buNone/>
            </a:pPr>
            <a:r>
              <a:rPr lang="tr-TR" sz="2400" b="1">
                <a:latin typeface="Century Gothic" charset="0"/>
              </a:rPr>
              <a:t>	Niceliksel Araştırmalarda</a:t>
            </a:r>
          </a:p>
          <a:p>
            <a:pPr eaLnBrk="1" hangingPunct="1">
              <a:lnSpc>
                <a:spcPct val="90000"/>
              </a:lnSpc>
              <a:buFontTx/>
              <a:buNone/>
            </a:pPr>
            <a:r>
              <a:rPr lang="tr-TR" sz="2400">
                <a:latin typeface="Century Gothic" charset="0"/>
              </a:rPr>
              <a:t>	Anket Tekniği, Deney, İçerik Çözümlemesi</a:t>
            </a:r>
          </a:p>
          <a:p>
            <a:pPr eaLnBrk="1" hangingPunct="1">
              <a:lnSpc>
                <a:spcPct val="90000"/>
              </a:lnSpc>
              <a:buFontTx/>
              <a:buNone/>
            </a:pPr>
            <a:endParaRPr lang="tr-TR" sz="2400">
              <a:latin typeface="Century Gothic" charset="0"/>
            </a:endParaRPr>
          </a:p>
          <a:p>
            <a:pPr eaLnBrk="1" hangingPunct="1">
              <a:lnSpc>
                <a:spcPct val="90000"/>
              </a:lnSpc>
              <a:buFontTx/>
              <a:buNone/>
            </a:pPr>
            <a:endParaRPr lang="tr-TR" sz="2400">
              <a:latin typeface="Century Gothic" charset="0"/>
            </a:endParaRPr>
          </a:p>
        </p:txBody>
      </p:sp>
    </p:spTree>
    <p:extLst>
      <p:ext uri="{BB962C8B-B14F-4D97-AF65-F5344CB8AC3E}">
        <p14:creationId xmlns:p14="http://schemas.microsoft.com/office/powerpoint/2010/main" val="19811799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p:txBody>
          <a:bodyPr/>
          <a:lstStyle/>
          <a:p>
            <a:pPr eaLnBrk="1" hangingPunct="1"/>
            <a:r>
              <a:rPr lang="tr-TR">
                <a:latin typeface="Century Gothic" charset="0"/>
              </a:rPr>
              <a:t>YÖNTEM VE TEKNİK SEÇİMİ</a:t>
            </a:r>
          </a:p>
        </p:txBody>
      </p:sp>
      <p:sp>
        <p:nvSpPr>
          <p:cNvPr id="45059" name="Rectangle 3"/>
          <p:cNvSpPr>
            <a:spLocks noGrp="1" noChangeArrowheads="1"/>
          </p:cNvSpPr>
          <p:nvPr>
            <p:ph type="body" idx="1"/>
          </p:nvPr>
        </p:nvSpPr>
        <p:spPr/>
        <p:txBody>
          <a:bodyPr/>
          <a:lstStyle/>
          <a:p>
            <a:pPr eaLnBrk="1" hangingPunct="1"/>
            <a:r>
              <a:rPr lang="tr-TR">
                <a:latin typeface="Century Gothic" charset="0"/>
              </a:rPr>
              <a:t>Rastgele seçilmez.</a:t>
            </a:r>
          </a:p>
          <a:p>
            <a:pPr eaLnBrk="1" hangingPunct="1"/>
            <a:r>
              <a:rPr lang="tr-TR">
                <a:latin typeface="Century Gothic" charset="0"/>
              </a:rPr>
              <a:t>Seçtiğiniz konu, öne sürdüğünüz varsayımlar yöntem ve teknik seçiminizi belirler. </a:t>
            </a:r>
          </a:p>
        </p:txBody>
      </p:sp>
    </p:spTree>
    <p:extLst>
      <p:ext uri="{BB962C8B-B14F-4D97-AF65-F5344CB8AC3E}">
        <p14:creationId xmlns:p14="http://schemas.microsoft.com/office/powerpoint/2010/main" val="179075432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70</Words>
  <Application>Microsoft Macintosh PowerPoint</Application>
  <PresentationFormat>On-screen Show (4:3)</PresentationFormat>
  <Paragraphs>36</Paragraphs>
  <Slides>7</Slides>
  <Notes>0</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Office Theme</vt:lpstr>
      <vt:lpstr>SOSYAL BİLİMLERDE YÖNTEM</vt:lpstr>
      <vt:lpstr> </vt:lpstr>
      <vt:lpstr>İletişim Araştırmalarında Sık Kullanılan Yöntemler</vt:lpstr>
      <vt:lpstr>NİTELİKSEL ARAŞTIRMALARA YÖNELİK OLANLAR </vt:lpstr>
      <vt:lpstr>NİCELİKSEL ARAŞTIRMA YÖNTEMLERİ</vt:lpstr>
      <vt:lpstr>Veri Toplama Teknikleri</vt:lpstr>
      <vt:lpstr>YÖNTEM VE TEKNİK SEÇİMİ</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SOSYAL BİLİMLERDE YÖNTEM</dc:title>
  <dc:creator>halise</dc:creator>
  <cp:lastModifiedBy>halise</cp:lastModifiedBy>
  <cp:revision>2</cp:revision>
  <dcterms:created xsi:type="dcterms:W3CDTF">2019-03-23T19:13:23Z</dcterms:created>
  <dcterms:modified xsi:type="dcterms:W3CDTF">2019-03-23T19:14:41Z</dcterms:modified>
</cp:coreProperties>
</file>