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</p:sldMasterIdLst>
  <p:notesMasterIdLst>
    <p:notesMasterId r:id="rId39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6" d="100"/>
          <a:sy n="116" d="100"/>
        </p:scale>
        <p:origin x="354" y="-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tr-TR" sz="2000" spc="-1">
                <a:latin typeface="Arial"/>
              </a:rPr>
              <a:t>Click to edit the notes format</a:t>
            </a:r>
            <a:endParaRPr/>
          </a:p>
        </p:txBody>
      </p:sp>
      <p:sp>
        <p:nvSpPr>
          <p:cNvPr id="158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tr-TR" sz="1400" spc="-1">
                <a:latin typeface="Times New Roman"/>
              </a:rPr>
              <a:t>&lt;header&gt;</a:t>
            </a:r>
            <a:endParaRPr/>
          </a:p>
        </p:txBody>
      </p:sp>
      <p:sp>
        <p:nvSpPr>
          <p:cNvPr id="159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tr-TR" sz="1400" spc="-1">
                <a:latin typeface="Times New Roman"/>
              </a:rPr>
              <a:t>&lt;date/time&gt;</a:t>
            </a:r>
            <a:endParaRPr/>
          </a:p>
        </p:txBody>
      </p:sp>
      <p:sp>
        <p:nvSpPr>
          <p:cNvPr id="160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tr-TR" sz="1400" spc="-1">
                <a:latin typeface="Times New Roman"/>
              </a:rPr>
              <a:t>&lt;footer&gt;</a:t>
            </a:r>
            <a:endParaRPr/>
          </a:p>
        </p:txBody>
      </p:sp>
      <p:sp>
        <p:nvSpPr>
          <p:cNvPr id="161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A5C326C7-EB4E-42B4-B962-748ECE187197}" type="slidenum">
              <a:rPr lang="tr-TR" sz="1400" spc="-1">
                <a:latin typeface="Times New Roman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TextShape 1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2C64FB23-ACFF-4897-B98D-C5B9C8B55B07}" type="slidenum">
              <a:rPr lang="tr-TR" sz="1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12</a:t>
            </a:fld>
            <a:endParaRPr/>
          </a:p>
        </p:txBody>
      </p:sp>
      <p:sp>
        <p:nvSpPr>
          <p:cNvPr id="28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tr-TR" sz="2000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Vignetting’e bak – airy diski içinde toplayabildiği ışık yüzdesi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TextShape 1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8906AC23-C649-43E6-8F4A-EE627AD84A49}" type="slidenum">
              <a:rPr lang="tr-TR" sz="1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27</a:t>
            </a:fld>
            <a:endParaRPr/>
          </a:p>
        </p:txBody>
      </p:sp>
      <p:sp>
        <p:nvSpPr>
          <p:cNvPr id="28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TextShape 1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E4E6238C-4148-4ED8-AB01-87E4A73196A2}" type="slidenum">
              <a:rPr lang="tr-TR" sz="1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29</a:t>
            </a:fld>
            <a:endParaRPr/>
          </a:p>
        </p:txBody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/>
          <a:lstStyle/>
          <a:p>
            <a:pPr marL="216000" indent="-216000">
              <a:lnSpc>
                <a:spcPct val="100000"/>
              </a:lnSpc>
            </a:pPr>
            <a:r>
              <a:rPr lang="tr-TR" sz="2000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Tek teleskop gibi davrandığını vurgula. </a:t>
            </a:r>
            <a:endParaRPr/>
          </a:p>
          <a:p>
            <a:pPr marL="216000" indent="-216000">
              <a:lnSpc>
                <a:spcPct val="100000"/>
              </a:lnSpc>
            </a:pPr>
            <a:endParaRPr/>
          </a:p>
          <a:p>
            <a:pPr marL="216000" indent="-216000">
              <a:lnSpc>
                <a:spcPct val="100000"/>
              </a:lnSpc>
            </a:pPr>
            <a:r>
              <a:rPr lang="tr-TR" sz="2000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Basit toplam olmadığından bahset. </a:t>
            </a:r>
            <a:endParaRPr/>
          </a:p>
          <a:p>
            <a:pPr marL="216000" indent="-216000">
              <a:lnSpc>
                <a:spcPct val="100000"/>
              </a:lnSpc>
            </a:pPr>
            <a:endParaRPr/>
          </a:p>
          <a:p>
            <a:pPr marL="216000" indent="-216000">
              <a:lnSpc>
                <a:spcPct val="100000"/>
              </a:lnSpc>
            </a:pPr>
            <a:r>
              <a:rPr lang="tr-TR" sz="2000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Aynalı en büyük – keck – grandtechan</a:t>
            </a:r>
            <a:endParaRPr/>
          </a:p>
          <a:p>
            <a:pPr marL="216000" indent="-216000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994D605-FE61-4C77-8885-D432E0F81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D1FBEC0-E298-4DED-BD6D-D5E6477FD4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360F8C4-1DA3-40B4-BEAF-A2A3CD9B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19B89-FBE1-43A4-A9F9-E5472F25A4C3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B8D408D-EAD3-44B8-B292-ADD878EDE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C22C269-7191-4903-B726-CA0D638CF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2E77C-62AB-436D-8615-3E853D37617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7D5991E-F27D-49F4-8B6D-0D1A995AD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0FF4108-C49C-421A-A8E0-6EC708427F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0807741-948A-4155-8AB0-FAB64EBBA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19B89-FBE1-43A4-A9F9-E5472F25A4C3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59C003D-5FF5-427A-9A6D-B96F5CE85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6D9BE2A-7AE5-4907-8C31-8EACD3D84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2E77C-62AB-436D-8615-3E853D37617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D22EF2-B375-48EF-AE42-441E95B2D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CDBBFE8-A895-4249-BFEA-0A3227949D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EB7D684-CA74-48A5-B7CF-44FDE71A7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19B89-FBE1-43A4-A9F9-E5472F25A4C3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82499DD-B573-4E40-A1C8-D61F44B28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281FE3-8CED-4F47-8922-5E50F90D5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2E77C-62AB-436D-8615-3E853D37617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B456203-5EC5-4DC1-8B29-3DFF7E632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D682F22-1E15-457D-A1D4-94C1FADB87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D19C76B-0F81-471C-BF77-9E8BFF24A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19B89-FBE1-43A4-A9F9-E5472F25A4C3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515D00-1F8E-4874-8195-9A95A4FEE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BF5B676-EF34-446E-B199-F8CFF5B1B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2E77C-62AB-436D-8615-3E853D37617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6" name="PlaceHolder 2"/>
          <p:cNvSpPr>
            <a:spLocks noGrp="1"/>
          </p:cNvSpPr>
          <p:nvPr>
            <p:ph type="subTitle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867992-6F20-4CB4-A2D3-54D4C783E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BD78255-7076-453E-9F9B-CA63692F3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D0BAB9-CD4E-4CDC-AB60-FC448BB2D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19B89-FBE1-43A4-A9F9-E5472F25A4C3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8FE94E8-28AA-4FD7-9D1E-6E5E9ACBA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9E81AC-E6F2-467B-B5C7-D6139BDA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2E77C-62AB-436D-8615-3E853D37617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111996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36372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1119960" y="4098240"/>
            <a:ext cx="102333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1119960" y="4098240"/>
            <a:ext cx="102333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36372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111996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7" name="Resim 76"/>
          <p:cNvPicPr/>
          <p:nvPr/>
        </p:nvPicPr>
        <p:blipFill>
          <a:blip r:embed="rId2"/>
          <a:stretch/>
        </p:blipFill>
        <p:spPr>
          <a:xfrm>
            <a:off x="351000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78" name="Resim 77"/>
          <p:cNvPicPr/>
          <p:nvPr/>
        </p:nvPicPr>
        <p:blipFill>
          <a:blip r:embed="rId2"/>
          <a:stretch/>
        </p:blipFill>
        <p:spPr>
          <a:xfrm>
            <a:off x="351000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5" name="PlaceHolder 2"/>
          <p:cNvSpPr>
            <a:spLocks noGrp="1"/>
          </p:cNvSpPr>
          <p:nvPr>
            <p:ph type="subTitle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BCC8361-0733-4896-B710-47B92ACE6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312CEC3-8183-451A-A2E2-AF93AB2658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4AC5068-3233-4142-894D-B4F6FBDF1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19B89-FBE1-43A4-A9F9-E5472F25A4C3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33DC11C-3D35-468D-B350-1F956EBD0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6967529-B29B-48BE-B63E-D29AF2E94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2E77C-62AB-436D-8615-3E853D37617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111996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636372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1119960" y="4098240"/>
            <a:ext cx="102333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1119960" y="4098240"/>
            <a:ext cx="102333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636372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111996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116" name="Resim 115"/>
          <p:cNvPicPr/>
          <p:nvPr/>
        </p:nvPicPr>
        <p:blipFill>
          <a:blip r:embed="rId2"/>
          <a:stretch/>
        </p:blipFill>
        <p:spPr>
          <a:xfrm>
            <a:off x="351000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117" name="Resim 116"/>
          <p:cNvPicPr/>
          <p:nvPr/>
        </p:nvPicPr>
        <p:blipFill>
          <a:blip r:embed="rId2"/>
          <a:stretch/>
        </p:blipFill>
        <p:spPr>
          <a:xfrm>
            <a:off x="351000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24" name="PlaceHolder 2"/>
          <p:cNvSpPr>
            <a:spLocks noGrp="1"/>
          </p:cNvSpPr>
          <p:nvPr>
            <p:ph type="subTitle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8987996-7E4E-42F2-B88B-DFABF5048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C656424-3B96-4C05-9A21-364199FCC0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EC30215-7195-4F73-960E-67FAC9502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19B89-FBE1-43A4-A9F9-E5472F25A4C3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5C8E24F-9E75-4BD1-995C-186951B22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B763B4B-B5FD-4A39-8B7C-8C79B5451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2E77C-62AB-436D-8615-3E853D37617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111996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5" name="PlaceHolder 4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8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9" name="PlaceHolder 4"/>
          <p:cNvSpPr>
            <a:spLocks noGrp="1"/>
          </p:cNvSpPr>
          <p:nvPr>
            <p:ph type="body"/>
          </p:nvPr>
        </p:nvSpPr>
        <p:spPr>
          <a:xfrm>
            <a:off x="636372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1119960" y="4098240"/>
            <a:ext cx="102333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1119960" y="4098240"/>
            <a:ext cx="102333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6363720" y="182556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0" name="PlaceHolder 4"/>
          <p:cNvSpPr>
            <a:spLocks noGrp="1"/>
          </p:cNvSpPr>
          <p:nvPr>
            <p:ph type="body"/>
          </p:nvPr>
        </p:nvSpPr>
        <p:spPr>
          <a:xfrm>
            <a:off x="636372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1" name="PlaceHolder 5"/>
          <p:cNvSpPr>
            <a:spLocks noGrp="1"/>
          </p:cNvSpPr>
          <p:nvPr>
            <p:ph type="body"/>
          </p:nvPr>
        </p:nvSpPr>
        <p:spPr>
          <a:xfrm>
            <a:off x="1119960" y="4098240"/>
            <a:ext cx="499356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155" name="Resim 154"/>
          <p:cNvPicPr/>
          <p:nvPr/>
        </p:nvPicPr>
        <p:blipFill>
          <a:blip r:embed="rId2"/>
          <a:stretch/>
        </p:blipFill>
        <p:spPr>
          <a:xfrm>
            <a:off x="351000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156" name="Resim 155"/>
          <p:cNvPicPr/>
          <p:nvPr/>
        </p:nvPicPr>
        <p:blipFill>
          <a:blip r:embed="rId2"/>
          <a:stretch/>
        </p:blipFill>
        <p:spPr>
          <a:xfrm>
            <a:off x="351000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501CB6C-3E7C-455B-BC67-4B4CD9B7C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E6741C4-188F-486A-87E0-A006560105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4EF218D-858C-4601-87BF-DE6549346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19B89-FBE1-43A4-A9F9-E5472F25A4C3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CAD192C-F0AC-4D49-9A83-D94C50E63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9BC0466-7E0F-4042-A287-ABA1D074E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2E77C-62AB-436D-8615-3E853D37617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EFD997-1D77-45F0-89E8-BA17AB936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34CCD5B-50A6-4F76-947E-55E2B4C828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5A854DF-4B40-4941-B95C-9249B0F0F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19B89-FBE1-43A4-A9F9-E5472F25A4C3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4E90361-00E2-48F9-8344-DBC466844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A78C48-0EA9-40A3-9199-7253A2A9E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2E77C-62AB-436D-8615-3E853D37617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A1EEEDA-79E4-49EE-923C-58A3A13CE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17D8F84-0AAB-4C59-8395-6D24CC9687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E497EEE-8F60-49DD-9593-1BC87810A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19B89-FBE1-43A4-A9F9-E5472F25A4C3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F78A1F1-7863-452F-9A9A-E26D46C0D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796523-98C2-4908-8D27-E0C1E8A40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2E77C-62AB-436D-8615-3E853D37617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9D7AF43-A1E5-4CE3-8D61-436300E3B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EF05B19-9520-47B6-AC7D-5446ECE34C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B068810-2D3A-4058-AA30-CD0E7AB85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19B89-FBE1-43A4-A9F9-E5472F25A4C3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6228429-A7F6-4FD8-9215-7C56DD9FF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E09A0DB-9B42-42F8-8243-C10C03057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2E77C-62AB-436D-8615-3E853D37617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1F38500-09EE-46A6-98A7-C26BA9E15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A6D8723-9B19-4506-9B52-3AE3EB48BA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95D594-6CFB-417C-BEF2-DBDD8C189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19B89-FBE1-43A4-A9F9-E5472F25A4C3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CD8FDAD-C5EF-4559-829F-25CCC7FFB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FA01866-1119-489B-8C9C-E514ECA0A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2E77C-62AB-436D-8615-3E853D37617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1BC8961-49D6-4BB8-A42B-BA23A086E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B91BF5B-652B-4DD1-8D9F-06665DD13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FC58045-71F5-4678-88E4-74364FC43F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19B89-FBE1-43A4-A9F9-E5472F25A4C3}" type="datetimeFigureOut">
              <a:rPr lang="tr-TR" smtClean="0"/>
              <a:t>14.11.2019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EB36B53-944C-41BC-98ED-63EAE1CD2D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FD2E7A0-3595-4193-95E5-63503DDC1C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2E77C-62AB-436D-8615-3E853D37617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70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Click to edit Master title style</a:t>
            </a:r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1119960" y="1825560"/>
            <a:ext cx="10233360" cy="4350960"/>
          </a:xfrm>
          <a:prstGeom prst="rect">
            <a:avLst/>
          </a:prstGeom>
        </p:spPr>
        <p:txBody>
          <a:bodyPr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Click to edit the outline text format</a:t>
            </a:r>
            <a:endParaRPr/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Second Outline Level</a:t>
            </a:r>
            <a:endParaRPr/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Third Outline Level</a:t>
            </a:r>
            <a:endParaRPr/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Fourth Outline Level</a:t>
            </a:r>
            <a:endParaRPr/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Fifth Outline Level</a:t>
            </a:r>
            <a:endParaRPr/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Sixth Outline Level</a:t>
            </a:r>
            <a:endParaRPr/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Seventh Outline LevelClick to edit Master text styles</a:t>
            </a:r>
            <a:endParaRPr/>
          </a:p>
          <a:p>
            <a:pPr marL="685800" lvl="1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Second level</a:t>
            </a:r>
            <a:endParaRPr/>
          </a:p>
          <a:p>
            <a:pPr marL="1143000" lvl="2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0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Third level</a:t>
            </a:r>
            <a:endParaRPr/>
          </a:p>
          <a:p>
            <a:pPr marL="1600200" lvl="3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1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Fourth level</a:t>
            </a:r>
            <a:endParaRPr/>
          </a:p>
          <a:p>
            <a:pPr marL="2057400" lvl="4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1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Fifth level</a:t>
            </a:r>
            <a:endParaRPr/>
          </a:p>
        </p:txBody>
      </p:sp>
      <p:sp>
        <p:nvSpPr>
          <p:cNvPr id="42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tr-TR" sz="1200" strike="noStrike" spc="-1">
                <a:solidFill>
                  <a:srgbClr val="9E9E9E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08.11.17</a:t>
            </a:r>
            <a:endParaRPr/>
          </a:p>
        </p:txBody>
      </p:sp>
      <p:sp>
        <p:nvSpPr>
          <p:cNvPr id="43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pPr algn="ctr"/>
            <a:endParaRPr/>
          </a:p>
          <a:p>
            <a:pPr algn="ctr">
              <a:lnSpc>
                <a:spcPct val="100000"/>
              </a:lnSpc>
            </a:pPr>
            <a:r>
              <a:rPr lang="tr-TR" sz="1200" strike="noStrike" spc="-1">
                <a:solidFill>
                  <a:srgbClr val="9E9E9E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             </a:t>
            </a:r>
            <a:endParaRPr/>
          </a:p>
        </p:txBody>
      </p:sp>
      <p:sp>
        <p:nvSpPr>
          <p:cNvPr id="44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14ACCDE-350A-4E45-B3F8-4D40D2997302}" type="slidenum">
              <a:rPr lang="tr-TR" sz="1200" strike="noStrike" spc="-1">
                <a:solidFill>
                  <a:srgbClr val="9E9E9E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tr-TR" sz="1200" strike="noStrike" spc="-1">
                <a:solidFill>
                  <a:srgbClr val="9E9E9E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08.11.17</a:t>
            </a:r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pPr algn="ctr"/>
            <a:endParaRPr/>
          </a:p>
          <a:p>
            <a:pPr algn="ctr">
              <a:lnSpc>
                <a:spcPct val="100000"/>
              </a:lnSpc>
            </a:pPr>
            <a:r>
              <a:rPr lang="tr-TR" sz="1200" strike="noStrike" spc="-1">
                <a:solidFill>
                  <a:srgbClr val="9E9E9E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             </a:t>
            </a:r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985FE5B9-0500-4E1A-BB6D-57699690276E}" type="slidenum">
              <a:rPr lang="tr-TR" sz="1200" strike="noStrike" spc="-1">
                <a:solidFill>
                  <a:srgbClr val="9E9E9E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‹#›</a:t>
            </a:fld>
            <a:endParaRPr/>
          </a:p>
        </p:txBody>
      </p:sp>
      <p:sp>
        <p:nvSpPr>
          <p:cNvPr id="82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spc="-1">
                <a:latin typeface="Corbel"/>
              </a:rPr>
              <a:t>Click to edit the title text format</a:t>
            </a:r>
            <a:endParaRPr/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800" spc="-1">
                <a:latin typeface="Corbel"/>
              </a:rPr>
              <a:t>Click to edit the outline text format</a:t>
            </a:r>
            <a:endParaRPr/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000" spc="-1">
                <a:latin typeface="Corbel"/>
              </a:rPr>
              <a:t>Second Outline Level</a:t>
            </a:r>
            <a:endParaRPr/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spc="-1">
                <a:latin typeface="Corbel"/>
              </a:rPr>
              <a:t>Third Outline Level</a:t>
            </a:r>
            <a:endParaRPr/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spc="-1">
                <a:latin typeface="Corbel"/>
              </a:rPr>
              <a:t>Fourth Outline Level</a:t>
            </a:r>
            <a:endParaRPr/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spc="-1">
                <a:latin typeface="Corbel"/>
              </a:rPr>
              <a:t>Fifth Outline Level</a:t>
            </a:r>
            <a:endParaRPr/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spc="-1">
                <a:latin typeface="Corbel"/>
              </a:rPr>
              <a:t>Sixth Outline Level</a:t>
            </a:r>
            <a:endParaRPr/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spc="-1">
                <a:latin typeface="Corbel"/>
              </a:rPr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Click to edit Master title style</a:t>
            </a:r>
            <a:endParaRPr/>
          </a:p>
        </p:txBody>
      </p:sp>
      <p:sp>
        <p:nvSpPr>
          <p:cNvPr id="119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tr-TR" sz="1200" strike="noStrike" spc="-1">
                <a:solidFill>
                  <a:srgbClr val="9E9E9E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08.11.17</a:t>
            </a:r>
            <a:endParaRPr/>
          </a:p>
        </p:txBody>
      </p:sp>
      <p:sp>
        <p:nvSpPr>
          <p:cNvPr id="120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pPr algn="ctr"/>
            <a:endParaRPr/>
          </a:p>
          <a:p>
            <a:pPr algn="ctr">
              <a:lnSpc>
                <a:spcPct val="100000"/>
              </a:lnSpc>
            </a:pPr>
            <a:r>
              <a:rPr lang="tr-TR" sz="1200" strike="noStrike" spc="-1">
                <a:solidFill>
                  <a:srgbClr val="9E9E9E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              </a:t>
            </a:r>
            <a:endParaRPr/>
          </a:p>
        </p:txBody>
      </p:sp>
      <p:sp>
        <p:nvSpPr>
          <p:cNvPr id="121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2674E1F2-B6FA-4A56-B059-24026CCE54DC}" type="slidenum">
              <a:rPr lang="tr-TR" sz="1200" strike="noStrike" spc="-1">
                <a:solidFill>
                  <a:srgbClr val="9E9E9E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‹#›</a:t>
            </a:fld>
            <a:endParaRPr/>
          </a:p>
        </p:txBody>
      </p:sp>
      <p:sp>
        <p:nvSpPr>
          <p:cNvPr id="12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800" spc="-1">
                <a:latin typeface="Corbel"/>
              </a:rPr>
              <a:t>Click to edit the outline text format</a:t>
            </a:r>
            <a:endParaRPr/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000" spc="-1">
                <a:latin typeface="Corbel"/>
              </a:rPr>
              <a:t>Second Outline Level</a:t>
            </a:r>
            <a:endParaRPr/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spc="-1">
                <a:latin typeface="Corbel"/>
              </a:rPr>
              <a:t>Third Outline Level</a:t>
            </a:r>
            <a:endParaRPr/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spc="-1">
                <a:latin typeface="Corbel"/>
              </a:rPr>
              <a:t>Fourth Outline Level</a:t>
            </a:r>
            <a:endParaRPr/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spc="-1">
                <a:latin typeface="Corbel"/>
              </a:rPr>
              <a:t>Fifth Outline Level</a:t>
            </a:r>
            <a:endParaRPr/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spc="-1">
                <a:latin typeface="Corbel"/>
              </a:rPr>
              <a:t>Sixth Outline Level</a:t>
            </a:r>
            <a:endParaRPr/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spc="-1">
                <a:latin typeface="Corbel"/>
              </a:rPr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2209680" y="4464000"/>
            <a:ext cx="9143640" cy="16412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sz="4400" strike="noStrike" spc="-299">
                <a:solidFill>
                  <a:srgbClr val="969696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Teleskoplar</a:t>
            </a:r>
            <a:endParaRPr/>
          </a:p>
        </p:txBody>
      </p:sp>
      <p:sp>
        <p:nvSpPr>
          <p:cNvPr id="163" name="TextShape 2"/>
          <p:cNvSpPr txBox="1"/>
          <p:nvPr/>
        </p:nvSpPr>
        <p:spPr>
          <a:xfrm>
            <a:off x="2209680" y="3694320"/>
            <a:ext cx="9143640" cy="753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ctr"/>
            <a:endParaRPr/>
          </a:p>
        </p:txBody>
      </p:sp>
      <p:pic>
        <p:nvPicPr>
          <p:cNvPr id="164" name="Picture 8"/>
          <p:cNvPicPr/>
          <p:nvPr/>
        </p:nvPicPr>
        <p:blipFill>
          <a:blip r:embed="rId2"/>
          <a:stretch/>
        </p:blipFill>
        <p:spPr>
          <a:xfrm>
            <a:off x="6950160" y="1705680"/>
            <a:ext cx="4403520" cy="1988280"/>
          </a:xfrm>
          <a:prstGeom prst="rect">
            <a:avLst/>
          </a:prstGeom>
          <a:ln>
            <a:noFill/>
          </a:ln>
        </p:spPr>
      </p:pic>
      <p:pic>
        <p:nvPicPr>
          <p:cNvPr id="165" name="Picture 10"/>
          <p:cNvPicPr/>
          <p:nvPr/>
        </p:nvPicPr>
        <p:blipFill>
          <a:blip r:embed="rId3"/>
          <a:stretch/>
        </p:blipFill>
        <p:spPr>
          <a:xfrm>
            <a:off x="1501920" y="903960"/>
            <a:ext cx="4068360" cy="2710440"/>
          </a:xfrm>
          <a:prstGeom prst="rect">
            <a:avLst/>
          </a:prstGeom>
          <a:ln>
            <a:noFill/>
          </a:ln>
        </p:spPr>
      </p:pic>
      <p:pic>
        <p:nvPicPr>
          <p:cNvPr id="166" name="Picture 12"/>
          <p:cNvPicPr/>
          <p:nvPr/>
        </p:nvPicPr>
        <p:blipFill>
          <a:blip r:embed="rId4"/>
          <a:stretch/>
        </p:blipFill>
        <p:spPr>
          <a:xfrm>
            <a:off x="1500120" y="3889440"/>
            <a:ext cx="4070160" cy="2708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Plak Eşeli</a:t>
            </a:r>
            <a:endParaRPr/>
          </a:p>
        </p:txBody>
      </p:sp>
      <p:sp>
        <p:nvSpPr>
          <p:cNvPr id="193" name="CustomShape 2"/>
          <p:cNvSpPr/>
          <p:nvPr/>
        </p:nvSpPr>
        <p:spPr>
          <a:xfrm>
            <a:off x="3629880" y="2255760"/>
            <a:ext cx="179640" cy="1980720"/>
          </a:xfrm>
          <a:prstGeom prst="ellipse">
            <a:avLst/>
          </a:prstGeom>
          <a:solidFill>
            <a:schemeClr val="accent1"/>
          </a:solidFill>
          <a:ln w="1908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4" name="Line 3"/>
          <p:cNvSpPr/>
          <p:nvPr/>
        </p:nvSpPr>
        <p:spPr>
          <a:xfrm>
            <a:off x="2247840" y="3244680"/>
            <a:ext cx="7486560" cy="0"/>
          </a:xfrm>
          <a:prstGeom prst="line">
            <a:avLst/>
          </a:prstGeom>
          <a:ln w="19080">
            <a:solidFill>
              <a:srgbClr val="FFC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5" name="Line 4"/>
          <p:cNvSpPr/>
          <p:nvPr/>
        </p:nvSpPr>
        <p:spPr>
          <a:xfrm>
            <a:off x="2165040" y="3166920"/>
            <a:ext cx="7620120" cy="380880"/>
          </a:xfrm>
          <a:prstGeom prst="line">
            <a:avLst/>
          </a:prstGeom>
          <a:ln w="1908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6" name="Line 5"/>
          <p:cNvSpPr/>
          <p:nvPr/>
        </p:nvSpPr>
        <p:spPr>
          <a:xfrm>
            <a:off x="2165040" y="4132080"/>
            <a:ext cx="1638360" cy="76320"/>
          </a:xfrm>
          <a:prstGeom prst="line">
            <a:avLst/>
          </a:prstGeom>
          <a:ln w="1908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7" name="Line 6"/>
          <p:cNvSpPr/>
          <p:nvPr/>
        </p:nvSpPr>
        <p:spPr>
          <a:xfrm>
            <a:off x="2158920" y="2214360"/>
            <a:ext cx="1638360" cy="76320"/>
          </a:xfrm>
          <a:prstGeom prst="line">
            <a:avLst/>
          </a:prstGeom>
          <a:ln w="1908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8" name="Line 7"/>
          <p:cNvSpPr/>
          <p:nvPr/>
        </p:nvSpPr>
        <p:spPr>
          <a:xfrm>
            <a:off x="3765240" y="2284200"/>
            <a:ext cx="5988240" cy="1263600"/>
          </a:xfrm>
          <a:prstGeom prst="line">
            <a:avLst/>
          </a:prstGeom>
          <a:ln w="1908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9" name="Line 8"/>
          <p:cNvSpPr/>
          <p:nvPr/>
        </p:nvSpPr>
        <p:spPr>
          <a:xfrm flipV="1">
            <a:off x="3771720" y="3535200"/>
            <a:ext cx="5987880" cy="660240"/>
          </a:xfrm>
          <a:prstGeom prst="line">
            <a:avLst/>
          </a:prstGeom>
          <a:ln w="1908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0" name="CustomShape 9"/>
          <p:cNvSpPr/>
          <p:nvPr/>
        </p:nvSpPr>
        <p:spPr>
          <a:xfrm>
            <a:off x="9734400" y="2709720"/>
            <a:ext cx="75960" cy="1066320"/>
          </a:xfrm>
          <a:prstGeom prst="rect">
            <a:avLst/>
          </a:prstGeom>
          <a:solidFill>
            <a:schemeClr val="accent1"/>
          </a:solidFill>
          <a:ln w="19080">
            <a:solidFill>
              <a:schemeClr val="tx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1" name="Line 10"/>
          <p:cNvSpPr/>
          <p:nvPr/>
        </p:nvSpPr>
        <p:spPr>
          <a:xfrm>
            <a:off x="2171520" y="2290680"/>
            <a:ext cx="1562040" cy="0"/>
          </a:xfrm>
          <a:prstGeom prst="line">
            <a:avLst/>
          </a:prstGeom>
          <a:ln w="19080">
            <a:solidFill>
              <a:srgbClr val="FFC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2" name="Line 11"/>
          <p:cNvSpPr/>
          <p:nvPr/>
        </p:nvSpPr>
        <p:spPr>
          <a:xfrm>
            <a:off x="2171520" y="4208400"/>
            <a:ext cx="1587600" cy="0"/>
          </a:xfrm>
          <a:prstGeom prst="line">
            <a:avLst/>
          </a:prstGeom>
          <a:ln w="19080">
            <a:solidFill>
              <a:srgbClr val="FFC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3" name="Line 12"/>
          <p:cNvSpPr/>
          <p:nvPr/>
        </p:nvSpPr>
        <p:spPr>
          <a:xfrm>
            <a:off x="3765240" y="2277720"/>
            <a:ext cx="5969160" cy="965520"/>
          </a:xfrm>
          <a:prstGeom prst="line">
            <a:avLst/>
          </a:prstGeom>
          <a:ln w="19080">
            <a:solidFill>
              <a:srgbClr val="FFC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4" name="Line 13"/>
          <p:cNvSpPr/>
          <p:nvPr/>
        </p:nvSpPr>
        <p:spPr>
          <a:xfrm flipV="1">
            <a:off x="3790800" y="3243240"/>
            <a:ext cx="5968800" cy="965160"/>
          </a:xfrm>
          <a:prstGeom prst="line">
            <a:avLst/>
          </a:prstGeom>
          <a:ln w="19080">
            <a:solidFill>
              <a:srgbClr val="FFC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5" name="Line 14"/>
          <p:cNvSpPr/>
          <p:nvPr/>
        </p:nvSpPr>
        <p:spPr>
          <a:xfrm>
            <a:off x="3733560" y="4309920"/>
            <a:ext cx="6019920" cy="0"/>
          </a:xfrm>
          <a:prstGeom prst="line">
            <a:avLst/>
          </a:prstGeom>
          <a:ln w="19080">
            <a:solidFill>
              <a:schemeClr val="tx1"/>
            </a:solidFill>
            <a:round/>
            <a:headEnd type="triangle" w="med" len="lg"/>
            <a:tailEnd type="triangle" w="med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6" name="CustomShape 15"/>
          <p:cNvSpPr/>
          <p:nvPr/>
        </p:nvSpPr>
        <p:spPr>
          <a:xfrm>
            <a:off x="6036120" y="4314240"/>
            <a:ext cx="193680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tr-TR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F=odak uzunluğu</a:t>
            </a:r>
            <a:endParaRPr/>
          </a:p>
        </p:txBody>
      </p:sp>
      <p:sp>
        <p:nvSpPr>
          <p:cNvPr id="207" name="CustomShape 16"/>
          <p:cNvSpPr/>
          <p:nvPr/>
        </p:nvSpPr>
        <p:spPr>
          <a:xfrm>
            <a:off x="7315200" y="3243240"/>
            <a:ext cx="41040" cy="2361960"/>
          </a:xfrm>
          <a:custGeom>
            <a:avLst/>
            <a:gdLst/>
            <a:ahLst/>
            <a:cxnLst/>
            <a:rect l="l" t="t" r="r" b="b"/>
            <a:pathLst>
              <a:path w="8611" h="21600">
                <a:moveTo>
                  <a:pt x="-1" y="0"/>
                </a:moveTo>
                <a:cubicBezTo>
                  <a:pt x="2962" y="0"/>
                  <a:pt x="5893" y="609"/>
                  <a:pt x="8610" y="1790"/>
                </a:cubicBezTo>
                <a:moveTo>
                  <a:pt x="-1" y="0"/>
                </a:moveTo>
                <a:cubicBezTo>
                  <a:pt x="2962" y="0"/>
                  <a:pt x="5893" y="609"/>
                  <a:pt x="8610" y="179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1908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8" name="Line 17"/>
          <p:cNvSpPr/>
          <p:nvPr/>
        </p:nvSpPr>
        <p:spPr>
          <a:xfrm flipH="1">
            <a:off x="7359480" y="2404800"/>
            <a:ext cx="1251000" cy="939960"/>
          </a:xfrm>
          <a:prstGeom prst="line">
            <a:avLst/>
          </a:prstGeom>
          <a:ln w="9360">
            <a:solidFill>
              <a:schemeClr val="tx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9" name="CustomShape 18"/>
          <p:cNvSpPr/>
          <p:nvPr/>
        </p:nvSpPr>
        <p:spPr>
          <a:xfrm>
            <a:off x="8596080" y="2133720"/>
            <a:ext cx="29988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tr-TR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ymbol"/>
              </a:rPr>
              <a:t>q</a:t>
            </a:r>
            <a:endParaRPr/>
          </a:p>
        </p:txBody>
      </p:sp>
      <p:sp>
        <p:nvSpPr>
          <p:cNvPr id="210" name="Line 19"/>
          <p:cNvSpPr/>
          <p:nvPr/>
        </p:nvSpPr>
        <p:spPr>
          <a:xfrm>
            <a:off x="9882000" y="3236760"/>
            <a:ext cx="7920" cy="322200"/>
          </a:xfrm>
          <a:prstGeom prst="line">
            <a:avLst/>
          </a:prstGeom>
          <a:ln w="19080">
            <a:solidFill>
              <a:schemeClr val="tx1"/>
            </a:solidFill>
            <a:round/>
            <a:headEnd type="triangle" w="med" len="sm"/>
            <a:tailEnd type="triangle" w="med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1" name="CustomShape 20"/>
          <p:cNvSpPr/>
          <p:nvPr/>
        </p:nvSpPr>
        <p:spPr>
          <a:xfrm>
            <a:off x="9854280" y="3187800"/>
            <a:ext cx="29556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tr-TR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</a:t>
            </a:r>
            <a:endParaRPr/>
          </a:p>
        </p:txBody>
      </p:sp>
      <p:pic>
        <p:nvPicPr>
          <p:cNvPr id="212" name="Resim 211"/>
          <p:cNvPicPr/>
          <p:nvPr/>
        </p:nvPicPr>
        <p:blipFill>
          <a:blip r:embed="rId2"/>
          <a:stretch/>
        </p:blipFill>
        <p:spPr>
          <a:xfrm>
            <a:off x="3384000" y="4968000"/>
            <a:ext cx="5528880" cy="1460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TextShape 1"/>
          <p:cNvSpPr txBox="1"/>
          <p:nvPr/>
        </p:nvSpPr>
        <p:spPr>
          <a:xfrm>
            <a:off x="2135160" y="476280"/>
            <a:ext cx="8229240" cy="1139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Plak Eşeli</a:t>
            </a:r>
            <a:endParaRPr/>
          </a:p>
        </p:txBody>
      </p:sp>
      <p:sp>
        <p:nvSpPr>
          <p:cNvPr id="214" name="CustomShape 2"/>
          <p:cNvSpPr/>
          <p:nvPr/>
        </p:nvSpPr>
        <p:spPr>
          <a:xfrm>
            <a:off x="-1039680" y="3388680"/>
            <a:ext cx="18432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5" name="CustomShape 3"/>
          <p:cNvSpPr/>
          <p:nvPr/>
        </p:nvSpPr>
        <p:spPr>
          <a:xfrm>
            <a:off x="1641240" y="2069280"/>
            <a:ext cx="8252280" cy="639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tr-TR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Teleskopta oluşan görüntünün çizgisel boyutu ile açısal boyutu arasındaki ilişkiyi</a:t>
            </a:r>
            <a:endParaRPr/>
          </a:p>
          <a:p>
            <a:pPr algn="just">
              <a:lnSpc>
                <a:spcPct val="100000"/>
              </a:lnSpc>
            </a:pPr>
            <a:r>
              <a:rPr lang="tr-TR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teleskobun plak eşeli belirler. </a:t>
            </a:r>
            <a:endParaRPr/>
          </a:p>
        </p:txBody>
      </p:sp>
      <p:sp>
        <p:nvSpPr>
          <p:cNvPr id="216" name="CustomShape 4"/>
          <p:cNvSpPr/>
          <p:nvPr/>
        </p:nvSpPr>
        <p:spPr>
          <a:xfrm>
            <a:off x="5433840" y="2925720"/>
            <a:ext cx="3526920" cy="753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tr-TR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F: odak uzaklığı</a:t>
            </a:r>
            <a:endParaRPr/>
          </a:p>
          <a:p>
            <a:pPr>
              <a:lnSpc>
                <a:spcPct val="100000"/>
              </a:lnSpc>
            </a:pPr>
            <a:r>
              <a:rPr lang="tr-TR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ymbol"/>
              </a:rPr>
              <a:t>q</a:t>
            </a:r>
            <a:r>
              <a:rPr lang="tr-TR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/S: plak eşeli birimi </a:t>
            </a:r>
            <a:r>
              <a:rPr lang="tr-TR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ymbol"/>
              </a:rPr>
              <a:t></a:t>
            </a:r>
            <a:r>
              <a:rPr lang="tr-TR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/ mm </a:t>
            </a:r>
            <a:endParaRPr/>
          </a:p>
        </p:txBody>
      </p:sp>
      <p:sp>
        <p:nvSpPr>
          <p:cNvPr id="217" name="CustomShape 5"/>
          <p:cNvSpPr/>
          <p:nvPr/>
        </p:nvSpPr>
        <p:spPr>
          <a:xfrm>
            <a:off x="4367160" y="4508640"/>
            <a:ext cx="554472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tr-TR" sz="1800" strike="noStrike" spc="-1">
                <a:solidFill>
                  <a:srgbClr val="FBCA98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Ör:</a:t>
            </a:r>
            <a:r>
              <a:rPr lang="tr-TR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Kreiken Telespobunu </a:t>
            </a:r>
            <a:endParaRPr/>
          </a:p>
          <a:p>
            <a:pPr>
              <a:lnSpc>
                <a:spcPct val="100000"/>
              </a:lnSpc>
            </a:pPr>
            <a:r>
              <a:rPr lang="tr-TR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açıklığı 40.64 cm = 406.4 mm olup odak oranı f/10 </a:t>
            </a:r>
            <a:endParaRPr/>
          </a:p>
          <a:p>
            <a:pPr>
              <a:lnSpc>
                <a:spcPct val="100000"/>
              </a:lnSpc>
            </a:pPr>
            <a:r>
              <a:rPr lang="tr-TR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Odak uzaklığı = 4064 mm</a:t>
            </a:r>
            <a:endParaRPr/>
          </a:p>
        </p:txBody>
      </p:sp>
      <p:sp>
        <p:nvSpPr>
          <p:cNvPr id="218" name="CustomShape 6"/>
          <p:cNvSpPr/>
          <p:nvPr/>
        </p:nvSpPr>
        <p:spPr>
          <a:xfrm>
            <a:off x="-230040" y="3409560"/>
            <a:ext cx="18432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9" name="CustomShape 7"/>
          <p:cNvSpPr/>
          <p:nvPr/>
        </p:nvSpPr>
        <p:spPr>
          <a:xfrm>
            <a:off x="9336240" y="5651640"/>
            <a:ext cx="863280" cy="11422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tr-TR" sz="1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“/mm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220" name="Resim 219"/>
          <p:cNvPicPr/>
          <p:nvPr/>
        </p:nvPicPr>
        <p:blipFill>
          <a:blip r:embed="rId2"/>
          <a:stretch/>
        </p:blipFill>
        <p:spPr>
          <a:xfrm>
            <a:off x="2692440" y="3137040"/>
            <a:ext cx="2006640" cy="1041480"/>
          </a:xfrm>
          <a:prstGeom prst="rect">
            <a:avLst/>
          </a:prstGeom>
          <a:ln>
            <a:noFill/>
          </a:ln>
        </p:spPr>
      </p:pic>
      <p:pic>
        <p:nvPicPr>
          <p:cNvPr id="221" name="Resim 220"/>
          <p:cNvPicPr/>
          <p:nvPr/>
        </p:nvPicPr>
        <p:blipFill>
          <a:blip r:embed="rId3"/>
          <a:stretch/>
        </p:blipFill>
        <p:spPr>
          <a:xfrm>
            <a:off x="6375240" y="5803920"/>
            <a:ext cx="2946240" cy="876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Optik Teleskoplar</a:t>
            </a:r>
            <a:endParaRPr/>
          </a:p>
        </p:txBody>
      </p:sp>
      <p:sp>
        <p:nvSpPr>
          <p:cNvPr id="223" name="TextShape 2"/>
          <p:cNvSpPr txBox="1"/>
          <p:nvPr/>
        </p:nvSpPr>
        <p:spPr>
          <a:xfrm>
            <a:off x="1119960" y="1825560"/>
            <a:ext cx="10233360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Mercekli</a:t>
            </a:r>
            <a:endParaRPr/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Aynalı</a:t>
            </a:r>
            <a:endParaRPr/>
          </a:p>
          <a:p>
            <a:pPr marL="228600" indent="-22824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Katadioptrik (aynalı-mercekli)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Mercekli Teleskoplar</a:t>
            </a:r>
            <a:endParaRPr/>
          </a:p>
        </p:txBody>
      </p:sp>
      <p:pic>
        <p:nvPicPr>
          <p:cNvPr id="225" name="Picture 2"/>
          <p:cNvPicPr/>
          <p:nvPr/>
        </p:nvPicPr>
        <p:blipFill>
          <a:blip r:embed="rId2"/>
          <a:stretch/>
        </p:blipFill>
        <p:spPr>
          <a:xfrm>
            <a:off x="674280" y="1848600"/>
            <a:ext cx="5200200" cy="2895120"/>
          </a:xfrm>
          <a:prstGeom prst="rect">
            <a:avLst/>
          </a:prstGeom>
          <a:ln>
            <a:noFill/>
          </a:ln>
        </p:spPr>
      </p:pic>
      <p:pic>
        <p:nvPicPr>
          <p:cNvPr id="226" name="Picture 4"/>
          <p:cNvPicPr/>
          <p:nvPr/>
        </p:nvPicPr>
        <p:blipFill>
          <a:blip r:embed="rId3"/>
          <a:stretch/>
        </p:blipFill>
        <p:spPr>
          <a:xfrm>
            <a:off x="6283440" y="1390320"/>
            <a:ext cx="4962240" cy="4962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Mercekli Teleskoplar</a:t>
            </a:r>
            <a:endParaRPr/>
          </a:p>
        </p:txBody>
      </p:sp>
      <p:pic>
        <p:nvPicPr>
          <p:cNvPr id="228" name="Content Placeholder 3"/>
          <p:cNvPicPr/>
          <p:nvPr/>
        </p:nvPicPr>
        <p:blipFill>
          <a:blip r:embed="rId2"/>
          <a:stretch/>
        </p:blipFill>
        <p:spPr>
          <a:xfrm>
            <a:off x="1343520" y="1388880"/>
            <a:ext cx="9285840" cy="5257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Aynalı Teleskoplar</a:t>
            </a:r>
            <a:endParaRPr/>
          </a:p>
        </p:txBody>
      </p:sp>
      <p:pic>
        <p:nvPicPr>
          <p:cNvPr id="230" name="Picture 2"/>
          <p:cNvPicPr/>
          <p:nvPr/>
        </p:nvPicPr>
        <p:blipFill>
          <a:blip r:embed="rId2"/>
          <a:stretch/>
        </p:blipFill>
        <p:spPr>
          <a:xfrm>
            <a:off x="5489280" y="2378160"/>
            <a:ext cx="4142880" cy="2809440"/>
          </a:xfrm>
          <a:prstGeom prst="rect">
            <a:avLst/>
          </a:prstGeom>
          <a:ln>
            <a:noFill/>
          </a:ln>
        </p:spPr>
      </p:pic>
      <p:pic>
        <p:nvPicPr>
          <p:cNvPr id="231" name="Picture 4"/>
          <p:cNvPicPr/>
          <p:nvPr/>
        </p:nvPicPr>
        <p:blipFill>
          <a:blip r:embed="rId3"/>
          <a:stretch/>
        </p:blipFill>
        <p:spPr>
          <a:xfrm>
            <a:off x="2026440" y="1934280"/>
            <a:ext cx="2971440" cy="4133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Aynalı Teleskoplar</a:t>
            </a:r>
            <a:endParaRPr/>
          </a:p>
        </p:txBody>
      </p:sp>
      <p:pic>
        <p:nvPicPr>
          <p:cNvPr id="233" name="Picture 2"/>
          <p:cNvPicPr/>
          <p:nvPr/>
        </p:nvPicPr>
        <p:blipFill>
          <a:blip r:embed="rId2"/>
          <a:stretch/>
        </p:blipFill>
        <p:spPr>
          <a:xfrm>
            <a:off x="6389280" y="600480"/>
            <a:ext cx="5130720" cy="3448440"/>
          </a:xfrm>
          <a:prstGeom prst="rect">
            <a:avLst/>
          </a:prstGeom>
          <a:ln>
            <a:noFill/>
          </a:ln>
        </p:spPr>
      </p:pic>
      <p:pic>
        <p:nvPicPr>
          <p:cNvPr id="234" name="Picture 3"/>
          <p:cNvPicPr/>
          <p:nvPr/>
        </p:nvPicPr>
        <p:blipFill>
          <a:blip r:embed="rId3"/>
          <a:stretch/>
        </p:blipFill>
        <p:spPr>
          <a:xfrm>
            <a:off x="570240" y="4284720"/>
            <a:ext cx="10802880" cy="2129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Tasarım Türüne Göre Teleskoplar</a:t>
            </a:r>
            <a:endParaRPr/>
          </a:p>
        </p:txBody>
      </p:sp>
      <p:pic>
        <p:nvPicPr>
          <p:cNvPr id="236" name="Picture 5"/>
          <p:cNvPicPr/>
          <p:nvPr/>
        </p:nvPicPr>
        <p:blipFill>
          <a:blip r:embed="rId2"/>
          <a:stretch/>
        </p:blipFill>
        <p:spPr>
          <a:xfrm>
            <a:off x="2376000" y="1864440"/>
            <a:ext cx="6541560" cy="4903560"/>
          </a:xfrm>
          <a:prstGeom prst="rect">
            <a:avLst/>
          </a:prstGeom>
          <a:ln>
            <a:noFill/>
          </a:ln>
        </p:spPr>
      </p:pic>
      <p:sp>
        <p:nvSpPr>
          <p:cNvPr id="237" name="CustomShape 2"/>
          <p:cNvSpPr/>
          <p:nvPr/>
        </p:nvSpPr>
        <p:spPr>
          <a:xfrm>
            <a:off x="9048600" y="2133720"/>
            <a:ext cx="502920" cy="36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
Newtonian Teleskoplar
</a:t>
            </a:r>
            <a:endParaRPr/>
          </a:p>
        </p:txBody>
      </p:sp>
      <p:pic>
        <p:nvPicPr>
          <p:cNvPr id="239" name="Content Placeholder 3"/>
          <p:cNvPicPr/>
          <p:nvPr/>
        </p:nvPicPr>
        <p:blipFill>
          <a:blip r:embed="rId2"/>
          <a:stretch/>
        </p:blipFill>
        <p:spPr>
          <a:xfrm>
            <a:off x="1517040" y="1347840"/>
            <a:ext cx="9157320" cy="5176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
Cassegrain Teleskoplar
</a:t>
            </a:r>
            <a:endParaRPr/>
          </a:p>
        </p:txBody>
      </p:sp>
      <p:pic>
        <p:nvPicPr>
          <p:cNvPr id="241" name="Content Placeholder 3"/>
          <p:cNvPicPr/>
          <p:nvPr/>
        </p:nvPicPr>
        <p:blipFill>
          <a:blip r:embed="rId2"/>
          <a:stretch/>
        </p:blipFill>
        <p:spPr>
          <a:xfrm>
            <a:off x="986040" y="1361520"/>
            <a:ext cx="9752400" cy="4970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Atmosferik Geçirgenlik</a:t>
            </a:r>
            <a:endParaRPr/>
          </a:p>
        </p:txBody>
      </p:sp>
      <p:pic>
        <p:nvPicPr>
          <p:cNvPr id="168" name="Picture 6"/>
          <p:cNvPicPr/>
          <p:nvPr/>
        </p:nvPicPr>
        <p:blipFill>
          <a:blip r:embed="rId2"/>
          <a:stretch/>
        </p:blipFill>
        <p:spPr>
          <a:xfrm>
            <a:off x="1909440" y="1413720"/>
            <a:ext cx="8053200" cy="5125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Katadioptrik Teleskoplar</a:t>
            </a:r>
            <a:endParaRPr/>
          </a:p>
        </p:txBody>
      </p:sp>
      <p:pic>
        <p:nvPicPr>
          <p:cNvPr id="243" name="Content Placeholder 3"/>
          <p:cNvPicPr/>
          <p:nvPr/>
        </p:nvPicPr>
        <p:blipFill>
          <a:blip r:embed="rId2"/>
          <a:stretch/>
        </p:blipFill>
        <p:spPr>
          <a:xfrm>
            <a:off x="525240" y="2027160"/>
            <a:ext cx="7549560" cy="3886920"/>
          </a:xfrm>
          <a:prstGeom prst="rect">
            <a:avLst/>
          </a:prstGeom>
          <a:ln>
            <a:noFill/>
          </a:ln>
        </p:spPr>
      </p:pic>
      <p:pic>
        <p:nvPicPr>
          <p:cNvPr id="244" name="Picture 6"/>
          <p:cNvPicPr/>
          <p:nvPr/>
        </p:nvPicPr>
        <p:blipFill>
          <a:blip r:embed="rId3"/>
          <a:stretch/>
        </p:blipFill>
        <p:spPr>
          <a:xfrm>
            <a:off x="8197920" y="1478520"/>
            <a:ext cx="2915280" cy="4679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Aynalı Teleskoplar</a:t>
            </a:r>
            <a:endParaRPr/>
          </a:p>
        </p:txBody>
      </p:sp>
      <p:pic>
        <p:nvPicPr>
          <p:cNvPr id="246" name="Content Placeholder 3"/>
          <p:cNvPicPr/>
          <p:nvPr/>
        </p:nvPicPr>
        <p:blipFill>
          <a:blip r:embed="rId2"/>
          <a:stretch/>
        </p:blipFill>
        <p:spPr>
          <a:xfrm>
            <a:off x="1733400" y="1429920"/>
            <a:ext cx="8966160" cy="4962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endParaRPr/>
          </a:p>
        </p:txBody>
      </p:sp>
      <p:pic>
        <p:nvPicPr>
          <p:cNvPr id="248" name="Content Placeholder 3"/>
          <p:cNvPicPr/>
          <p:nvPr/>
        </p:nvPicPr>
        <p:blipFill>
          <a:blip r:embed="rId2"/>
          <a:stretch/>
        </p:blipFill>
        <p:spPr>
          <a:xfrm>
            <a:off x="1981440" y="664200"/>
            <a:ext cx="7832880" cy="5522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endParaRPr/>
          </a:p>
        </p:txBody>
      </p:sp>
      <p:pic>
        <p:nvPicPr>
          <p:cNvPr id="250" name="Content Placeholder 3"/>
          <p:cNvPicPr/>
          <p:nvPr/>
        </p:nvPicPr>
        <p:blipFill>
          <a:blip r:embed="rId2"/>
          <a:stretch/>
        </p:blipFill>
        <p:spPr>
          <a:xfrm>
            <a:off x="3424680" y="828720"/>
            <a:ext cx="6238800" cy="5653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TextShape 1"/>
          <p:cNvSpPr txBox="1"/>
          <p:nvPr/>
        </p:nvSpPr>
        <p:spPr>
          <a:xfrm>
            <a:off x="6934320" y="148320"/>
            <a:ext cx="3733560" cy="106632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The European VLT (very large telescopes)</a:t>
            </a:r>
            <a:endParaRPr/>
          </a:p>
        </p:txBody>
      </p:sp>
      <p:pic>
        <p:nvPicPr>
          <p:cNvPr id="252" name="Picture 4"/>
          <p:cNvPicPr/>
          <p:nvPr/>
        </p:nvPicPr>
        <p:blipFill>
          <a:blip r:embed="rId2"/>
          <a:stretch/>
        </p:blipFill>
        <p:spPr>
          <a:xfrm>
            <a:off x="1523880" y="23760"/>
            <a:ext cx="5333760" cy="3593880"/>
          </a:xfrm>
          <a:prstGeom prst="rect">
            <a:avLst/>
          </a:prstGeom>
          <a:ln>
            <a:noFill/>
          </a:ln>
        </p:spPr>
      </p:pic>
      <p:pic>
        <p:nvPicPr>
          <p:cNvPr id="253" name="Picture 5"/>
          <p:cNvPicPr/>
          <p:nvPr/>
        </p:nvPicPr>
        <p:blipFill>
          <a:blip r:embed="rId3"/>
          <a:stretch/>
        </p:blipFill>
        <p:spPr>
          <a:xfrm>
            <a:off x="1523880" y="3614760"/>
            <a:ext cx="4800240" cy="3242880"/>
          </a:xfrm>
          <a:prstGeom prst="rect">
            <a:avLst/>
          </a:prstGeom>
          <a:ln>
            <a:noFill/>
          </a:ln>
        </p:spPr>
      </p:pic>
      <p:sp>
        <p:nvSpPr>
          <p:cNvPr id="254" name="CustomShape 2"/>
          <p:cNvSpPr/>
          <p:nvPr/>
        </p:nvSpPr>
        <p:spPr>
          <a:xfrm>
            <a:off x="6984000" y="1584000"/>
            <a:ext cx="3733560" cy="200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tr-TR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Four 8-meter mirrors on Paranal in Chile (gives coverage of the Southern Hemisphere). Different instruments for each telescope, but they can also work together.</a:t>
            </a:r>
            <a:endParaRPr/>
          </a:p>
        </p:txBody>
      </p:sp>
      <p:pic>
        <p:nvPicPr>
          <p:cNvPr id="255" name="Picture 8"/>
          <p:cNvPicPr/>
          <p:nvPr/>
        </p:nvPicPr>
        <p:blipFill>
          <a:blip r:embed="rId4"/>
          <a:stretch/>
        </p:blipFill>
        <p:spPr>
          <a:xfrm>
            <a:off x="6248520" y="3878280"/>
            <a:ext cx="4419360" cy="2979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Katadioptrik Teleskoplar</a:t>
            </a:r>
            <a:endParaRPr/>
          </a:p>
        </p:txBody>
      </p:sp>
      <p:pic>
        <p:nvPicPr>
          <p:cNvPr id="257" name="Content Placeholder 3"/>
          <p:cNvPicPr/>
          <p:nvPr/>
        </p:nvPicPr>
        <p:blipFill>
          <a:blip r:embed="rId2"/>
          <a:stretch/>
        </p:blipFill>
        <p:spPr>
          <a:xfrm>
            <a:off x="1324440" y="1690560"/>
            <a:ext cx="3956760" cy="4350960"/>
          </a:xfrm>
          <a:prstGeom prst="rect">
            <a:avLst/>
          </a:prstGeom>
          <a:ln>
            <a:noFill/>
          </a:ln>
        </p:spPr>
      </p:pic>
      <p:pic>
        <p:nvPicPr>
          <p:cNvPr id="258" name="Picture 4"/>
          <p:cNvPicPr/>
          <p:nvPr/>
        </p:nvPicPr>
        <p:blipFill>
          <a:blip r:embed="rId3"/>
          <a:stretch/>
        </p:blipFill>
        <p:spPr>
          <a:xfrm>
            <a:off x="5641200" y="1690560"/>
            <a:ext cx="5352480" cy="4385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Teleskop özellikleri</a:t>
            </a:r>
            <a:endParaRPr/>
          </a:p>
        </p:txBody>
      </p:sp>
      <p:sp>
        <p:nvSpPr>
          <p:cNvPr id="260" name="TextShape 2"/>
          <p:cNvSpPr txBox="1"/>
          <p:nvPr/>
        </p:nvSpPr>
        <p:spPr>
          <a:xfrm>
            <a:off x="1119960" y="1825560"/>
            <a:ext cx="10233360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9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100mm F7 Mercekli</a:t>
            </a:r>
            <a:endParaRPr/>
          </a:p>
          <a:p>
            <a:pPr marL="228600" indent="-228240">
              <a:lnSpc>
                <a:spcPct val="9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100mm F10 Mercekli</a:t>
            </a:r>
            <a:endParaRPr/>
          </a:p>
          <a:p>
            <a:pPr marL="228600" indent="-228240">
              <a:lnSpc>
                <a:spcPct val="9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200mm F10 Schmidt Cassegrain</a:t>
            </a:r>
            <a:endParaRPr/>
          </a:p>
          <a:p>
            <a:pPr marL="228600" indent="-228240">
              <a:lnSpc>
                <a:spcPct val="9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400mm F4.5 Newtonian</a:t>
            </a:r>
            <a:endParaRPr/>
          </a:p>
          <a:p>
            <a:pPr marL="228600" indent="-228240">
              <a:lnSpc>
                <a:spcPct val="9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16 inch F4.5 Newtonian</a:t>
            </a:r>
            <a:endParaRPr/>
          </a:p>
          <a:p>
            <a:pPr>
              <a:lnSpc>
                <a:spcPct val="9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Radyo Teleskopları</a:t>
            </a:r>
            <a:endParaRPr/>
          </a:p>
        </p:txBody>
      </p:sp>
      <p:pic>
        <p:nvPicPr>
          <p:cNvPr id="262" name="Picture 5"/>
          <p:cNvPicPr/>
          <p:nvPr/>
        </p:nvPicPr>
        <p:blipFill>
          <a:blip r:embed="rId3"/>
          <a:stretch/>
        </p:blipFill>
        <p:spPr>
          <a:xfrm>
            <a:off x="3672000" y="1394640"/>
            <a:ext cx="4968360" cy="5373360"/>
          </a:xfrm>
          <a:prstGeom prst="rect">
            <a:avLst/>
          </a:prstGeom>
          <a:ln>
            <a:noFill/>
          </a:ln>
        </p:spPr>
      </p:pic>
      <p:sp>
        <p:nvSpPr>
          <p:cNvPr id="263" name="CustomShape 2"/>
          <p:cNvSpPr/>
          <p:nvPr/>
        </p:nvSpPr>
        <p:spPr>
          <a:xfrm>
            <a:off x="1847880" y="5516640"/>
            <a:ext cx="201564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tr-TR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 mm -10 m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Picture 2"/>
          <p:cNvPicPr/>
          <p:nvPr/>
        </p:nvPicPr>
        <p:blipFill>
          <a:blip r:embed="rId2"/>
          <a:stretch/>
        </p:blipFill>
        <p:spPr>
          <a:xfrm>
            <a:off x="2019240" y="155520"/>
            <a:ext cx="8152920" cy="6548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Interferometre</a:t>
            </a:r>
            <a:endParaRPr/>
          </a:p>
        </p:txBody>
      </p:sp>
      <p:pic>
        <p:nvPicPr>
          <p:cNvPr id="266" name="Picture 9"/>
          <p:cNvPicPr/>
          <p:nvPr/>
        </p:nvPicPr>
        <p:blipFill>
          <a:blip r:embed="rId3"/>
          <a:stretch/>
        </p:blipFill>
        <p:spPr>
          <a:xfrm>
            <a:off x="3575160" y="1700280"/>
            <a:ext cx="5257440" cy="4428720"/>
          </a:xfrm>
          <a:prstGeom prst="rect">
            <a:avLst/>
          </a:prstGeom>
          <a:ln>
            <a:noFill/>
          </a:ln>
        </p:spPr>
      </p:pic>
      <p:sp>
        <p:nvSpPr>
          <p:cNvPr id="267" name="CustomShape 2"/>
          <p:cNvSpPr/>
          <p:nvPr/>
        </p:nvSpPr>
        <p:spPr>
          <a:xfrm>
            <a:off x="2337480" y="6245640"/>
            <a:ext cx="810072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tr-TR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Tek bir teleskop gibi davranırlar. Böylelikle sinyal ve ayırma gücü artar.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Teleskoplar</a:t>
            </a:r>
            <a:endParaRPr/>
          </a:p>
        </p:txBody>
      </p:sp>
      <p:sp>
        <p:nvSpPr>
          <p:cNvPr id="170" name="TextShape 2"/>
          <p:cNvSpPr txBox="1"/>
          <p:nvPr/>
        </p:nvSpPr>
        <p:spPr>
          <a:xfrm>
            <a:off x="1119960" y="1825560"/>
            <a:ext cx="10233360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9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Optik Teleskoplar</a:t>
            </a:r>
            <a:endParaRPr/>
          </a:p>
          <a:p>
            <a:pPr marL="228600" indent="-228240">
              <a:lnSpc>
                <a:spcPct val="9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Radyo Teleskopları </a:t>
            </a:r>
            <a:endParaRPr/>
          </a:p>
          <a:p>
            <a:pPr marL="228600" indent="-228240">
              <a:lnSpc>
                <a:spcPct val="9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X-ışın Teleskopları</a:t>
            </a:r>
            <a:endParaRPr/>
          </a:p>
          <a:p>
            <a:pPr marL="228600" indent="-228240">
              <a:lnSpc>
                <a:spcPct val="9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Symbol"/>
              </a:rPr>
              <a:t>g</a:t>
            </a:r>
            <a:r>
              <a:rPr lang="en-US" sz="2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-ışın Teleskopları</a:t>
            </a:r>
            <a:endParaRPr/>
          </a:p>
          <a:p>
            <a:pPr marL="228600" indent="-228240">
              <a:lnSpc>
                <a:spcPct val="9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UV Teleskopları</a:t>
            </a:r>
            <a:endParaRPr/>
          </a:p>
          <a:p>
            <a:pPr marL="228600" indent="-228240">
              <a:lnSpc>
                <a:spcPct val="9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Kırmızıöte Teleskopları</a:t>
            </a:r>
            <a:endParaRPr/>
          </a:p>
          <a:p>
            <a:pPr>
              <a:lnSpc>
                <a:spcPct val="9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Uzay Teleskopları</a:t>
            </a:r>
            <a:endParaRPr/>
          </a:p>
        </p:txBody>
      </p:sp>
      <p:pic>
        <p:nvPicPr>
          <p:cNvPr id="269" name="Picture 2"/>
          <p:cNvPicPr/>
          <p:nvPr/>
        </p:nvPicPr>
        <p:blipFill>
          <a:blip r:embed="rId2"/>
          <a:stretch/>
        </p:blipFill>
        <p:spPr>
          <a:xfrm>
            <a:off x="838080" y="1457280"/>
            <a:ext cx="4821840" cy="4350960"/>
          </a:xfrm>
          <a:prstGeom prst="rect">
            <a:avLst/>
          </a:prstGeom>
          <a:ln>
            <a:noFill/>
          </a:ln>
        </p:spPr>
      </p:pic>
      <p:pic>
        <p:nvPicPr>
          <p:cNvPr id="270" name="Picture 4"/>
          <p:cNvPicPr/>
          <p:nvPr/>
        </p:nvPicPr>
        <p:blipFill>
          <a:blip r:embed="rId3"/>
          <a:stretch/>
        </p:blipFill>
        <p:spPr>
          <a:xfrm>
            <a:off x="5912280" y="1555920"/>
            <a:ext cx="5441040" cy="3431880"/>
          </a:xfrm>
          <a:prstGeom prst="rect">
            <a:avLst/>
          </a:prstGeom>
          <a:ln>
            <a:noFill/>
          </a:ln>
        </p:spPr>
      </p:pic>
      <p:sp>
        <p:nvSpPr>
          <p:cNvPr id="271" name="CustomShape 2"/>
          <p:cNvSpPr/>
          <p:nvPr/>
        </p:nvSpPr>
        <p:spPr>
          <a:xfrm>
            <a:off x="6876000" y="5155200"/>
            <a:ext cx="303120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tr-TR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Chandra X-ışın Teleskobu</a:t>
            </a:r>
            <a:endParaRPr/>
          </a:p>
        </p:txBody>
      </p:sp>
      <p:sp>
        <p:nvSpPr>
          <p:cNvPr id="272" name="CustomShape 3"/>
          <p:cNvSpPr/>
          <p:nvPr/>
        </p:nvSpPr>
        <p:spPr>
          <a:xfrm>
            <a:off x="1859760" y="5946480"/>
            <a:ext cx="281772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tr-TR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Hubble Uzay Teleskobu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Shape 1"/>
          <p:cNvSpPr txBox="1"/>
          <p:nvPr/>
        </p:nvSpPr>
        <p:spPr>
          <a:xfrm>
            <a:off x="1523880" y="274680"/>
            <a:ext cx="91436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40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Mauna Kea, Hawaii (4200 m)</a:t>
            </a:r>
            <a:endParaRPr/>
          </a:p>
        </p:txBody>
      </p:sp>
      <p:pic>
        <p:nvPicPr>
          <p:cNvPr id="274" name="Picture 4"/>
          <p:cNvPicPr/>
          <p:nvPr/>
        </p:nvPicPr>
        <p:blipFill>
          <a:blip r:embed="rId2"/>
          <a:stretch/>
        </p:blipFill>
        <p:spPr>
          <a:xfrm>
            <a:off x="2670120" y="1600200"/>
            <a:ext cx="6849720" cy="452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endParaRPr/>
          </a:p>
        </p:txBody>
      </p:sp>
      <p:pic>
        <p:nvPicPr>
          <p:cNvPr id="276" name="Picture 2"/>
          <p:cNvPicPr/>
          <p:nvPr/>
        </p:nvPicPr>
        <p:blipFill>
          <a:blip r:embed="rId2"/>
          <a:stretch/>
        </p:blipFill>
        <p:spPr>
          <a:xfrm>
            <a:off x="2953080" y="1825560"/>
            <a:ext cx="656784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Türkiye’nin En Büyük Teleskobu</a:t>
            </a:r>
            <a:endParaRPr/>
          </a:p>
        </p:txBody>
      </p:sp>
      <p:pic>
        <p:nvPicPr>
          <p:cNvPr id="278" name="Picture 2"/>
          <p:cNvPicPr/>
          <p:nvPr/>
        </p:nvPicPr>
        <p:blipFill>
          <a:blip r:embed="rId2"/>
          <a:stretch/>
        </p:blipFill>
        <p:spPr>
          <a:xfrm>
            <a:off x="838080" y="1516320"/>
            <a:ext cx="3518280" cy="4591440"/>
          </a:xfrm>
          <a:prstGeom prst="rect">
            <a:avLst/>
          </a:prstGeom>
          <a:ln>
            <a:noFill/>
          </a:ln>
        </p:spPr>
      </p:pic>
      <p:pic>
        <p:nvPicPr>
          <p:cNvPr id="279" name="Picture 4"/>
          <p:cNvPicPr/>
          <p:nvPr/>
        </p:nvPicPr>
        <p:blipFill>
          <a:blip r:embed="rId3"/>
          <a:stretch/>
        </p:blipFill>
        <p:spPr>
          <a:xfrm>
            <a:off x="4812120" y="1516320"/>
            <a:ext cx="6891480" cy="4591440"/>
          </a:xfrm>
          <a:prstGeom prst="rect">
            <a:avLst/>
          </a:prstGeom>
          <a:ln>
            <a:noFill/>
          </a:ln>
        </p:spPr>
      </p:pic>
      <p:sp>
        <p:nvSpPr>
          <p:cNvPr id="280" name="CustomShape 2"/>
          <p:cNvSpPr/>
          <p:nvPr/>
        </p:nvSpPr>
        <p:spPr>
          <a:xfrm>
            <a:off x="1887840" y="6301440"/>
            <a:ext cx="832248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tr-TR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RTT150 TÜBİTAK ULUSAL GÖZLEMEVİ, Antalya, Bakırlıtepe, 2500 metre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Teleskoplar</a:t>
            </a:r>
            <a:endParaRPr/>
          </a:p>
        </p:txBody>
      </p:sp>
      <p:pic>
        <p:nvPicPr>
          <p:cNvPr id="172" name="Content Placeholder 3"/>
          <p:cNvPicPr/>
          <p:nvPr/>
        </p:nvPicPr>
        <p:blipFill>
          <a:blip r:embed="rId2"/>
          <a:stretch/>
        </p:blipFill>
        <p:spPr>
          <a:xfrm>
            <a:off x="1373040" y="1443600"/>
            <a:ext cx="9626760" cy="5248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Kavramlar</a:t>
            </a:r>
            <a:endParaRPr/>
          </a:p>
        </p:txBody>
      </p:sp>
      <p:pic>
        <p:nvPicPr>
          <p:cNvPr id="174" name="Picture 4"/>
          <p:cNvPicPr/>
          <p:nvPr/>
        </p:nvPicPr>
        <p:blipFill>
          <a:blip r:embed="rId2"/>
          <a:stretch/>
        </p:blipFill>
        <p:spPr>
          <a:xfrm>
            <a:off x="1167120" y="1431000"/>
            <a:ext cx="3803760" cy="5319000"/>
          </a:xfrm>
          <a:prstGeom prst="rect">
            <a:avLst/>
          </a:prstGeom>
          <a:ln>
            <a:noFill/>
          </a:ln>
        </p:spPr>
      </p:pic>
      <p:sp>
        <p:nvSpPr>
          <p:cNvPr id="175" name="CustomShape 2"/>
          <p:cNvSpPr/>
          <p:nvPr/>
        </p:nvSpPr>
        <p:spPr>
          <a:xfrm>
            <a:off x="5635800" y="2386080"/>
            <a:ext cx="4832280" cy="761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tr-TR" sz="22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Teleskopların ışığı toplayan yüzeyine </a:t>
            </a:r>
            <a:endParaRPr/>
          </a:p>
          <a:p>
            <a:pPr>
              <a:lnSpc>
                <a:spcPct val="100000"/>
              </a:lnSpc>
            </a:pPr>
            <a:r>
              <a:rPr lang="tr-TR" sz="2200" strike="noStrike" spc="-1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açıklık</a:t>
            </a:r>
            <a:r>
              <a:rPr lang="tr-TR" sz="2200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tr-TR" sz="22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denir.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Shape 1"/>
          <p:cNvSpPr txBox="1"/>
          <p:nvPr/>
        </p:nvSpPr>
        <p:spPr>
          <a:xfrm>
            <a:off x="2872800" y="585720"/>
            <a:ext cx="7238520" cy="791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2400" b="1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Işık Toplama gücü açıklıkla orantılıdır</a:t>
            </a:r>
            <a:endParaRPr/>
          </a:p>
        </p:txBody>
      </p:sp>
      <p:sp>
        <p:nvSpPr>
          <p:cNvPr id="177" name="CustomShape 2"/>
          <p:cNvSpPr/>
          <p:nvPr/>
        </p:nvSpPr>
        <p:spPr>
          <a:xfrm>
            <a:off x="1981080" y="2666880"/>
            <a:ext cx="2895120" cy="1614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>
              <a:lnSpc>
                <a:spcPct val="100000"/>
              </a:lnSpc>
            </a:pPr>
            <a:r>
              <a:rPr lang="tr-TR" sz="20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Bu güç merceğin veya aynanın A yüzey alanı ile orantılı, yani çapının (D) karesi ile orantılı</a:t>
            </a:r>
            <a:endParaRPr/>
          </a:p>
        </p:txBody>
      </p:sp>
      <p:sp>
        <p:nvSpPr>
          <p:cNvPr id="178" name="CustomShape 3"/>
          <p:cNvSpPr/>
          <p:nvPr/>
        </p:nvSpPr>
        <p:spPr>
          <a:xfrm>
            <a:off x="2640240" y="4514760"/>
            <a:ext cx="205704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tr-TR" sz="20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 = </a:t>
            </a:r>
            <a:r>
              <a:rPr lang="tr-TR" sz="20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Symbol"/>
              </a:rPr>
              <a:t></a:t>
            </a:r>
            <a:r>
              <a:rPr lang="tr-TR" sz="20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(D/2)</a:t>
            </a:r>
            <a:r>
              <a:rPr lang="tr-TR" sz="2000" strike="noStrike" spc="-1" baseline="30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</a:t>
            </a:r>
            <a:endParaRPr/>
          </a:p>
        </p:txBody>
      </p:sp>
      <p:pic>
        <p:nvPicPr>
          <p:cNvPr id="179" name="Picture 5"/>
          <p:cNvPicPr/>
          <p:nvPr/>
        </p:nvPicPr>
        <p:blipFill>
          <a:blip r:embed="rId2"/>
          <a:stretch/>
        </p:blipFill>
        <p:spPr>
          <a:xfrm>
            <a:off x="5181480" y="1625760"/>
            <a:ext cx="4495320" cy="4571640"/>
          </a:xfrm>
          <a:prstGeom prst="rect">
            <a:avLst/>
          </a:prstGeom>
          <a:ln>
            <a:noFill/>
          </a:ln>
        </p:spPr>
      </p:pic>
      <p:sp>
        <p:nvSpPr>
          <p:cNvPr id="180" name="Line 4"/>
          <p:cNvSpPr/>
          <p:nvPr/>
        </p:nvSpPr>
        <p:spPr>
          <a:xfrm>
            <a:off x="6406920" y="3311280"/>
            <a:ext cx="1011240" cy="952560"/>
          </a:xfrm>
          <a:prstGeom prst="line">
            <a:avLst/>
          </a:prstGeom>
          <a:ln w="28440">
            <a:solidFill>
              <a:srgbClr val="FFFF00"/>
            </a:solidFill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1" name="CustomShape 5"/>
          <p:cNvSpPr/>
          <p:nvPr/>
        </p:nvSpPr>
        <p:spPr>
          <a:xfrm>
            <a:off x="6769080" y="3384720"/>
            <a:ext cx="50436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tr-TR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5400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Kavramlar</a:t>
            </a:r>
            <a:endParaRPr/>
          </a:p>
        </p:txBody>
      </p:sp>
      <p:sp>
        <p:nvSpPr>
          <p:cNvPr id="183" name="CustomShape 2"/>
          <p:cNvSpPr/>
          <p:nvPr/>
        </p:nvSpPr>
        <p:spPr>
          <a:xfrm>
            <a:off x="1497240" y="1558080"/>
            <a:ext cx="8980560" cy="1431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tr-TR" sz="22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Bir optik sistemde, mercekten veya birinci aynadan itibaren teleskobun </a:t>
            </a:r>
            <a:endParaRPr/>
          </a:p>
          <a:p>
            <a:pPr>
              <a:lnSpc>
                <a:spcPct val="100000"/>
              </a:lnSpc>
            </a:pPr>
            <a:r>
              <a:rPr lang="tr-TR" sz="22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odak noktasına olan uzaklığa </a:t>
            </a:r>
            <a:r>
              <a:rPr lang="tr-TR" sz="2200" strike="noStrike" spc="-1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odak uzaklığı </a:t>
            </a:r>
            <a:r>
              <a:rPr lang="tr-TR" sz="22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denir.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tr-TR" sz="22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Odak uzaklığı = açıklık (mm) × </a:t>
            </a:r>
            <a:r>
              <a:rPr lang="tr-TR" sz="2200" strike="noStrike" spc="-1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odak oranı</a:t>
            </a:r>
            <a:endParaRPr/>
          </a:p>
        </p:txBody>
      </p:sp>
      <p:pic>
        <p:nvPicPr>
          <p:cNvPr id="184" name="Picture 4"/>
          <p:cNvPicPr/>
          <p:nvPr/>
        </p:nvPicPr>
        <p:blipFill>
          <a:blip r:embed="rId2"/>
          <a:stretch/>
        </p:blipFill>
        <p:spPr>
          <a:xfrm>
            <a:off x="1452600" y="3074760"/>
            <a:ext cx="8172000" cy="2936520"/>
          </a:xfrm>
          <a:prstGeom prst="rect">
            <a:avLst/>
          </a:prstGeom>
          <a:ln>
            <a:noFill/>
          </a:ln>
        </p:spPr>
      </p:pic>
      <p:sp>
        <p:nvSpPr>
          <p:cNvPr id="185" name="CustomShape 3"/>
          <p:cNvSpPr/>
          <p:nvPr/>
        </p:nvSpPr>
        <p:spPr>
          <a:xfrm>
            <a:off x="2848680" y="6089040"/>
            <a:ext cx="575892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tr-TR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Odak Oranı = F/D = 750/150 = f/5</a:t>
            </a:r>
            <a:endParaRPr/>
          </a:p>
        </p:txBody>
      </p:sp>
      <p:sp>
        <p:nvSpPr>
          <p:cNvPr id="186" name="CustomShape 4"/>
          <p:cNvSpPr/>
          <p:nvPr/>
        </p:nvSpPr>
        <p:spPr>
          <a:xfrm>
            <a:off x="3013920" y="4432320"/>
            <a:ext cx="3960360" cy="4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tr-TR" sz="2200" strike="noStrike" spc="-1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F= Odak Uzaklığı= 750 mm</a:t>
            </a:r>
            <a:endParaRPr/>
          </a:p>
        </p:txBody>
      </p:sp>
      <p:sp>
        <p:nvSpPr>
          <p:cNvPr id="187" name="CustomShape 5"/>
          <p:cNvSpPr/>
          <p:nvPr/>
        </p:nvSpPr>
        <p:spPr>
          <a:xfrm rot="5400000">
            <a:off x="8218080" y="4604400"/>
            <a:ext cx="244908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tr-TR" sz="1800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D= Açıklık = 150 mm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CustomShape 1"/>
          <p:cNvSpPr/>
          <p:nvPr/>
        </p:nvSpPr>
        <p:spPr>
          <a:xfrm>
            <a:off x="1600200" y="990720"/>
            <a:ext cx="8991360" cy="76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tr-TR" sz="4400" strike="noStrike" spc="-1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Bir teleskobun üç ana görevi vardır
</a:t>
            </a:r>
            <a:endParaRPr/>
          </a:p>
        </p:txBody>
      </p:sp>
      <p:sp>
        <p:nvSpPr>
          <p:cNvPr id="189" name="CustomShape 2"/>
          <p:cNvSpPr/>
          <p:nvPr/>
        </p:nvSpPr>
        <p:spPr>
          <a:xfrm>
            <a:off x="1828800" y="1752480"/>
            <a:ext cx="8762760" cy="4114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>
              <a:lnSpc>
                <a:spcPct val="100000"/>
              </a:lnSpc>
              <a:buClr>
                <a:srgbClr val="94D7E4"/>
              </a:buClr>
              <a:buSzPct val="75000"/>
              <a:buFont typeface="Wingdings" charset="2"/>
              <a:buChar char=""/>
            </a:pPr>
            <a:r>
              <a:rPr lang="tr-TR" sz="3200" strike="noStrike" spc="-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Parlaklık</a:t>
            </a:r>
            <a:r>
              <a:rPr lang="tr-TR" sz="3200" strike="noStrike" spc="-1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endParaRPr/>
          </a:p>
          <a:p>
            <a:pPr marL="743040" indent="-285480">
              <a:lnSpc>
                <a:spcPct val="100000"/>
              </a:lnSpc>
            </a:pPr>
            <a:r>
              <a:rPr lang="tr-TR" sz="2800" i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(ışık toplama gücü) </a:t>
            </a:r>
            <a:r>
              <a:rPr lang="tr-TR" sz="2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Teleskobun çapı ile doğru orantılı </a:t>
            </a:r>
            <a:endParaRPr/>
          </a:p>
          <a:p>
            <a:pPr marL="343080" indent="-342720">
              <a:lnSpc>
                <a:spcPct val="100000"/>
              </a:lnSpc>
              <a:buClr>
                <a:srgbClr val="94D7E4"/>
              </a:buClr>
              <a:buSzPct val="75000"/>
              <a:buFont typeface="Wingdings" charset="2"/>
              <a:buChar char=""/>
            </a:pPr>
            <a:r>
              <a:rPr lang="tr-TR" sz="3200" strike="noStrike" spc="-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İnce ayrıntıyı gösterebilmesi </a:t>
            </a:r>
            <a:endParaRPr/>
          </a:p>
          <a:p>
            <a:pPr marL="743040" indent="-285480">
              <a:lnSpc>
                <a:spcPct val="100000"/>
              </a:lnSpc>
            </a:pPr>
            <a:r>
              <a:rPr lang="tr-TR" sz="2800" i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(ayırma gücü) </a:t>
            </a:r>
            <a:r>
              <a:rPr lang="tr-TR" sz="2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Teleskobun boyutu ve atmosferik “görüş” ile ilgili</a:t>
            </a:r>
            <a:r>
              <a:rPr lang="tr-TR" sz="32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endParaRPr/>
          </a:p>
          <a:p>
            <a:pPr marL="743040" indent="-285480">
              <a:lnSpc>
                <a:spcPct val="100000"/>
              </a:lnSpc>
            </a:pPr>
            <a:r>
              <a:rPr lang="tr-TR" sz="2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ve daha az önemli olan, </a:t>
            </a:r>
            <a:endParaRPr/>
          </a:p>
          <a:p>
            <a:pPr marL="343080" indent="-342720">
              <a:lnSpc>
                <a:spcPct val="100000"/>
              </a:lnSpc>
              <a:buClr>
                <a:srgbClr val="94D7E4"/>
              </a:buClr>
              <a:buSzPct val="75000"/>
              <a:buFont typeface="Wingdings" charset="2"/>
              <a:buChar char=""/>
            </a:pPr>
            <a:r>
              <a:rPr lang="tr-TR" sz="3200" strike="noStrike" spc="-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Büyütmesi </a:t>
            </a:r>
            <a:endParaRPr/>
          </a:p>
          <a:p>
            <a:pPr marL="343080" indent="-342720">
              <a:lnSpc>
                <a:spcPct val="100000"/>
              </a:lnSpc>
            </a:pPr>
            <a:r>
              <a:rPr lang="tr-TR" sz="20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Büyütme gücü = (objektif merceğin odak uzaklığı  </a:t>
            </a:r>
            <a:r>
              <a:rPr lang="tr-TR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/</a:t>
            </a:r>
            <a:r>
              <a:rPr lang="tr-TR" sz="20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gözmerceğinin odak uzaklığı )</a:t>
            </a:r>
            <a:r>
              <a:rPr lang="tr-TR" sz="2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5400" b="1" strike="noStrike" spc="-1">
                <a:solidFill>
                  <a:srgbClr val="BFBFBF"/>
                </a:solidFill>
                <a:uFill>
                  <a:solidFill>
                    <a:srgbClr val="FFFFFF"/>
                  </a:solidFill>
                </a:uFill>
                <a:latin typeface="Corbel"/>
              </a:rPr>
              <a:t>Teleskobun Büyütmesi</a:t>
            </a:r>
            <a:endParaRPr/>
          </a:p>
        </p:txBody>
      </p:sp>
      <p:pic>
        <p:nvPicPr>
          <p:cNvPr id="191" name="Picture 2"/>
          <p:cNvPicPr/>
          <p:nvPr/>
        </p:nvPicPr>
        <p:blipFill>
          <a:blip r:embed="rId2"/>
          <a:stretch/>
        </p:blipFill>
        <p:spPr>
          <a:xfrm>
            <a:off x="1904400" y="1429920"/>
            <a:ext cx="8130600" cy="5093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316</TotalTime>
  <Words>392</Words>
  <Application>Microsoft Office PowerPoint</Application>
  <PresentationFormat>Geniş ekran</PresentationFormat>
  <Paragraphs>89</Paragraphs>
  <Slides>33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5</vt:i4>
      </vt:variant>
      <vt:variant>
        <vt:lpstr>Slayt Başlıkları</vt:lpstr>
      </vt:variant>
      <vt:variant>
        <vt:i4>33</vt:i4>
      </vt:variant>
    </vt:vector>
  </HeadingPairs>
  <TitlesOfParts>
    <vt:vector size="45" baseType="lpstr">
      <vt:lpstr>Arial</vt:lpstr>
      <vt:lpstr>Calibri</vt:lpstr>
      <vt:lpstr>Calibri Light</vt:lpstr>
      <vt:lpstr>Corbel</vt:lpstr>
      <vt:lpstr>Symbol</vt:lpstr>
      <vt:lpstr>Times New Roman</vt:lpstr>
      <vt:lpstr>Wingdings</vt:lpstr>
      <vt:lpstr>Office Teması</vt:lpstr>
      <vt:lpstr>Office Theme</vt:lpstr>
      <vt:lpstr>Office Theme</vt:lpstr>
      <vt:lpstr>Office Theme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Tayf ve Tayfçekerler</dc:title>
  <dc:creator>Mesut Yilmaz</dc:creator>
  <cp:lastModifiedBy>Mesut.Yilmaz</cp:lastModifiedBy>
  <cp:revision>26</cp:revision>
  <dcterms:created xsi:type="dcterms:W3CDTF">2014-12-04T08:42:43Z</dcterms:created>
  <dcterms:modified xsi:type="dcterms:W3CDTF">2019-11-14T10:15:54Z</dcterms:modified>
  <dc:language>en-GB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3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39</vt:i4>
  </property>
</Properties>
</file>