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8"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69" d="100"/>
          <a:sy n="69" d="100"/>
        </p:scale>
        <p:origin x="538"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7DA6DA6-3978-4968-9A7A-66D1B90A4FE5}"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2213984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7DA6DA6-3978-4968-9A7A-66D1B90A4FE5}"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1397011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7DA6DA6-3978-4968-9A7A-66D1B90A4FE5}"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9F3FB2C-7CC8-4F2D-8990-BDF552CEFAE2}"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09993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7DA6DA6-3978-4968-9A7A-66D1B90A4FE5}"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3198091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7DA6DA6-3978-4968-9A7A-66D1B90A4FE5}"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F3FB2C-7CC8-4F2D-8990-BDF552CEFAE2}"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671634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7DA6DA6-3978-4968-9A7A-66D1B90A4FE5}"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2358893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DA6DA6-3978-4968-9A7A-66D1B90A4FE5}"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25151138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DA6DA6-3978-4968-9A7A-66D1B90A4FE5}"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1101830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DA6DA6-3978-4968-9A7A-66D1B90A4FE5}"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3126874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7DA6DA6-3978-4968-9A7A-66D1B90A4FE5}"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2986674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7DA6DA6-3978-4968-9A7A-66D1B90A4FE5}"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2564625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7DA6DA6-3978-4968-9A7A-66D1B90A4FE5}" type="datetimeFigureOut">
              <a:rPr lang="tr-TR" smtClean="0"/>
              <a:pPr/>
              <a:t>7.03.2018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3651791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7DA6DA6-3978-4968-9A7A-66D1B90A4FE5}" type="datetimeFigureOut">
              <a:rPr lang="tr-TR" smtClean="0"/>
              <a:pPr/>
              <a:t>7.03.2018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873064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DA6DA6-3978-4968-9A7A-66D1B90A4FE5}" type="datetimeFigureOut">
              <a:rPr lang="tr-TR" smtClean="0"/>
              <a:pPr/>
              <a:t>7.03.2018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3749104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7DA6DA6-3978-4968-9A7A-66D1B90A4FE5}"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549645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7DA6DA6-3978-4968-9A7A-66D1B90A4FE5}"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F3FB2C-7CC8-4F2D-8990-BDF552CEFAE2}" type="slidenum">
              <a:rPr lang="tr-TR" smtClean="0"/>
              <a:pPr/>
              <a:t>‹#›</a:t>
            </a:fld>
            <a:endParaRPr lang="tr-TR"/>
          </a:p>
        </p:txBody>
      </p:sp>
    </p:spTree>
    <p:extLst>
      <p:ext uri="{BB962C8B-B14F-4D97-AF65-F5344CB8AC3E}">
        <p14:creationId xmlns:p14="http://schemas.microsoft.com/office/powerpoint/2010/main" val="1120677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7DA6DA6-3978-4968-9A7A-66D1B90A4FE5}" type="datetimeFigureOut">
              <a:rPr lang="tr-TR" smtClean="0"/>
              <a:pPr/>
              <a:t>7.03.2018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9F3FB2C-7CC8-4F2D-8990-BDF552CEFAE2}" type="slidenum">
              <a:rPr lang="tr-TR" smtClean="0"/>
              <a:pPr/>
              <a:t>‹#›</a:t>
            </a:fld>
            <a:endParaRPr lang="tr-TR"/>
          </a:p>
        </p:txBody>
      </p:sp>
    </p:spTree>
    <p:extLst>
      <p:ext uri="{BB962C8B-B14F-4D97-AF65-F5344CB8AC3E}">
        <p14:creationId xmlns:p14="http://schemas.microsoft.com/office/powerpoint/2010/main" val="793224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536" y="836712"/>
            <a:ext cx="8229600" cy="3384376"/>
          </a:xfrm>
        </p:spPr>
        <p:txBody>
          <a:bodyPr>
            <a:normAutofit/>
          </a:bodyPr>
          <a:lstStyle/>
          <a:p>
            <a:r>
              <a:rPr lang="tr-TR" b="1" smtClean="0"/>
              <a:t>TL3030</a:t>
            </a:r>
            <a:br>
              <a:rPr lang="tr-TR" b="1" smtClean="0"/>
            </a:br>
            <a:r>
              <a:rPr lang="tr-TR" b="1" smtClean="0"/>
              <a:t/>
            </a:r>
            <a:br>
              <a:rPr lang="tr-TR" b="1" smtClean="0"/>
            </a:br>
            <a:r>
              <a:rPr lang="tr-TR" b="1" smtClean="0"/>
              <a:t>ÇAĞDAŞ AZERBAYCAN EDEBİYATI</a:t>
            </a:r>
            <a:r>
              <a:rPr lang="tr-TR" smtClean="0"/>
              <a:t/>
            </a:r>
            <a:br>
              <a:rPr lang="tr-TR" smtClean="0"/>
            </a:br>
            <a:r>
              <a:rPr lang="tr-TR" smtClean="0"/>
              <a:t>                                         </a:t>
            </a:r>
            <a:br>
              <a:rPr lang="tr-TR" smtClean="0"/>
            </a:br>
            <a:r>
              <a:rPr lang="tr-TR" sz="2700" b="1" smtClean="0">
                <a:solidFill>
                  <a:srgbClr val="0070C0"/>
                </a:solidFill>
              </a:rPr>
              <a:t>Prof. Dr. Erdoğan Uygur</a:t>
            </a:r>
            <a:endParaRPr lang="tr-TR" sz="2700" b="1" dirty="0">
              <a:solidFill>
                <a:srgbClr val="0070C0"/>
              </a:solidFill>
            </a:endParaRPr>
          </a:p>
        </p:txBody>
      </p:sp>
    </p:spTree>
    <p:extLst>
      <p:ext uri="{BB962C8B-B14F-4D97-AF65-F5344CB8AC3E}">
        <p14:creationId xmlns:p14="http://schemas.microsoft.com/office/powerpoint/2010/main" val="36410996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556792"/>
            <a:ext cx="7200800" cy="2246769"/>
          </a:xfrm>
          <a:prstGeom prst="rect">
            <a:avLst/>
          </a:prstGeom>
        </p:spPr>
        <p:txBody>
          <a:bodyPr wrap="square">
            <a:spAutoFit/>
          </a:bodyPr>
          <a:lstStyle/>
          <a:p>
            <a:pPr algn="just"/>
            <a:r>
              <a:rPr lang="tr-TR" sz="2800" dirty="0"/>
              <a:t>1918 yılında kaleme aldığı </a:t>
            </a:r>
            <a:r>
              <a:rPr lang="tr-TR" sz="2800" i="1" dirty="0"/>
              <a:t>Trablus </a:t>
            </a:r>
            <a:r>
              <a:rPr lang="tr-TR" sz="2800" i="1" dirty="0" err="1"/>
              <a:t>Muharibesi</a:t>
            </a:r>
            <a:r>
              <a:rPr lang="tr-TR" sz="2800" i="1" dirty="0"/>
              <a:t> ya da </a:t>
            </a:r>
            <a:r>
              <a:rPr lang="tr-TR" sz="2800" i="1" dirty="0" err="1"/>
              <a:t>Ulduz</a:t>
            </a:r>
            <a:r>
              <a:rPr lang="tr-TR" sz="2800" dirty="0"/>
              <a:t> adlı piyesinde, Trablus’u İtalyan işgaline karşı savunmaya çalışan Türklerin mücadelelerini sevgi, muhabbet ve  vatanseverlik motifleriyle süsleyerek, yüceltir. </a:t>
            </a:r>
          </a:p>
        </p:txBody>
      </p:sp>
    </p:spTree>
    <p:extLst>
      <p:ext uri="{BB962C8B-B14F-4D97-AF65-F5344CB8AC3E}">
        <p14:creationId xmlns:p14="http://schemas.microsoft.com/office/powerpoint/2010/main" val="12446936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495600" y="1412776"/>
            <a:ext cx="72008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52413" algn="just" fontAlgn="base">
              <a:spcBef>
                <a:spcPct val="0"/>
              </a:spcBef>
              <a:spcAft>
                <a:spcPct val="0"/>
              </a:spcAft>
            </a:pPr>
            <a:r>
              <a:rPr lang="tr-TR" sz="2800" dirty="0">
                <a:latin typeface="+mj-lt"/>
                <a:ea typeface="Times New Roman" pitchFamily="18" charset="0"/>
                <a:cs typeface="Arial" pitchFamily="34" charset="0"/>
              </a:rPr>
              <a:t>Bu piyesin devamı gibi görülen </a:t>
            </a:r>
            <a:r>
              <a:rPr lang="tr-TR" sz="2800" i="1" dirty="0">
                <a:latin typeface="+mj-lt"/>
                <a:ea typeface="Times New Roman" pitchFamily="18" charset="0"/>
                <a:cs typeface="Arial" pitchFamily="34" charset="0"/>
              </a:rPr>
              <a:t>Edirne Fethi</a:t>
            </a:r>
            <a:r>
              <a:rPr lang="tr-TR" sz="2800" dirty="0">
                <a:latin typeface="+mj-lt"/>
                <a:ea typeface="Times New Roman" pitchFamily="18" charset="0"/>
                <a:cs typeface="Arial" pitchFamily="34" charset="0"/>
              </a:rPr>
              <a:t> adlı piyesini de aynı yıl sahneye koyar. Piyeste Edirne’nin işgali sonrasında İstanbul’da gelişen olaylı hükümet değişikliği ve düşmana karşı mücadele etme fikri, millî ve dinî tasvirler eşliğinde ortaya konur.</a:t>
            </a:r>
            <a:endParaRPr lang="tr-TR" sz="2800" dirty="0">
              <a:latin typeface="+mj-lt"/>
              <a:cs typeface="Arial" pitchFamily="34" charset="0"/>
            </a:endParaRPr>
          </a:p>
        </p:txBody>
      </p:sp>
    </p:spTree>
    <p:extLst>
      <p:ext uri="{BB962C8B-B14F-4D97-AF65-F5344CB8AC3E}">
        <p14:creationId xmlns:p14="http://schemas.microsoft.com/office/powerpoint/2010/main" val="18107838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412776"/>
            <a:ext cx="7200800" cy="2677656"/>
          </a:xfrm>
          <a:prstGeom prst="rect">
            <a:avLst/>
          </a:prstGeom>
        </p:spPr>
        <p:txBody>
          <a:bodyPr wrap="square">
            <a:spAutoFit/>
          </a:bodyPr>
          <a:lstStyle/>
          <a:p>
            <a:pPr algn="just"/>
            <a:r>
              <a:rPr lang="tr-TR" sz="2800" dirty="0" err="1"/>
              <a:t>Cabbarlı</a:t>
            </a:r>
            <a:r>
              <a:rPr lang="tr-TR" sz="2800" dirty="0"/>
              <a:t>, 1920’ye kadar, romantik bir dram yazarı olarak, aile içinde ya da tarihte olup biten konuları kaleme alırken, </a:t>
            </a:r>
            <a:r>
              <a:rPr lang="tr-TR" sz="2800" i="1" dirty="0" err="1"/>
              <a:t>Nesreddin</a:t>
            </a:r>
            <a:r>
              <a:rPr lang="tr-TR" sz="2800" i="1" dirty="0"/>
              <a:t> Şah</a:t>
            </a:r>
            <a:r>
              <a:rPr lang="tr-TR" sz="2800" dirty="0"/>
              <a:t> dramında izleri görülen zulme karşı direniş anlayışını biraz daha güçlendirir ve </a:t>
            </a:r>
            <a:r>
              <a:rPr lang="tr-TR" sz="2800" i="1" dirty="0"/>
              <a:t>Aydın</a:t>
            </a:r>
            <a:r>
              <a:rPr lang="tr-TR" sz="2800" dirty="0"/>
              <a:t> piyesini kaleme alır. </a:t>
            </a:r>
          </a:p>
        </p:txBody>
      </p:sp>
    </p:spTree>
    <p:extLst>
      <p:ext uri="{BB962C8B-B14F-4D97-AF65-F5344CB8AC3E}">
        <p14:creationId xmlns:p14="http://schemas.microsoft.com/office/powerpoint/2010/main" val="4949050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1"/>
          <p:cNvSpPr>
            <a:spLocks noChangeArrowheads="1"/>
          </p:cNvSpPr>
          <p:nvPr/>
        </p:nvSpPr>
        <p:spPr bwMode="auto">
          <a:xfrm>
            <a:off x="2855639" y="776317"/>
            <a:ext cx="7802367"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52413" algn="just" fontAlgn="base">
              <a:spcBef>
                <a:spcPct val="0"/>
              </a:spcBef>
              <a:spcAft>
                <a:spcPct val="0"/>
              </a:spcAft>
            </a:pPr>
            <a:r>
              <a:rPr lang="tr-TR" sz="2800" dirty="0">
                <a:latin typeface="+mj-lt"/>
                <a:ea typeface="Times New Roman" pitchFamily="18" charset="0"/>
                <a:cs typeface="Arial" pitchFamily="34" charset="0"/>
              </a:rPr>
              <a:t>Yazar, </a:t>
            </a:r>
            <a:r>
              <a:rPr lang="tr-TR" sz="2800" i="1" dirty="0">
                <a:latin typeface="+mj-lt"/>
                <a:ea typeface="Times New Roman" pitchFamily="18" charset="0"/>
                <a:cs typeface="Arial" pitchFamily="34" charset="0"/>
              </a:rPr>
              <a:t>Aydın</a:t>
            </a:r>
            <a:r>
              <a:rPr lang="tr-TR" sz="2800" dirty="0">
                <a:latin typeface="+mj-lt"/>
                <a:ea typeface="Times New Roman" pitchFamily="18" charset="0"/>
                <a:cs typeface="Arial" pitchFamily="34" charset="0"/>
              </a:rPr>
              <a:t>’da olaylara </a:t>
            </a:r>
            <a:r>
              <a:rPr lang="tr-TR" sz="2800" dirty="0" err="1">
                <a:latin typeface="+mj-lt"/>
                <a:ea typeface="Times New Roman" pitchFamily="18" charset="0"/>
                <a:cs typeface="Arial" pitchFamily="34" charset="0"/>
              </a:rPr>
              <a:t>pre</a:t>
            </a:r>
            <a:r>
              <a:rPr lang="tr-TR" sz="2800" dirty="0">
                <a:latin typeface="+mj-lt"/>
                <a:ea typeface="Times New Roman" pitchFamily="18" charset="0"/>
                <a:cs typeface="Arial" pitchFamily="34" charset="0"/>
              </a:rPr>
              <a:t>-realist pencereden bakmaya başlar. </a:t>
            </a:r>
          </a:p>
          <a:p>
            <a:pPr indent="252413" algn="just" fontAlgn="base">
              <a:spcBef>
                <a:spcPct val="0"/>
              </a:spcBef>
              <a:spcAft>
                <a:spcPct val="0"/>
              </a:spcAft>
            </a:pPr>
            <a:r>
              <a:rPr lang="tr-TR" sz="2800" dirty="0">
                <a:latin typeface="+mj-lt"/>
                <a:ea typeface="Times New Roman" pitchFamily="18" charset="0"/>
                <a:cs typeface="Arial" pitchFamily="34" charset="0"/>
              </a:rPr>
              <a:t>Bu pencereden iki sınıf görünmektedir: </a:t>
            </a:r>
          </a:p>
          <a:p>
            <a:pPr indent="252413" algn="just" fontAlgn="base">
              <a:spcBef>
                <a:spcPct val="0"/>
              </a:spcBef>
              <a:spcAft>
                <a:spcPct val="0"/>
              </a:spcAft>
              <a:buFontTx/>
              <a:buAutoNum type="arabicPeriod"/>
            </a:pPr>
            <a:r>
              <a:rPr lang="tr-TR" sz="2800" dirty="0">
                <a:latin typeface="+mj-lt"/>
                <a:ea typeface="Times New Roman" pitchFamily="18" charset="0"/>
                <a:cs typeface="Arial" pitchFamily="34" charset="0"/>
              </a:rPr>
              <a:t> Kapitalist inisiyatifin altında yaşam mücadelesi veren halk, özellikle işçi sınıfı, </a:t>
            </a:r>
          </a:p>
          <a:p>
            <a:pPr indent="252413" algn="just" fontAlgn="base">
              <a:spcBef>
                <a:spcPct val="0"/>
              </a:spcBef>
              <a:spcAft>
                <a:spcPct val="0"/>
              </a:spcAft>
              <a:buFontTx/>
              <a:buAutoNum type="arabicPeriod"/>
            </a:pPr>
            <a:r>
              <a:rPr lang="tr-TR" sz="2800" dirty="0">
                <a:latin typeface="+mj-lt"/>
                <a:ea typeface="Times New Roman" pitchFamily="18" charset="0"/>
                <a:cs typeface="Arial" pitchFamily="34" charset="0"/>
              </a:rPr>
              <a:t> Ezen, sömüren, çıkarcı kapitalist sınıf. Toplumun sınıfları arasındaki doku uyuşmazlığının had safhada sergilendiği eserde hor görülen, ezilen, hakları çiğnenen işçi sınıfının direnişi keskin ifadelerle dile getirilir. </a:t>
            </a:r>
            <a:endParaRPr lang="tr-TR" sz="2800" dirty="0">
              <a:latin typeface="+mj-lt"/>
              <a:cs typeface="Arial" pitchFamily="34" charset="0"/>
            </a:endParaRPr>
          </a:p>
        </p:txBody>
      </p:sp>
    </p:spTree>
    <p:extLst>
      <p:ext uri="{BB962C8B-B14F-4D97-AF65-F5344CB8AC3E}">
        <p14:creationId xmlns:p14="http://schemas.microsoft.com/office/powerpoint/2010/main" val="14307303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Rectangle 1"/>
          <p:cNvSpPr>
            <a:spLocks noChangeArrowheads="1"/>
          </p:cNvSpPr>
          <p:nvPr/>
        </p:nvSpPr>
        <p:spPr bwMode="auto">
          <a:xfrm>
            <a:off x="2567608" y="980728"/>
            <a:ext cx="7236296"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52413" algn="just" fontAlgn="base">
              <a:spcBef>
                <a:spcPct val="0"/>
              </a:spcBef>
              <a:spcAft>
                <a:spcPct val="0"/>
              </a:spcAft>
            </a:pPr>
            <a:r>
              <a:rPr lang="tr-TR" sz="2800" i="1" dirty="0">
                <a:ea typeface="Times New Roman" pitchFamily="18" charset="0"/>
                <a:cs typeface="Arial" pitchFamily="34" charset="0"/>
              </a:rPr>
              <a:t>Aydın</a:t>
            </a:r>
            <a:r>
              <a:rPr lang="tr-TR" sz="2800" dirty="0">
                <a:ea typeface="Times New Roman" pitchFamily="18" charset="0"/>
                <a:cs typeface="Arial" pitchFamily="34" charset="0"/>
              </a:rPr>
              <a:t> kapitalizmin egemen olduğu şehir hayatında ortaya çıkan bir aile faciasıyla, bu facia etrafında gelişen olayları dile getirir. Eserde maddiyat ve maneviyat gibi iki zıt unsurun sürekli çatışması söz konusudur. Aşkla ve felsefî düşüncelerle beslenen vaka, baştan sona, egemen güçlerle yoksullar arasında sürüp giden onur ve hak mücadelesi üzerine kurulur.</a:t>
            </a:r>
            <a:endParaRPr lang="tr-TR" sz="2800" dirty="0">
              <a:cs typeface="Arial" pitchFamily="34" charset="0"/>
            </a:endParaRPr>
          </a:p>
        </p:txBody>
      </p:sp>
    </p:spTree>
    <p:extLst>
      <p:ext uri="{BB962C8B-B14F-4D97-AF65-F5344CB8AC3E}">
        <p14:creationId xmlns:p14="http://schemas.microsoft.com/office/powerpoint/2010/main" val="25110306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412777"/>
            <a:ext cx="7200800" cy="1384995"/>
          </a:xfrm>
          <a:prstGeom prst="rect">
            <a:avLst/>
          </a:prstGeom>
        </p:spPr>
        <p:txBody>
          <a:bodyPr wrap="square">
            <a:spAutoFit/>
          </a:bodyPr>
          <a:lstStyle/>
          <a:p>
            <a:pPr algn="just"/>
            <a:r>
              <a:rPr lang="tr-TR" sz="2800" dirty="0" err="1"/>
              <a:t>Cabbarlı</a:t>
            </a:r>
            <a:r>
              <a:rPr lang="tr-TR" sz="2800" dirty="0"/>
              <a:t> tiyatronun topluma benimsetilmesi ve Azerbaycan kadınlarının tiyatroya aktif katılımı için </a:t>
            </a:r>
            <a:r>
              <a:rPr lang="tr-TR" sz="2800" i="1" dirty="0" err="1"/>
              <a:t>Ogtay</a:t>
            </a:r>
            <a:r>
              <a:rPr lang="tr-TR" sz="2800" i="1" dirty="0"/>
              <a:t> Eloğlu</a:t>
            </a:r>
            <a:r>
              <a:rPr lang="tr-TR" sz="2800" dirty="0"/>
              <a:t> (1921) dramını kaleme alır. </a:t>
            </a:r>
          </a:p>
        </p:txBody>
      </p:sp>
    </p:spTree>
    <p:extLst>
      <p:ext uri="{BB962C8B-B14F-4D97-AF65-F5344CB8AC3E}">
        <p14:creationId xmlns:p14="http://schemas.microsoft.com/office/powerpoint/2010/main" val="5093657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340768"/>
            <a:ext cx="7200800" cy="2677656"/>
          </a:xfrm>
          <a:prstGeom prst="rect">
            <a:avLst/>
          </a:prstGeom>
        </p:spPr>
        <p:txBody>
          <a:bodyPr wrap="square">
            <a:spAutoFit/>
          </a:bodyPr>
          <a:lstStyle/>
          <a:p>
            <a:pPr algn="just"/>
            <a:r>
              <a:rPr lang="tr-TR" sz="2800" dirty="0"/>
              <a:t>1924 yılında yazmaya başladığı </a:t>
            </a:r>
            <a:r>
              <a:rPr lang="tr-TR" sz="2800" i="1" dirty="0"/>
              <a:t>Od Gelini</a:t>
            </a:r>
            <a:r>
              <a:rPr lang="tr-TR" sz="2800" dirty="0"/>
              <a:t> adlı tarihî piyesini 1927’de tamamlar. </a:t>
            </a:r>
            <a:r>
              <a:rPr lang="tr-TR" sz="2800" i="1" dirty="0"/>
              <a:t>Od Gelini</a:t>
            </a:r>
            <a:r>
              <a:rPr lang="tr-TR" sz="2800" dirty="0"/>
              <a:t>, konusunu IX. yüzyılda  Azerbaycan’ı işgal eden Arap istilacılara karşı kahramanca özgürlük mücadelesi veren efsanevî </a:t>
            </a:r>
            <a:r>
              <a:rPr lang="tr-TR" sz="2800" dirty="0" err="1"/>
              <a:t>Babek</a:t>
            </a:r>
            <a:r>
              <a:rPr lang="tr-TR" sz="2800" dirty="0"/>
              <a:t> (?-838)’ten alır. </a:t>
            </a:r>
          </a:p>
        </p:txBody>
      </p:sp>
    </p:spTree>
    <p:extLst>
      <p:ext uri="{BB962C8B-B14F-4D97-AF65-F5344CB8AC3E}">
        <p14:creationId xmlns:p14="http://schemas.microsoft.com/office/powerpoint/2010/main" val="10080970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a:solidFill>
                  <a:srgbClr val="FF0000"/>
                </a:solidFill>
              </a:rPr>
              <a:t>Sevil Piyesinden…</a:t>
            </a:r>
          </a:p>
        </p:txBody>
      </p:sp>
      <p:sp>
        <p:nvSpPr>
          <p:cNvPr id="3" name="2 İçerik Yer Tutucusu"/>
          <p:cNvSpPr>
            <a:spLocks noGrp="1"/>
          </p:cNvSpPr>
          <p:nvPr>
            <p:ph sz="half" idx="1"/>
          </p:nvPr>
        </p:nvSpPr>
        <p:spPr>
          <a:xfrm>
            <a:off x="1981200" y="1600201"/>
            <a:ext cx="4546848" cy="4525963"/>
          </a:xfrm>
        </p:spPr>
        <p:txBody>
          <a:bodyPr>
            <a:normAutofit/>
          </a:bodyPr>
          <a:lstStyle/>
          <a:p>
            <a:pPr marL="0" indent="-180000" algn="just">
              <a:buNone/>
            </a:pPr>
            <a:r>
              <a:rPr lang="tr-TR" sz="2500" dirty="0" err="1"/>
              <a:t>Cabbarlı</a:t>
            </a:r>
            <a:r>
              <a:rPr lang="tr-TR" sz="2500" dirty="0"/>
              <a:t>, kadının yeni toplumdaki rolünü belirlemeye yönelik düşüncelerini sosyalist realizm çerçevesinde hayata geçirmeyi plânlar ve 1928’de </a:t>
            </a:r>
            <a:r>
              <a:rPr lang="tr-TR" sz="2500" i="1" dirty="0"/>
              <a:t>Sevil</a:t>
            </a:r>
            <a:r>
              <a:rPr lang="tr-TR" sz="2500" dirty="0"/>
              <a:t> piyesini yazar. Bu piyes, Azerbaycan kadınının özgürlüğünü nasıl elde edeceğini gösteren en önemli eserlerinden birisidir. </a:t>
            </a:r>
          </a:p>
          <a:p>
            <a:pPr>
              <a:buNone/>
            </a:pPr>
            <a:endParaRPr lang="tr-TR" dirty="0"/>
          </a:p>
        </p:txBody>
      </p:sp>
      <p:pic>
        <p:nvPicPr>
          <p:cNvPr id="208899" name="Picture 3" descr="E:\ECTS-Bologna\Açık Ders-Ocak 2018\Yazarların Resimleri\Sevilden sahne.jpg"/>
          <p:cNvPicPr>
            <a:picLocks noGrp="1" noChangeAspect="1" noChangeArrowheads="1"/>
          </p:cNvPicPr>
          <p:nvPr>
            <p:ph sz="half" idx="2"/>
          </p:nvPr>
        </p:nvPicPr>
        <p:blipFill>
          <a:blip r:embed="rId2" cstate="print"/>
          <a:srcRect/>
          <a:stretch>
            <a:fillRect/>
          </a:stretch>
        </p:blipFill>
        <p:spPr bwMode="auto">
          <a:xfrm>
            <a:off x="6816080" y="1844824"/>
            <a:ext cx="3394720" cy="3528392"/>
          </a:xfrm>
          <a:prstGeom prst="rect">
            <a:avLst/>
          </a:prstGeom>
          <a:noFill/>
        </p:spPr>
      </p:pic>
    </p:spTree>
    <p:extLst>
      <p:ext uri="{BB962C8B-B14F-4D97-AF65-F5344CB8AC3E}">
        <p14:creationId xmlns:p14="http://schemas.microsoft.com/office/powerpoint/2010/main" val="5383475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Rectangle 1"/>
          <p:cNvSpPr>
            <a:spLocks noChangeArrowheads="1"/>
          </p:cNvSpPr>
          <p:nvPr/>
        </p:nvSpPr>
        <p:spPr bwMode="auto">
          <a:xfrm>
            <a:off x="2495600" y="1729844"/>
            <a:ext cx="7488832"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52413" algn="just" fontAlgn="base">
              <a:spcBef>
                <a:spcPct val="0"/>
              </a:spcBef>
              <a:spcAft>
                <a:spcPct val="0"/>
              </a:spcAft>
            </a:pPr>
            <a:r>
              <a:rPr lang="tr-TR" sz="2800" i="1" dirty="0">
                <a:ea typeface="Times New Roman" pitchFamily="18" charset="0"/>
                <a:cs typeface="Arial" pitchFamily="34" charset="0"/>
              </a:rPr>
              <a:t>Sevil</a:t>
            </a:r>
            <a:r>
              <a:rPr lang="tr-TR" sz="2800" dirty="0">
                <a:ea typeface="Times New Roman" pitchFamily="18" charset="0"/>
                <a:cs typeface="Arial" pitchFamily="34" charset="0"/>
              </a:rPr>
              <a:t> dramında Azerbaycan kadınının özgürlük ve üretime katılma mücadelesinde somut çözüm yollarını ortaya koymakla önemli bir atılımı yapmış olsa da,  eserin sadece şehir hayatı ve şehir kadınının aydınlanmasıyla sınırlı kalması bir başka eserin ortaya çıkmasına zemin hazırlar. </a:t>
            </a:r>
            <a:endParaRPr lang="tr-TR" sz="2800" dirty="0">
              <a:cs typeface="Arial" pitchFamily="34" charset="0"/>
            </a:endParaRPr>
          </a:p>
        </p:txBody>
      </p:sp>
    </p:spTree>
    <p:extLst>
      <p:ext uri="{BB962C8B-B14F-4D97-AF65-F5344CB8AC3E}">
        <p14:creationId xmlns:p14="http://schemas.microsoft.com/office/powerpoint/2010/main" val="38319501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err="1">
                <a:solidFill>
                  <a:srgbClr val="FF0000"/>
                </a:solidFill>
              </a:rPr>
              <a:t>Almas</a:t>
            </a:r>
            <a:r>
              <a:rPr lang="tr-TR" sz="3200" dirty="0">
                <a:solidFill>
                  <a:srgbClr val="FF0000"/>
                </a:solidFill>
              </a:rPr>
              <a:t> Piyesinden…</a:t>
            </a:r>
          </a:p>
        </p:txBody>
      </p:sp>
      <p:sp>
        <p:nvSpPr>
          <p:cNvPr id="3" name="2 İçerik Yer Tutucusu"/>
          <p:cNvSpPr>
            <a:spLocks noGrp="1"/>
          </p:cNvSpPr>
          <p:nvPr>
            <p:ph sz="half" idx="1"/>
          </p:nvPr>
        </p:nvSpPr>
        <p:spPr/>
        <p:txBody>
          <a:bodyPr>
            <a:normAutofit/>
          </a:bodyPr>
          <a:lstStyle/>
          <a:p>
            <a:pPr marL="0" indent="-180000" algn="just">
              <a:buNone/>
            </a:pPr>
            <a:r>
              <a:rPr lang="tr-TR" sz="2800" dirty="0" smtClean="0">
                <a:ea typeface="Times New Roman" pitchFamily="18" charset="0"/>
                <a:cs typeface="Arial" pitchFamily="34" charset="0"/>
              </a:rPr>
              <a:t>Nitekim </a:t>
            </a:r>
            <a:r>
              <a:rPr lang="tr-TR" sz="2800" dirty="0" err="1" smtClean="0">
                <a:ea typeface="Times New Roman" pitchFamily="18" charset="0"/>
                <a:cs typeface="Arial" pitchFamily="34" charset="0"/>
              </a:rPr>
              <a:t>Cabbarlı</a:t>
            </a:r>
            <a:r>
              <a:rPr lang="tr-TR" sz="2800" dirty="0" smtClean="0">
                <a:ea typeface="Times New Roman" pitchFamily="18" charset="0"/>
                <a:cs typeface="Arial" pitchFamily="34" charset="0"/>
              </a:rPr>
              <a:t> köy insanının aydınlanmasına ve kolhozların kurulmasına yönelik </a:t>
            </a:r>
            <a:r>
              <a:rPr lang="tr-TR" sz="2800" i="1" dirty="0" err="1" smtClean="0">
                <a:ea typeface="Times New Roman" pitchFamily="18" charset="0"/>
                <a:cs typeface="Arial" pitchFamily="34" charset="0"/>
              </a:rPr>
              <a:t>Almas</a:t>
            </a:r>
            <a:r>
              <a:rPr lang="tr-TR" sz="2800" dirty="0" smtClean="0">
                <a:ea typeface="Times New Roman" pitchFamily="18" charset="0"/>
                <a:cs typeface="Arial" pitchFamily="34" charset="0"/>
              </a:rPr>
              <a:t> (1930) piyesini kaleme alır.</a:t>
            </a:r>
            <a:endParaRPr lang="tr-TR" sz="2800" dirty="0" smtClean="0">
              <a:cs typeface="Arial" pitchFamily="34" charset="0"/>
            </a:endParaRPr>
          </a:p>
          <a:p>
            <a:pPr>
              <a:buNone/>
            </a:pPr>
            <a:endParaRPr lang="tr-TR" sz="2800" dirty="0"/>
          </a:p>
        </p:txBody>
      </p:sp>
      <p:pic>
        <p:nvPicPr>
          <p:cNvPr id="209922" name="Picture 2" descr="E:\ECTS-Bologna\Açık Ders-Ocak 2018\Yazarların Resimleri\Almas.jpg"/>
          <p:cNvPicPr>
            <a:picLocks noGrp="1" noChangeAspect="1" noChangeArrowheads="1"/>
          </p:cNvPicPr>
          <p:nvPr>
            <p:ph sz="half" idx="2"/>
          </p:nvPr>
        </p:nvPicPr>
        <p:blipFill>
          <a:blip r:embed="rId2" cstate="print"/>
          <a:srcRect/>
          <a:stretch>
            <a:fillRect/>
          </a:stretch>
        </p:blipFill>
        <p:spPr bwMode="auto">
          <a:xfrm>
            <a:off x="7048767" y="1738949"/>
            <a:ext cx="4038600" cy="4038600"/>
          </a:xfrm>
          <a:prstGeom prst="rect">
            <a:avLst/>
          </a:prstGeom>
          <a:noFill/>
        </p:spPr>
      </p:pic>
    </p:spTree>
    <p:extLst>
      <p:ext uri="{BB962C8B-B14F-4D97-AF65-F5344CB8AC3E}">
        <p14:creationId xmlns:p14="http://schemas.microsoft.com/office/powerpoint/2010/main" val="16825226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63535" y="624110"/>
            <a:ext cx="8911687" cy="1280890"/>
          </a:xfrm>
        </p:spPr>
        <p:txBody>
          <a:bodyPr/>
          <a:lstStyle/>
          <a:p>
            <a:r>
              <a:rPr lang="tr-TR" dirty="0" smtClean="0">
                <a:solidFill>
                  <a:srgbClr val="FF0000"/>
                </a:solidFill>
              </a:rPr>
              <a:t>10. </a:t>
            </a:r>
            <a:r>
              <a:rPr lang="tr-TR" dirty="0" smtClean="0">
                <a:solidFill>
                  <a:srgbClr val="FF0000"/>
                </a:solidFill>
              </a:rPr>
              <a:t>HAFTA</a:t>
            </a:r>
            <a:endParaRPr lang="tr-TR" dirty="0">
              <a:solidFill>
                <a:srgbClr val="FF0000"/>
              </a:solidFill>
            </a:endParaRPr>
          </a:p>
        </p:txBody>
      </p:sp>
      <p:sp>
        <p:nvSpPr>
          <p:cNvPr id="3" name="2 İçerik Yer Tutucusu"/>
          <p:cNvSpPr>
            <a:spLocks noGrp="1"/>
          </p:cNvSpPr>
          <p:nvPr>
            <p:ph idx="1"/>
          </p:nvPr>
        </p:nvSpPr>
        <p:spPr>
          <a:xfrm>
            <a:off x="1659822" y="1905000"/>
            <a:ext cx="8915400" cy="3777622"/>
          </a:xfrm>
        </p:spPr>
        <p:txBody>
          <a:bodyPr>
            <a:normAutofit/>
          </a:bodyPr>
          <a:lstStyle/>
          <a:p>
            <a:pPr algn="ctr">
              <a:buNone/>
            </a:pPr>
            <a:r>
              <a:rPr lang="tr-TR" sz="2800" b="1" dirty="0"/>
              <a:t>Azerbaycan Edebiyatında </a:t>
            </a:r>
          </a:p>
          <a:p>
            <a:pPr algn="ctr">
              <a:buNone/>
            </a:pPr>
            <a:r>
              <a:rPr lang="tr-TR" sz="2800" b="1" dirty="0"/>
              <a:t>Sosyalist Realizmin Şefi Cafer </a:t>
            </a:r>
            <a:r>
              <a:rPr lang="tr-TR" sz="2800" b="1" dirty="0" err="1"/>
              <a:t>Cabbarlı</a:t>
            </a:r>
            <a:r>
              <a:rPr lang="tr-TR" sz="2800" b="1" dirty="0"/>
              <a:t> (1899-1934)</a:t>
            </a:r>
          </a:p>
          <a:p>
            <a:pPr algn="ctr">
              <a:buNone/>
            </a:pPr>
            <a:r>
              <a:rPr lang="tr-TR" sz="2800" b="1" dirty="0"/>
              <a:t>Hayatı ve Edebî Faaliyetleri</a:t>
            </a:r>
          </a:p>
          <a:p>
            <a:pPr>
              <a:buNone/>
            </a:pPr>
            <a:endParaRPr lang="tr-TR" sz="2800" dirty="0"/>
          </a:p>
        </p:txBody>
      </p:sp>
    </p:spTree>
    <p:extLst>
      <p:ext uri="{BB962C8B-B14F-4D97-AF65-F5344CB8AC3E}">
        <p14:creationId xmlns:p14="http://schemas.microsoft.com/office/powerpoint/2010/main" val="36506139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556793"/>
            <a:ext cx="7200800" cy="2246769"/>
          </a:xfrm>
          <a:prstGeom prst="rect">
            <a:avLst/>
          </a:prstGeom>
        </p:spPr>
        <p:txBody>
          <a:bodyPr wrap="square">
            <a:spAutoFit/>
          </a:bodyPr>
          <a:lstStyle/>
          <a:p>
            <a:pPr indent="252413" algn="just" eaLnBrk="0" fontAlgn="base" hangingPunct="0">
              <a:spcBef>
                <a:spcPct val="0"/>
              </a:spcBef>
              <a:spcAft>
                <a:spcPct val="0"/>
              </a:spcAft>
            </a:pPr>
            <a:r>
              <a:rPr lang="tr-TR" sz="2800" dirty="0">
                <a:ea typeface="Times New Roman" pitchFamily="18" charset="0"/>
                <a:cs typeface="Arial" pitchFamily="34" charset="0"/>
              </a:rPr>
              <a:t>Piyesin kadın kahramanı </a:t>
            </a:r>
            <a:r>
              <a:rPr lang="tr-TR" sz="2800" dirty="0" err="1">
                <a:ea typeface="Times New Roman" pitchFamily="18" charset="0"/>
                <a:cs typeface="Arial" pitchFamily="34" charset="0"/>
              </a:rPr>
              <a:t>Almas</a:t>
            </a:r>
            <a:r>
              <a:rPr lang="tr-TR" sz="2800" dirty="0">
                <a:ea typeface="Times New Roman" pitchFamily="18" charset="0"/>
                <a:cs typeface="Arial" pitchFamily="34" charset="0"/>
              </a:rPr>
              <a:t>, fikirlerinden ve ideallerinden taviz vermeyen bir köy öğretmenidir. Kadın özgürlüğünün ekonomik bağımsızlıktan geçtiğine inanmakta ve kadınları ısrarla fabrikalarda çalışmaya davet etmektedir.</a:t>
            </a:r>
            <a:endParaRPr lang="tr-TR" sz="2800" dirty="0">
              <a:cs typeface="Arial" pitchFamily="34" charset="0"/>
            </a:endParaRPr>
          </a:p>
        </p:txBody>
      </p:sp>
    </p:spTree>
    <p:extLst>
      <p:ext uri="{BB962C8B-B14F-4D97-AF65-F5344CB8AC3E}">
        <p14:creationId xmlns:p14="http://schemas.microsoft.com/office/powerpoint/2010/main" val="31384189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556793"/>
            <a:ext cx="7128792" cy="2246769"/>
          </a:xfrm>
          <a:prstGeom prst="rect">
            <a:avLst/>
          </a:prstGeom>
        </p:spPr>
        <p:txBody>
          <a:bodyPr wrap="square">
            <a:spAutoFit/>
          </a:bodyPr>
          <a:lstStyle/>
          <a:p>
            <a:pPr algn="just"/>
            <a:r>
              <a:rPr lang="tr-TR" sz="2800" dirty="0" err="1"/>
              <a:t>Cabbarlı</a:t>
            </a:r>
            <a:r>
              <a:rPr lang="tr-TR" sz="2800" dirty="0"/>
              <a:t>, 1931’de konusunu halkların dostluğundan alan ve Azerbaycan edebiyatının proleter enternasyonalizm konusunda en önemli eserlerinden biri olan </a:t>
            </a:r>
            <a:r>
              <a:rPr lang="tr-TR" sz="2800" i="1" dirty="0"/>
              <a:t>1905. İlde</a:t>
            </a:r>
            <a:r>
              <a:rPr lang="tr-TR" sz="2800" dirty="0"/>
              <a:t> adlı eserini bitirir.</a:t>
            </a:r>
          </a:p>
        </p:txBody>
      </p:sp>
    </p:spTree>
    <p:extLst>
      <p:ext uri="{BB962C8B-B14F-4D97-AF65-F5344CB8AC3E}">
        <p14:creationId xmlns:p14="http://schemas.microsoft.com/office/powerpoint/2010/main" val="30211890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628800"/>
            <a:ext cx="7200800" cy="1815882"/>
          </a:xfrm>
          <a:prstGeom prst="rect">
            <a:avLst/>
          </a:prstGeom>
        </p:spPr>
        <p:txBody>
          <a:bodyPr wrap="square">
            <a:spAutoFit/>
          </a:bodyPr>
          <a:lstStyle/>
          <a:p>
            <a:pPr algn="just"/>
            <a:r>
              <a:rPr lang="tr-TR" sz="2800" dirty="0"/>
              <a:t>1932 yılında yazdığı </a:t>
            </a:r>
            <a:r>
              <a:rPr lang="tr-TR" sz="2800" i="1" dirty="0"/>
              <a:t>Dönüş</a:t>
            </a:r>
            <a:r>
              <a:rPr lang="tr-TR" sz="2800" dirty="0"/>
              <a:t> adlı piyesinde, Moskova’da tiyatro tahsilini tamamladıktan sonra, Azerbaycan’a dönen bir gencin gericilikle mücadelesini anlatır. </a:t>
            </a:r>
          </a:p>
        </p:txBody>
      </p:sp>
    </p:spTree>
    <p:extLst>
      <p:ext uri="{BB962C8B-B14F-4D97-AF65-F5344CB8AC3E}">
        <p14:creationId xmlns:p14="http://schemas.microsoft.com/office/powerpoint/2010/main" val="14472381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639616" y="1412776"/>
            <a:ext cx="7128792" cy="3385542"/>
          </a:xfrm>
          <a:prstGeom prst="rect">
            <a:avLst/>
          </a:prstGeom>
        </p:spPr>
        <p:txBody>
          <a:bodyPr wrap="square">
            <a:spAutoFit/>
          </a:bodyPr>
          <a:lstStyle/>
          <a:p>
            <a:pPr algn="just"/>
            <a:r>
              <a:rPr lang="tr-TR" sz="2800" dirty="0"/>
              <a:t>Eylül 1932’de tamamladığı </a:t>
            </a:r>
            <a:r>
              <a:rPr lang="tr-TR" sz="2800" i="1" dirty="0"/>
              <a:t>Yaşar</a:t>
            </a:r>
            <a:r>
              <a:rPr lang="tr-TR" sz="2800" dirty="0"/>
              <a:t> adlı piyesiyle, kendisinin Sovyet gerçekliğine ve sosyalizme inanmış bir yazar olduğunu bir kez daha gösterir. </a:t>
            </a:r>
            <a:r>
              <a:rPr lang="tr-TR" sz="2800" dirty="0" err="1"/>
              <a:t>Cabbarlı</a:t>
            </a:r>
            <a:r>
              <a:rPr lang="tr-TR" sz="2800" dirty="0"/>
              <a:t>, bu eserinde, sosyalizmin kuruluş aşamasında gizlenmeyi başaran rejim karşıtlarının yok edilmesi için yapılan mücadeleyi, gerçekçi bir anlatımla yansıtır.</a:t>
            </a:r>
          </a:p>
          <a:p>
            <a:endParaRPr lang="tr-TR" dirty="0"/>
          </a:p>
        </p:txBody>
      </p:sp>
    </p:spTree>
    <p:extLst>
      <p:ext uri="{BB962C8B-B14F-4D97-AF65-F5344CB8AC3E}">
        <p14:creationId xmlns:p14="http://schemas.microsoft.com/office/powerpoint/2010/main" val="42200986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639616" y="1412777"/>
            <a:ext cx="7128792" cy="1815882"/>
          </a:xfrm>
          <a:prstGeom prst="rect">
            <a:avLst/>
          </a:prstGeom>
        </p:spPr>
        <p:txBody>
          <a:bodyPr wrap="square">
            <a:spAutoFit/>
          </a:bodyPr>
          <a:lstStyle/>
          <a:p>
            <a:pPr algn="just"/>
            <a:r>
              <a:rPr lang="tr-TR" sz="2800" dirty="0" err="1"/>
              <a:t>Cabbarlı</a:t>
            </a:r>
            <a:r>
              <a:rPr lang="tr-TR" sz="2800" dirty="0"/>
              <a:t>, eserlerinde kullandığı coşkulu söylemler, sürekli eylem, mücadele ve güçlü karakterler gibi özellikler dışında psikolojik şok yöntemine de ağırlıklı yer verir. </a:t>
            </a:r>
          </a:p>
        </p:txBody>
      </p:sp>
    </p:spTree>
    <p:extLst>
      <p:ext uri="{BB962C8B-B14F-4D97-AF65-F5344CB8AC3E}">
        <p14:creationId xmlns:p14="http://schemas.microsoft.com/office/powerpoint/2010/main" val="14021048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268760"/>
            <a:ext cx="7200800" cy="3539430"/>
          </a:xfrm>
          <a:prstGeom prst="rect">
            <a:avLst/>
          </a:prstGeom>
        </p:spPr>
        <p:txBody>
          <a:bodyPr wrap="square">
            <a:spAutoFit/>
          </a:bodyPr>
          <a:lstStyle/>
          <a:p>
            <a:pPr algn="just"/>
            <a:r>
              <a:rPr lang="tr-TR" sz="2800" dirty="0"/>
              <a:t>Bu durum, daha çok, eserlerin bitiminde kendini gösterir. </a:t>
            </a:r>
            <a:r>
              <a:rPr lang="tr-TR" sz="2800" i="1" dirty="0"/>
              <a:t>Solgun</a:t>
            </a:r>
            <a:r>
              <a:rPr lang="tr-TR" sz="2800" dirty="0"/>
              <a:t> </a:t>
            </a:r>
            <a:r>
              <a:rPr lang="tr-TR" sz="2800" i="1" dirty="0"/>
              <a:t>Çiçekler</a:t>
            </a:r>
            <a:r>
              <a:rPr lang="tr-TR" sz="2800" dirty="0"/>
              <a:t>, </a:t>
            </a:r>
            <a:r>
              <a:rPr lang="tr-TR" sz="2800" i="1" dirty="0"/>
              <a:t>Aydın</a:t>
            </a:r>
            <a:r>
              <a:rPr lang="tr-TR" sz="2800" dirty="0"/>
              <a:t>, </a:t>
            </a:r>
            <a:r>
              <a:rPr lang="tr-TR" sz="2800" i="1" dirty="0" err="1"/>
              <a:t>Ogtay</a:t>
            </a:r>
            <a:r>
              <a:rPr lang="tr-TR" sz="2800" dirty="0"/>
              <a:t> </a:t>
            </a:r>
            <a:r>
              <a:rPr lang="tr-TR" sz="2800" i="1" dirty="0"/>
              <a:t>Eloğlu</a:t>
            </a:r>
            <a:r>
              <a:rPr lang="tr-TR" sz="2800" dirty="0"/>
              <a:t> ve </a:t>
            </a:r>
            <a:r>
              <a:rPr lang="tr-TR" sz="2800" i="1" dirty="0"/>
              <a:t>Od</a:t>
            </a:r>
            <a:r>
              <a:rPr lang="tr-TR" sz="2800" dirty="0"/>
              <a:t> </a:t>
            </a:r>
            <a:r>
              <a:rPr lang="tr-TR" sz="2800" i="1" dirty="0"/>
              <a:t>Gelini</a:t>
            </a:r>
            <a:r>
              <a:rPr lang="tr-TR" sz="2800" dirty="0"/>
              <a:t> intihar veya cinayetle sonuçlanırken, </a:t>
            </a:r>
            <a:r>
              <a:rPr lang="tr-TR" sz="2800" i="1" dirty="0"/>
              <a:t>Sevil</a:t>
            </a:r>
            <a:r>
              <a:rPr lang="tr-TR" sz="2800" dirty="0"/>
              <a:t>, </a:t>
            </a:r>
            <a:r>
              <a:rPr lang="tr-TR" sz="2800" i="1" dirty="0" err="1"/>
              <a:t>Almas</a:t>
            </a:r>
            <a:r>
              <a:rPr lang="tr-TR" sz="2800" dirty="0"/>
              <a:t>, </a:t>
            </a:r>
            <a:r>
              <a:rPr lang="tr-TR" sz="2800" i="1" dirty="0"/>
              <a:t>Yaşar</a:t>
            </a:r>
            <a:r>
              <a:rPr lang="tr-TR" sz="2800" dirty="0"/>
              <a:t> ve </a:t>
            </a:r>
            <a:r>
              <a:rPr lang="tr-TR" sz="2800" i="1" dirty="0"/>
              <a:t>Dönüş</a:t>
            </a:r>
            <a:r>
              <a:rPr lang="tr-TR" sz="2800" dirty="0"/>
              <a:t> gibi piyesleri yazarın düşünce yapısına uygun bir şekilde gelişme göstererek toplumu yönlendirmeyi amaçlayan dikkat çekici eylem ve söylemlerle son bulur. </a:t>
            </a:r>
          </a:p>
        </p:txBody>
      </p:sp>
    </p:spTree>
    <p:extLst>
      <p:ext uri="{BB962C8B-B14F-4D97-AF65-F5344CB8AC3E}">
        <p14:creationId xmlns:p14="http://schemas.microsoft.com/office/powerpoint/2010/main" val="37355490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412777"/>
            <a:ext cx="7200800" cy="2246769"/>
          </a:xfrm>
          <a:prstGeom prst="rect">
            <a:avLst/>
          </a:prstGeom>
        </p:spPr>
        <p:txBody>
          <a:bodyPr wrap="square">
            <a:spAutoFit/>
          </a:bodyPr>
          <a:lstStyle/>
          <a:p>
            <a:pPr algn="just"/>
            <a:r>
              <a:rPr lang="tr-TR" sz="2800" dirty="0"/>
              <a:t>Sonuç olarak, </a:t>
            </a:r>
            <a:r>
              <a:rPr lang="tr-TR" sz="2800" dirty="0" err="1"/>
              <a:t>Cabbarlı</a:t>
            </a:r>
            <a:r>
              <a:rPr lang="tr-TR" sz="2800" dirty="0"/>
              <a:t>, özellikle olgunluk dönemindeki </a:t>
            </a:r>
            <a:r>
              <a:rPr lang="tr-TR" sz="2800" i="1" dirty="0"/>
              <a:t>Sevil</a:t>
            </a:r>
            <a:r>
              <a:rPr lang="tr-TR" sz="2800" dirty="0"/>
              <a:t>, </a:t>
            </a:r>
            <a:r>
              <a:rPr lang="tr-TR" sz="2800" i="1" dirty="0" err="1"/>
              <a:t>Almas</a:t>
            </a:r>
            <a:r>
              <a:rPr lang="tr-TR" sz="2800" dirty="0"/>
              <a:t>, </a:t>
            </a:r>
            <a:r>
              <a:rPr lang="tr-TR" sz="2800" i="1" dirty="0"/>
              <a:t>Yaşar</a:t>
            </a:r>
            <a:r>
              <a:rPr lang="tr-TR" sz="2800" dirty="0"/>
              <a:t> ve </a:t>
            </a:r>
            <a:r>
              <a:rPr lang="tr-TR" sz="2800" i="1" dirty="0"/>
              <a:t>Dönüş</a:t>
            </a:r>
            <a:r>
              <a:rPr lang="tr-TR" sz="2800" dirty="0"/>
              <a:t> gibi piyesleriyle </a:t>
            </a:r>
            <a:r>
              <a:rPr lang="tr-TR" sz="2800" dirty="0" err="1"/>
              <a:t>sosyo</a:t>
            </a:r>
            <a:r>
              <a:rPr lang="tr-TR" sz="2800" dirty="0"/>
              <a:t>-ekonomik gelişme arzusunun topluma edebiyat aracılığıyla verilmesini hedefler. </a:t>
            </a:r>
          </a:p>
        </p:txBody>
      </p:sp>
    </p:spTree>
    <p:extLst>
      <p:ext uri="{BB962C8B-B14F-4D97-AF65-F5344CB8AC3E}">
        <p14:creationId xmlns:p14="http://schemas.microsoft.com/office/powerpoint/2010/main" val="30358032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55196" y="1224343"/>
            <a:ext cx="7128792" cy="954107"/>
          </a:xfrm>
          <a:prstGeom prst="rect">
            <a:avLst/>
          </a:prstGeom>
        </p:spPr>
        <p:txBody>
          <a:bodyPr wrap="square">
            <a:spAutoFit/>
          </a:bodyPr>
          <a:lstStyle/>
          <a:p>
            <a:pPr algn="just"/>
            <a:r>
              <a:rPr lang="tr-TR" sz="2800" dirty="0"/>
              <a:t>Piyeslerinin konuları gibi temaları da genellikle güncel ve evrenseldir.</a:t>
            </a:r>
          </a:p>
        </p:txBody>
      </p:sp>
    </p:spTree>
    <p:extLst>
      <p:ext uri="{BB962C8B-B14F-4D97-AF65-F5344CB8AC3E}">
        <p14:creationId xmlns:p14="http://schemas.microsoft.com/office/powerpoint/2010/main" val="24623089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340769"/>
            <a:ext cx="7272808" cy="2246769"/>
          </a:xfrm>
          <a:prstGeom prst="rect">
            <a:avLst/>
          </a:prstGeom>
        </p:spPr>
        <p:txBody>
          <a:bodyPr wrap="square">
            <a:spAutoFit/>
          </a:bodyPr>
          <a:lstStyle/>
          <a:p>
            <a:pPr indent="252413" algn="just" fontAlgn="base">
              <a:spcBef>
                <a:spcPct val="0"/>
              </a:spcBef>
              <a:spcAft>
                <a:spcPct val="0"/>
              </a:spcAft>
            </a:pPr>
            <a:r>
              <a:rPr lang="tr-TR" sz="2800" dirty="0">
                <a:ea typeface="Times New Roman" pitchFamily="18" charset="0"/>
                <a:cs typeface="Arial" pitchFamily="34" charset="0"/>
              </a:rPr>
              <a:t>Olay örgüsündeki ara ve ana duvarları oluşturan münasebetler, önceleri karmaşık ve şatafatlı iken, daha sonra gözle görülür bir şekilde sade ama son derece etkili diyaloglarla kurgulanır. </a:t>
            </a:r>
            <a:endParaRPr lang="tr-TR" sz="2800" dirty="0">
              <a:cs typeface="Arial" pitchFamily="34" charset="0"/>
            </a:endParaRPr>
          </a:p>
        </p:txBody>
      </p:sp>
    </p:spTree>
    <p:extLst>
      <p:ext uri="{BB962C8B-B14F-4D97-AF65-F5344CB8AC3E}">
        <p14:creationId xmlns:p14="http://schemas.microsoft.com/office/powerpoint/2010/main" val="953260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412776"/>
            <a:ext cx="7128792" cy="2246769"/>
          </a:xfrm>
          <a:prstGeom prst="rect">
            <a:avLst/>
          </a:prstGeom>
        </p:spPr>
        <p:txBody>
          <a:bodyPr wrap="square">
            <a:spAutoFit/>
          </a:bodyPr>
          <a:lstStyle/>
          <a:p>
            <a:pPr algn="just"/>
            <a:r>
              <a:rPr lang="tr-TR" sz="2800" dirty="0">
                <a:ea typeface="Times New Roman" pitchFamily="18" charset="0"/>
                <a:cs typeface="Arial" pitchFamily="34" charset="0"/>
              </a:rPr>
              <a:t>Böylece olay örgüsüne ustaca monte edilen gerçek hadiseler ve gerçek şahıslar </a:t>
            </a:r>
            <a:r>
              <a:rPr lang="tr-TR" sz="2800" dirty="0" err="1">
                <a:ea typeface="Times New Roman" pitchFamily="18" charset="0"/>
                <a:cs typeface="Arial" pitchFamily="34" charset="0"/>
              </a:rPr>
              <a:t>Cabbarlı’nın</a:t>
            </a:r>
            <a:r>
              <a:rPr lang="tr-TR" sz="2800" dirty="0">
                <a:ea typeface="Times New Roman" pitchFamily="18" charset="0"/>
                <a:cs typeface="Arial" pitchFamily="34" charset="0"/>
              </a:rPr>
              <a:t> tiyatro tekniğiyle de bütünleşerek, özellikle yazarın olgunluk dönemine ait eserlerinde toplumu aydınlatıcı bir rol üstlenirler.</a:t>
            </a:r>
            <a:endParaRPr lang="tr-TR" sz="2800" dirty="0"/>
          </a:p>
        </p:txBody>
      </p:sp>
    </p:spTree>
    <p:extLst>
      <p:ext uri="{BB962C8B-B14F-4D97-AF65-F5344CB8AC3E}">
        <p14:creationId xmlns:p14="http://schemas.microsoft.com/office/powerpoint/2010/main" val="4127167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solidFill>
                  <a:srgbClr val="FF0000"/>
                </a:solidFill>
              </a:rPr>
              <a:t>Cafer </a:t>
            </a:r>
            <a:r>
              <a:rPr lang="tr-TR" sz="2800" dirty="0" err="1" smtClean="0">
                <a:solidFill>
                  <a:srgbClr val="FF0000"/>
                </a:solidFill>
              </a:rPr>
              <a:t>Cabbarlı</a:t>
            </a:r>
            <a:endParaRPr lang="tr-TR" sz="2800" dirty="0">
              <a:solidFill>
                <a:srgbClr val="FF0000"/>
              </a:solidFill>
            </a:endParaRPr>
          </a:p>
        </p:txBody>
      </p:sp>
      <p:sp>
        <p:nvSpPr>
          <p:cNvPr id="3" name="2 İçerik Yer Tutucusu"/>
          <p:cNvSpPr>
            <a:spLocks noGrp="1"/>
          </p:cNvSpPr>
          <p:nvPr>
            <p:ph sz="half" idx="1"/>
          </p:nvPr>
        </p:nvSpPr>
        <p:spPr>
          <a:xfrm>
            <a:off x="1048647" y="1905000"/>
            <a:ext cx="6701268" cy="3777622"/>
          </a:xfrm>
        </p:spPr>
        <p:txBody>
          <a:bodyPr>
            <a:noAutofit/>
          </a:bodyPr>
          <a:lstStyle/>
          <a:p>
            <a:pPr algn="just">
              <a:buNone/>
            </a:pPr>
            <a:r>
              <a:rPr lang="tr-TR" sz="2800" dirty="0" smtClean="0"/>
              <a:t>	</a:t>
            </a:r>
            <a:r>
              <a:rPr lang="tr-TR" sz="2800" dirty="0" err="1" smtClean="0"/>
              <a:t>Cabbarlı</a:t>
            </a:r>
            <a:r>
              <a:rPr lang="tr-TR" sz="2800" dirty="0" smtClean="0"/>
              <a:t>, 22 Mart 1899’da Bakü’nün Hızı Köyü’nde dünyaya gelmiştir. Eğitimine Molla </a:t>
            </a:r>
            <a:r>
              <a:rPr lang="tr-TR" sz="2800" dirty="0" err="1" smtClean="0"/>
              <a:t>Umnise’nin</a:t>
            </a:r>
            <a:r>
              <a:rPr lang="tr-TR" sz="2800" dirty="0" smtClean="0"/>
              <a:t> molla mektebinde başlamıştır. Altı ay kadar onun yanında kaldıktan sonra, Molla </a:t>
            </a:r>
            <a:r>
              <a:rPr lang="tr-TR" sz="2800" dirty="0" err="1" smtClean="0"/>
              <a:t>Mirze</a:t>
            </a:r>
            <a:r>
              <a:rPr lang="tr-TR" sz="2800" dirty="0" smtClean="0"/>
              <a:t> Kadir’in </a:t>
            </a:r>
            <a:r>
              <a:rPr lang="tr-TR" sz="2800" dirty="0" err="1" smtClean="0"/>
              <a:t>mollahanesinde</a:t>
            </a:r>
            <a:r>
              <a:rPr lang="tr-TR" sz="2800" dirty="0" smtClean="0"/>
              <a:t> </a:t>
            </a:r>
            <a:r>
              <a:rPr lang="tr-TR" sz="2800" dirty="0" err="1" smtClean="0"/>
              <a:t>Kur’an</a:t>
            </a:r>
            <a:r>
              <a:rPr lang="tr-TR" sz="2800" dirty="0" smtClean="0"/>
              <a:t> dersleri almış; bir müddet sonra da Rus-Tatar Mektebi’ne giden arkadaşlarının tesiriyle </a:t>
            </a:r>
            <a:r>
              <a:rPr lang="tr-TR" sz="2800" dirty="0" err="1" smtClean="0"/>
              <a:t>Mirze</a:t>
            </a:r>
            <a:r>
              <a:rPr lang="tr-TR" sz="2800" dirty="0" smtClean="0"/>
              <a:t> Kadir’in yanından ayrılarak 7. Rus-Tatar Mektebi’ne kaydolmuştur.</a:t>
            </a:r>
            <a:endParaRPr lang="tr-TR" sz="2800" dirty="0"/>
          </a:p>
        </p:txBody>
      </p:sp>
      <p:pic>
        <p:nvPicPr>
          <p:cNvPr id="2050" name="Picture 2" descr="E:\ECTS-Bologna\Açık Ders-Ocak 2018\Yazarların Resimleri\cefer_cabbarli.png"/>
          <p:cNvPicPr>
            <a:picLocks noGrp="1" noChangeAspect="1" noChangeArrowheads="1"/>
          </p:cNvPicPr>
          <p:nvPr>
            <p:ph sz="half" idx="2"/>
          </p:nvPr>
        </p:nvPicPr>
        <p:blipFill>
          <a:blip r:embed="rId2" cstate="print"/>
          <a:srcRect/>
          <a:stretch>
            <a:fillRect/>
          </a:stretch>
        </p:blipFill>
        <p:spPr bwMode="auto">
          <a:xfrm>
            <a:off x="8469443" y="1800069"/>
            <a:ext cx="3170195" cy="4230991"/>
          </a:xfrm>
          <a:prstGeom prst="rect">
            <a:avLst/>
          </a:prstGeom>
          <a:noFill/>
        </p:spPr>
      </p:pic>
    </p:spTree>
    <p:extLst>
      <p:ext uri="{BB962C8B-B14F-4D97-AF65-F5344CB8AC3E}">
        <p14:creationId xmlns:p14="http://schemas.microsoft.com/office/powerpoint/2010/main" val="32642780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Rectangle 1"/>
          <p:cNvSpPr>
            <a:spLocks noChangeArrowheads="1"/>
          </p:cNvSpPr>
          <p:nvPr/>
        </p:nvSpPr>
        <p:spPr bwMode="auto">
          <a:xfrm>
            <a:off x="1708879" y="1063769"/>
            <a:ext cx="8131537"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52413" algn="just" fontAlgn="base">
              <a:spcBef>
                <a:spcPct val="0"/>
              </a:spcBef>
              <a:spcAft>
                <a:spcPct val="0"/>
              </a:spcAft>
            </a:pPr>
            <a:r>
              <a:rPr lang="tr-TR" sz="2800" dirty="0" err="1">
                <a:ea typeface="Times New Roman" pitchFamily="18" charset="0"/>
                <a:cs typeface="Arial" pitchFamily="34" charset="0"/>
              </a:rPr>
              <a:t>Cabbarlı’nın</a:t>
            </a:r>
            <a:r>
              <a:rPr lang="tr-TR" sz="2800" dirty="0">
                <a:ea typeface="Times New Roman" pitchFamily="18" charset="0"/>
                <a:cs typeface="Arial" pitchFamily="34" charset="0"/>
              </a:rPr>
              <a:t>, kaleme aldığı az sayıdaki hikâyelerinde genellikle romantizmin yoğun tesiri altında olduğu görülür. İnsanın fıtrî yapısını, sefaleti ve </a:t>
            </a:r>
            <a:r>
              <a:rPr lang="tr-TR" sz="2800" dirty="0" err="1">
                <a:ea typeface="Times New Roman" pitchFamily="18" charset="0"/>
                <a:cs typeface="Arial" pitchFamily="34" charset="0"/>
              </a:rPr>
              <a:t>menfî</a:t>
            </a:r>
            <a:r>
              <a:rPr lang="tr-TR" sz="2800" dirty="0">
                <a:ea typeface="Times New Roman" pitchFamily="18" charset="0"/>
                <a:cs typeface="Arial" pitchFamily="34" charset="0"/>
              </a:rPr>
              <a:t> gelenekleri sergilemeye yönelik bu hikâyelerde, yazar olayları abartılı ve zaman zaman sanat yapma kaygısıyla realiteden uzaklaşarak kurgular.</a:t>
            </a:r>
            <a:endParaRPr lang="tr-TR" sz="2800" dirty="0">
              <a:cs typeface="Arial" pitchFamily="34" charset="0"/>
            </a:endParaRPr>
          </a:p>
          <a:p>
            <a:pPr indent="252413" algn="just" eaLnBrk="0" fontAlgn="base" hangingPunct="0">
              <a:spcBef>
                <a:spcPct val="0"/>
              </a:spcBef>
              <a:spcAft>
                <a:spcPct val="0"/>
              </a:spcAft>
            </a:pPr>
            <a:r>
              <a:rPr lang="tr-TR" sz="2800" dirty="0">
                <a:ea typeface="Times New Roman" pitchFamily="18" charset="0"/>
                <a:cs typeface="Arial" pitchFamily="34" charset="0"/>
              </a:rPr>
              <a:t>Şiirlerinde inanç, duygusallık ve realite iç içedir. Ancak, ikinci döneminde kaleme aldığı şiirlerinde sosyalist ve ateist düşüncelere sık yer verdiği görülür.</a:t>
            </a:r>
            <a:endParaRPr lang="tr-TR" sz="2800" dirty="0">
              <a:cs typeface="Arial" pitchFamily="34" charset="0"/>
            </a:endParaRPr>
          </a:p>
        </p:txBody>
      </p:sp>
    </p:spTree>
    <p:extLst>
      <p:ext uri="{BB962C8B-B14F-4D97-AF65-F5344CB8AC3E}">
        <p14:creationId xmlns:p14="http://schemas.microsoft.com/office/powerpoint/2010/main" val="15415161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268760"/>
            <a:ext cx="8072466" cy="3970318"/>
          </a:xfrm>
          <a:prstGeom prst="rect">
            <a:avLst/>
          </a:prstGeom>
        </p:spPr>
        <p:txBody>
          <a:bodyPr wrap="square">
            <a:spAutoFit/>
          </a:bodyPr>
          <a:lstStyle/>
          <a:p>
            <a:pPr algn="just"/>
            <a:r>
              <a:rPr lang="tr-TR" sz="2800" dirty="0"/>
              <a:t>Eserlerinde kullandığı dil son derece sadedir. Özellikle olgunluk döneminde ürettiği eserlerinde fikirlerinin ve vermek istediği mesajların süslü, karmaşık ve anlaşılmaz satır aralarında kaybolup gitmesine izin vermez. Üslûbu ise zaman zaman sloganlaşan, zaman zaman felsefî bir görüntüye bürünen söylemleriyle oldukça görkemli, sürükleyici ve düşündürücüdür. Yine de, bu ihtişam içinde yapmacıktan uzak bir sadelik gizlidir.</a:t>
            </a:r>
          </a:p>
        </p:txBody>
      </p:sp>
    </p:spTree>
    <p:extLst>
      <p:ext uri="{BB962C8B-B14F-4D97-AF65-F5344CB8AC3E}">
        <p14:creationId xmlns:p14="http://schemas.microsoft.com/office/powerpoint/2010/main" val="25287892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628800"/>
            <a:ext cx="7128792" cy="1077218"/>
          </a:xfrm>
          <a:prstGeom prst="rect">
            <a:avLst/>
          </a:prstGeom>
        </p:spPr>
        <p:txBody>
          <a:bodyPr wrap="square">
            <a:spAutoFit/>
          </a:bodyPr>
          <a:lstStyle/>
          <a:p>
            <a:pPr algn="ctr"/>
            <a:r>
              <a:rPr lang="tr-TR" sz="3200" dirty="0"/>
              <a:t>Soru-Cevap</a:t>
            </a:r>
          </a:p>
          <a:p>
            <a:pPr algn="ctr"/>
            <a:r>
              <a:rPr lang="tr-TR" sz="3200" dirty="0"/>
              <a:t>Katkı ve eleştiriler</a:t>
            </a:r>
          </a:p>
        </p:txBody>
      </p:sp>
    </p:spTree>
    <p:extLst>
      <p:ext uri="{BB962C8B-B14F-4D97-AF65-F5344CB8AC3E}">
        <p14:creationId xmlns:p14="http://schemas.microsoft.com/office/powerpoint/2010/main" val="32532736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54926" y="1651402"/>
            <a:ext cx="9940834" cy="5355312"/>
          </a:xfrm>
          <a:prstGeom prst="rect">
            <a:avLst/>
          </a:prstGeom>
          <a:noFill/>
        </p:spPr>
        <p:txBody>
          <a:bodyPr wrap="square" rtlCol="0">
            <a:spAutoFit/>
          </a:bodyPr>
          <a:lstStyle/>
          <a:p>
            <a:r>
              <a:rPr lang="tr-TR" dirty="0" err="1"/>
              <a:t>Abasov</a:t>
            </a:r>
            <a:r>
              <a:rPr lang="tr-TR" dirty="0"/>
              <a:t>, Ş. (</a:t>
            </a:r>
            <a:r>
              <a:rPr lang="tr-TR" dirty="0" err="1"/>
              <a:t>Tertib</a:t>
            </a:r>
            <a:r>
              <a:rPr lang="tr-TR" dirty="0"/>
              <a:t> edeni) (1969), “</a:t>
            </a:r>
            <a:r>
              <a:rPr lang="tr-TR" i="1" dirty="0"/>
              <a:t>Yeni </a:t>
            </a:r>
            <a:r>
              <a:rPr lang="tr-TR" i="1" dirty="0" err="1"/>
              <a:t>Mezmun</a:t>
            </a:r>
            <a:r>
              <a:rPr lang="tr-TR" i="1" dirty="0"/>
              <a:t> Yeni Forma </a:t>
            </a:r>
            <a:r>
              <a:rPr lang="tr-TR" i="1" dirty="0" err="1"/>
              <a:t>Teleb</a:t>
            </a:r>
            <a:r>
              <a:rPr lang="tr-TR" i="1" dirty="0"/>
              <a:t> </a:t>
            </a:r>
            <a:r>
              <a:rPr lang="tr-TR" i="1" dirty="0" err="1"/>
              <a:t>Edir</a:t>
            </a:r>
            <a:r>
              <a:rPr lang="tr-TR" i="1" dirty="0"/>
              <a:t>”</a:t>
            </a:r>
            <a:r>
              <a:rPr lang="tr-TR" dirty="0"/>
              <a:t>, </a:t>
            </a:r>
            <a:r>
              <a:rPr lang="tr-TR" i="1" dirty="0"/>
              <a:t>Cafer </a:t>
            </a:r>
            <a:r>
              <a:rPr lang="tr-TR" i="1" dirty="0" err="1"/>
              <a:t>Cabbarlı</a:t>
            </a:r>
            <a:r>
              <a:rPr lang="tr-TR" i="1" dirty="0"/>
              <a:t>, Eserleri üç </a:t>
            </a:r>
            <a:r>
              <a:rPr lang="tr-TR" i="1" dirty="0" err="1"/>
              <a:t>cildde</a:t>
            </a:r>
            <a:r>
              <a:rPr lang="tr-TR" i="1" dirty="0"/>
              <a:t>, üçüncü </a:t>
            </a:r>
            <a:r>
              <a:rPr lang="tr-TR" i="1" dirty="0" err="1"/>
              <a:t>cild</a:t>
            </a:r>
            <a:r>
              <a:rPr lang="tr-TR" i="1" dirty="0"/>
              <a:t>, </a:t>
            </a:r>
            <a:r>
              <a:rPr lang="tr-TR" dirty="0"/>
              <a:t>Azerbaycan </a:t>
            </a:r>
            <a:r>
              <a:rPr lang="tr-TR" dirty="0" err="1"/>
              <a:t>Dövlet</a:t>
            </a:r>
            <a:r>
              <a:rPr lang="tr-TR" dirty="0"/>
              <a:t> </a:t>
            </a:r>
            <a:r>
              <a:rPr lang="tr-TR" dirty="0" err="1"/>
              <a:t>Neşriyyatı</a:t>
            </a:r>
            <a:r>
              <a:rPr lang="tr-TR" dirty="0"/>
              <a:t>, Bakı.</a:t>
            </a:r>
          </a:p>
          <a:p>
            <a:r>
              <a:rPr lang="tr-TR" dirty="0"/>
              <a:t>Arif, </a:t>
            </a:r>
            <a:r>
              <a:rPr lang="tr-TR" dirty="0" err="1"/>
              <a:t>Memmed</a:t>
            </a:r>
            <a:r>
              <a:rPr lang="tr-TR" dirty="0"/>
              <a:t> (Tertibat), </a:t>
            </a:r>
            <a:r>
              <a:rPr lang="tr-TR" i="1" dirty="0" err="1"/>
              <a:t>Cefer</a:t>
            </a:r>
            <a:r>
              <a:rPr lang="tr-TR" i="1" dirty="0"/>
              <a:t> </a:t>
            </a:r>
            <a:r>
              <a:rPr lang="tr-TR" i="1" dirty="0" err="1"/>
              <a:t>Cabbarlı</a:t>
            </a:r>
            <a:r>
              <a:rPr lang="tr-TR" i="1" dirty="0"/>
              <a:t>, Eserleri Üç </a:t>
            </a:r>
            <a:r>
              <a:rPr lang="tr-TR" i="1" dirty="0" err="1"/>
              <a:t>Cildde</a:t>
            </a:r>
            <a:r>
              <a:rPr lang="tr-TR" dirty="0"/>
              <a:t>, </a:t>
            </a:r>
            <a:r>
              <a:rPr lang="tr-TR" i="1" dirty="0" err="1"/>
              <a:t>Cild</a:t>
            </a:r>
            <a:r>
              <a:rPr lang="tr-TR" i="1" dirty="0"/>
              <a:t> II</a:t>
            </a:r>
            <a:r>
              <a:rPr lang="tr-TR" dirty="0"/>
              <a:t>, Azerbaycan </a:t>
            </a:r>
            <a:r>
              <a:rPr lang="tr-TR" dirty="0" err="1"/>
              <a:t>Dövlet</a:t>
            </a:r>
            <a:r>
              <a:rPr lang="tr-TR" dirty="0"/>
              <a:t> </a:t>
            </a:r>
            <a:r>
              <a:rPr lang="tr-TR" dirty="0" err="1"/>
              <a:t>Neşriyyatı</a:t>
            </a:r>
            <a:r>
              <a:rPr lang="tr-TR" dirty="0"/>
              <a:t>, Bakı, 1957. </a:t>
            </a:r>
          </a:p>
          <a:p>
            <a:r>
              <a:rPr lang="tr-TR" dirty="0"/>
              <a:t>Arif, </a:t>
            </a:r>
            <a:r>
              <a:rPr lang="tr-TR" dirty="0" err="1"/>
              <a:t>Memmed</a:t>
            </a:r>
            <a:r>
              <a:rPr lang="tr-TR" dirty="0"/>
              <a:t> (</a:t>
            </a:r>
            <a:r>
              <a:rPr lang="tr-TR" dirty="0" err="1"/>
              <a:t>Redaktoru</a:t>
            </a:r>
            <a:r>
              <a:rPr lang="tr-TR" dirty="0"/>
              <a:t>), </a:t>
            </a:r>
            <a:r>
              <a:rPr lang="tr-TR" i="1" dirty="0"/>
              <a:t>Cafer </a:t>
            </a:r>
            <a:r>
              <a:rPr lang="tr-TR" i="1" dirty="0" err="1"/>
              <a:t>Cabbarlı</a:t>
            </a:r>
            <a:r>
              <a:rPr lang="tr-TR" i="1" dirty="0"/>
              <a:t>, Eserleri, III </a:t>
            </a:r>
            <a:r>
              <a:rPr lang="tr-TR" i="1" dirty="0" err="1"/>
              <a:t>Cild</a:t>
            </a:r>
            <a:r>
              <a:rPr lang="tr-TR" i="1" dirty="0"/>
              <a:t>,</a:t>
            </a:r>
            <a:r>
              <a:rPr lang="tr-TR" dirty="0"/>
              <a:t> </a:t>
            </a:r>
            <a:r>
              <a:rPr lang="tr-TR" dirty="0" err="1"/>
              <a:t>Azerneşr</a:t>
            </a:r>
            <a:r>
              <a:rPr lang="tr-TR" dirty="0"/>
              <a:t>, Bakı, 1948.</a:t>
            </a:r>
          </a:p>
          <a:p>
            <a:r>
              <a:rPr lang="tr-TR" dirty="0" err="1"/>
              <a:t>Aslanov</a:t>
            </a:r>
            <a:r>
              <a:rPr lang="tr-TR" dirty="0"/>
              <a:t>, Mir Abbas, “Dram Eserlerinin Dilini </a:t>
            </a:r>
            <a:r>
              <a:rPr lang="tr-TR" dirty="0" err="1"/>
              <a:t>Tehlil</a:t>
            </a:r>
            <a:r>
              <a:rPr lang="tr-TR" dirty="0"/>
              <a:t> Etmek </a:t>
            </a:r>
            <a:r>
              <a:rPr lang="tr-TR" dirty="0" err="1"/>
              <a:t>Metodikasına</a:t>
            </a:r>
            <a:r>
              <a:rPr lang="tr-TR" dirty="0"/>
              <a:t> </a:t>
            </a:r>
            <a:r>
              <a:rPr lang="tr-TR" dirty="0" err="1"/>
              <a:t>Aid</a:t>
            </a:r>
            <a:r>
              <a:rPr lang="tr-TR" dirty="0"/>
              <a:t> </a:t>
            </a:r>
            <a:r>
              <a:rPr lang="tr-TR" dirty="0" err="1"/>
              <a:t>Be’zi</a:t>
            </a:r>
            <a:r>
              <a:rPr lang="tr-TR" dirty="0"/>
              <a:t> </a:t>
            </a:r>
            <a:r>
              <a:rPr lang="tr-TR" dirty="0" err="1"/>
              <a:t>Geydler</a:t>
            </a:r>
            <a:r>
              <a:rPr lang="tr-TR" dirty="0"/>
              <a:t>”, </a:t>
            </a:r>
            <a:r>
              <a:rPr lang="tr-TR" i="1" dirty="0"/>
              <a:t>Azerbaycan Mektebi Dil ve </a:t>
            </a:r>
            <a:r>
              <a:rPr lang="tr-TR" i="1" dirty="0" err="1"/>
              <a:t>Edebiyyat</a:t>
            </a:r>
            <a:r>
              <a:rPr lang="tr-TR" i="1" dirty="0"/>
              <a:t> Tedrisi</a:t>
            </a:r>
            <a:r>
              <a:rPr lang="tr-TR" dirty="0"/>
              <a:t>, No 12, Bakı, 1954.</a:t>
            </a:r>
          </a:p>
          <a:p>
            <a:r>
              <a:rPr lang="tr-TR" dirty="0" err="1"/>
              <a:t>Cabbarlı</a:t>
            </a:r>
            <a:r>
              <a:rPr lang="tr-TR" dirty="0"/>
              <a:t>, Aydın (</a:t>
            </a:r>
            <a:r>
              <a:rPr lang="tr-TR" dirty="0" err="1"/>
              <a:t>Tertib</a:t>
            </a:r>
            <a:r>
              <a:rPr lang="tr-TR" dirty="0"/>
              <a:t> edeni), </a:t>
            </a:r>
            <a:r>
              <a:rPr lang="tr-TR" i="1" dirty="0"/>
              <a:t>Cafer </a:t>
            </a:r>
            <a:r>
              <a:rPr lang="tr-TR" i="1" dirty="0" err="1"/>
              <a:t>Cabbarlı</a:t>
            </a:r>
            <a:r>
              <a:rPr lang="tr-TR" i="1" dirty="0"/>
              <a:t>, Ey Dan </a:t>
            </a:r>
            <a:r>
              <a:rPr lang="tr-TR" i="1" dirty="0" err="1"/>
              <a:t>Ulduzu</a:t>
            </a:r>
            <a:r>
              <a:rPr lang="tr-TR" dirty="0"/>
              <a:t>, </a:t>
            </a:r>
            <a:r>
              <a:rPr lang="tr-TR" dirty="0" err="1"/>
              <a:t>Yazıçı</a:t>
            </a:r>
            <a:r>
              <a:rPr lang="tr-TR" dirty="0"/>
              <a:t>, Bakı, 1979.</a:t>
            </a:r>
          </a:p>
          <a:p>
            <a:r>
              <a:rPr lang="tr-TR" dirty="0" err="1"/>
              <a:t>Cabbarlı</a:t>
            </a:r>
            <a:r>
              <a:rPr lang="tr-TR" dirty="0"/>
              <a:t>, </a:t>
            </a:r>
            <a:r>
              <a:rPr lang="tr-TR" dirty="0" err="1"/>
              <a:t>Gülare</a:t>
            </a:r>
            <a:r>
              <a:rPr lang="tr-TR" dirty="0"/>
              <a:t> (</a:t>
            </a:r>
            <a:r>
              <a:rPr lang="tr-TR" dirty="0" err="1"/>
              <a:t>Tertibleyen</a:t>
            </a:r>
            <a:r>
              <a:rPr lang="tr-TR" dirty="0"/>
              <a:t>), </a:t>
            </a:r>
            <a:r>
              <a:rPr lang="tr-TR" i="1" dirty="0" err="1"/>
              <a:t>Cefer</a:t>
            </a:r>
            <a:r>
              <a:rPr lang="tr-TR" i="1" dirty="0"/>
              <a:t> </a:t>
            </a:r>
            <a:r>
              <a:rPr lang="tr-TR" i="1" dirty="0" err="1"/>
              <a:t>Cabbarlı</a:t>
            </a:r>
            <a:r>
              <a:rPr lang="tr-TR" i="1" dirty="0"/>
              <a:t>, Eserleri </a:t>
            </a:r>
            <a:r>
              <a:rPr lang="tr-TR" i="1" dirty="0" err="1"/>
              <a:t>Dörd</a:t>
            </a:r>
            <a:r>
              <a:rPr lang="tr-TR" i="1" dirty="0"/>
              <a:t> </a:t>
            </a:r>
            <a:r>
              <a:rPr lang="tr-TR" i="1" dirty="0" err="1"/>
              <a:t>Cildde</a:t>
            </a:r>
            <a:r>
              <a:rPr lang="tr-TR" i="1" dirty="0"/>
              <a:t>, İkinci </a:t>
            </a:r>
            <a:r>
              <a:rPr lang="tr-TR" i="1" dirty="0" err="1"/>
              <a:t>Cild</a:t>
            </a:r>
            <a:r>
              <a:rPr lang="tr-TR" dirty="0"/>
              <a:t>, Yazıcı, Bakı, 1983.</a:t>
            </a:r>
          </a:p>
          <a:p>
            <a:r>
              <a:rPr lang="tr-TR" dirty="0" err="1"/>
              <a:t>Cabbarlı</a:t>
            </a:r>
            <a:r>
              <a:rPr lang="tr-TR" dirty="0"/>
              <a:t>, S., “Cafer öz eserleri üzerinde </a:t>
            </a:r>
            <a:r>
              <a:rPr lang="tr-TR" dirty="0" err="1"/>
              <a:t>neçe</a:t>
            </a:r>
            <a:r>
              <a:rPr lang="tr-TR" dirty="0"/>
              <a:t> </a:t>
            </a:r>
            <a:r>
              <a:rPr lang="tr-TR" dirty="0" err="1"/>
              <a:t>işleyirdi</a:t>
            </a:r>
            <a:r>
              <a:rPr lang="tr-TR" dirty="0"/>
              <a:t>”, </a:t>
            </a:r>
            <a:r>
              <a:rPr lang="tr-TR" i="1" dirty="0"/>
              <a:t>Cafer </a:t>
            </a:r>
            <a:r>
              <a:rPr lang="tr-TR" i="1" dirty="0" err="1"/>
              <a:t>Cabbarlı</a:t>
            </a:r>
            <a:r>
              <a:rPr lang="tr-TR" i="1" dirty="0"/>
              <a:t> Hakkında Hatıralar</a:t>
            </a:r>
            <a:r>
              <a:rPr lang="tr-TR" dirty="0"/>
              <a:t> (Editör: A. Gündüz),  </a:t>
            </a:r>
            <a:r>
              <a:rPr lang="tr-TR" dirty="0" err="1"/>
              <a:t>Gızıl</a:t>
            </a:r>
            <a:r>
              <a:rPr lang="tr-TR" dirty="0"/>
              <a:t> </a:t>
            </a:r>
            <a:r>
              <a:rPr lang="tr-TR" dirty="0" err="1"/>
              <a:t>Şerg</a:t>
            </a:r>
            <a:r>
              <a:rPr lang="tr-TR" dirty="0"/>
              <a:t> </a:t>
            </a:r>
            <a:r>
              <a:rPr lang="tr-TR" dirty="0" err="1"/>
              <a:t>Metbeesi</a:t>
            </a:r>
            <a:r>
              <a:rPr lang="tr-TR" dirty="0"/>
              <a:t>,  Bakı, 1960.</a:t>
            </a:r>
          </a:p>
          <a:p>
            <a:r>
              <a:rPr lang="tr-TR" dirty="0" err="1"/>
              <a:t>Cefer</a:t>
            </a:r>
            <a:r>
              <a:rPr lang="tr-TR" dirty="0"/>
              <a:t>, M.; </a:t>
            </a:r>
            <a:r>
              <a:rPr lang="tr-TR" dirty="0" err="1"/>
              <a:t>Garayev</a:t>
            </a:r>
            <a:r>
              <a:rPr lang="tr-TR" dirty="0"/>
              <a:t>, Y.; </a:t>
            </a:r>
            <a:r>
              <a:rPr lang="tr-TR" dirty="0" err="1"/>
              <a:t>Ağayev</a:t>
            </a:r>
            <a:r>
              <a:rPr lang="tr-TR" dirty="0"/>
              <a:t>, E.; vd., </a:t>
            </a:r>
            <a:r>
              <a:rPr lang="tr-TR" i="1" dirty="0"/>
              <a:t>Sosyalist Realizmi </a:t>
            </a:r>
            <a:r>
              <a:rPr lang="tr-TR" i="1" dirty="0" err="1"/>
              <a:t>Müasir</a:t>
            </a:r>
            <a:r>
              <a:rPr lang="tr-TR" i="1" dirty="0"/>
              <a:t> </a:t>
            </a:r>
            <a:r>
              <a:rPr lang="tr-TR" i="1" dirty="0" err="1"/>
              <a:t>Merhelede</a:t>
            </a:r>
            <a:r>
              <a:rPr lang="tr-TR" dirty="0"/>
              <a:t>, </a:t>
            </a:r>
            <a:r>
              <a:rPr lang="tr-TR" dirty="0" err="1"/>
              <a:t>Elm</a:t>
            </a:r>
            <a:r>
              <a:rPr lang="tr-TR" dirty="0"/>
              <a:t>, Bakı, 1988.</a:t>
            </a:r>
          </a:p>
          <a:p>
            <a:r>
              <a:rPr lang="tr-TR" dirty="0" err="1"/>
              <a:t>Garayev</a:t>
            </a:r>
            <a:r>
              <a:rPr lang="tr-TR" dirty="0"/>
              <a:t>, Yaşar, </a:t>
            </a:r>
            <a:r>
              <a:rPr lang="tr-TR" i="1" dirty="0" err="1"/>
              <a:t>Facie</a:t>
            </a:r>
            <a:r>
              <a:rPr lang="tr-TR" i="1" dirty="0"/>
              <a:t> ve </a:t>
            </a:r>
            <a:r>
              <a:rPr lang="tr-TR" i="1" dirty="0" err="1"/>
              <a:t>Gehreman</a:t>
            </a:r>
            <a:r>
              <a:rPr lang="tr-TR" dirty="0"/>
              <a:t>, ASSR </a:t>
            </a:r>
            <a:r>
              <a:rPr lang="tr-TR" dirty="0" err="1"/>
              <a:t>Elmler</a:t>
            </a:r>
            <a:r>
              <a:rPr lang="tr-TR" dirty="0"/>
              <a:t> </a:t>
            </a:r>
            <a:r>
              <a:rPr lang="tr-TR" dirty="0" err="1"/>
              <a:t>Akademiyası</a:t>
            </a:r>
            <a:r>
              <a:rPr lang="tr-TR" dirty="0"/>
              <a:t> </a:t>
            </a:r>
            <a:r>
              <a:rPr lang="tr-TR" dirty="0" err="1"/>
              <a:t>Neşriyyatı</a:t>
            </a:r>
            <a:r>
              <a:rPr lang="tr-TR" dirty="0"/>
              <a:t>, Bakı, 1965.</a:t>
            </a:r>
          </a:p>
          <a:p>
            <a:r>
              <a:rPr lang="tr-TR" dirty="0" err="1"/>
              <a:t>Memmed</a:t>
            </a:r>
            <a:r>
              <a:rPr lang="tr-TR" dirty="0"/>
              <a:t>, Tahire, </a:t>
            </a:r>
            <a:r>
              <a:rPr lang="tr-TR" i="1" dirty="0" err="1"/>
              <a:t>Edebiyyat</a:t>
            </a:r>
            <a:r>
              <a:rPr lang="tr-TR" i="1" dirty="0"/>
              <a:t>, </a:t>
            </a:r>
            <a:r>
              <a:rPr lang="tr-TR" i="1" dirty="0" err="1"/>
              <a:t>Müasir</a:t>
            </a:r>
            <a:r>
              <a:rPr lang="tr-TR" i="1" dirty="0"/>
              <a:t> </a:t>
            </a:r>
            <a:r>
              <a:rPr lang="tr-TR" i="1" dirty="0" err="1"/>
              <a:t>Elmi</a:t>
            </a:r>
            <a:r>
              <a:rPr lang="tr-TR" i="1" dirty="0"/>
              <a:t> Yanaşmalar </a:t>
            </a:r>
            <a:r>
              <a:rPr lang="tr-TR" i="1" dirty="0" err="1"/>
              <a:t>Konteksinde</a:t>
            </a:r>
            <a:r>
              <a:rPr lang="tr-TR" dirty="0"/>
              <a:t>, </a:t>
            </a:r>
            <a:r>
              <a:rPr lang="tr-TR" dirty="0" err="1"/>
              <a:t>Xan</a:t>
            </a:r>
            <a:r>
              <a:rPr lang="tr-TR" dirty="0"/>
              <a:t> </a:t>
            </a:r>
            <a:r>
              <a:rPr lang="tr-TR" dirty="0" err="1"/>
              <a:t>Neşriyyatı</a:t>
            </a:r>
            <a:r>
              <a:rPr lang="tr-TR" dirty="0"/>
              <a:t>, Bakı, 2016.</a:t>
            </a:r>
          </a:p>
          <a:p>
            <a:r>
              <a:rPr lang="tr-TR" dirty="0"/>
              <a:t>Uygur, Erdoğan, </a:t>
            </a:r>
            <a:r>
              <a:rPr lang="tr-TR" i="1" dirty="0"/>
              <a:t>Cafer </a:t>
            </a:r>
            <a:r>
              <a:rPr lang="tr-TR" i="1" dirty="0" err="1"/>
              <a:t>Cabbarlı’nın</a:t>
            </a:r>
            <a:r>
              <a:rPr lang="tr-TR" i="1" dirty="0"/>
              <a:t> Hayatı ve Eserleri Üzerine Bir Araştırma</a:t>
            </a:r>
            <a:r>
              <a:rPr lang="tr-TR" dirty="0"/>
              <a:t>, Ankara Üniversitesi, SBE, Yayınlanmamış doktora tezi, Ankara, 2002.</a:t>
            </a:r>
          </a:p>
          <a:p>
            <a:r>
              <a:rPr lang="tr-TR" dirty="0"/>
              <a:t>Uygur, Erdoğan, "Azerbaycanlı Şair ve Yazar Cafer </a:t>
            </a:r>
            <a:r>
              <a:rPr lang="tr-TR" dirty="0" err="1"/>
              <a:t>Cabbarlı</a:t>
            </a:r>
            <a:r>
              <a:rPr lang="tr-TR" dirty="0"/>
              <a:t>", </a:t>
            </a:r>
            <a:r>
              <a:rPr lang="tr-TR" i="1" dirty="0"/>
              <a:t>Türkiye Sosyal Araştırmalar Dergisi-</a:t>
            </a:r>
            <a:r>
              <a:rPr lang="tr-TR" i="1" dirty="0" err="1"/>
              <a:t>Turkish</a:t>
            </a:r>
            <a:r>
              <a:rPr lang="tr-TR" i="1" dirty="0"/>
              <a:t> </a:t>
            </a:r>
            <a:r>
              <a:rPr lang="tr-TR" i="1" dirty="0" err="1"/>
              <a:t>Journal</a:t>
            </a:r>
            <a:r>
              <a:rPr lang="tr-TR" i="1" dirty="0"/>
              <a:t> of </a:t>
            </a:r>
            <a:r>
              <a:rPr lang="tr-TR" i="1" dirty="0" err="1"/>
              <a:t>Social</a:t>
            </a:r>
            <a:r>
              <a:rPr lang="tr-TR" i="1" dirty="0"/>
              <a:t> </a:t>
            </a:r>
            <a:r>
              <a:rPr lang="tr-TR" i="1" dirty="0" err="1"/>
              <a:t>Research</a:t>
            </a:r>
            <a:r>
              <a:rPr lang="tr-TR" dirty="0"/>
              <a:t>, yıl 8, sayı 1, s. 9-33, Ankara, Nisan- 2004.</a:t>
            </a:r>
          </a:p>
          <a:p>
            <a:endParaRPr lang="tr-TR" dirty="0"/>
          </a:p>
        </p:txBody>
      </p:sp>
      <p:sp>
        <p:nvSpPr>
          <p:cNvPr id="3" name="1 Başlık"/>
          <p:cNvSpPr txBox="1">
            <a:spLocks/>
          </p:cNvSpPr>
          <p:nvPr/>
        </p:nvSpPr>
        <p:spPr>
          <a:xfrm>
            <a:off x="1919536" y="836712"/>
            <a:ext cx="8229600" cy="3384376"/>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smtClean="0"/>
              <a:t>KAYNAKLAR</a:t>
            </a:r>
            <a:endParaRPr lang="tr-TR" sz="2700" b="1" dirty="0">
              <a:solidFill>
                <a:srgbClr val="0070C0"/>
              </a:solidFill>
            </a:endParaRPr>
          </a:p>
        </p:txBody>
      </p:sp>
    </p:spTree>
    <p:extLst>
      <p:ext uri="{BB962C8B-B14F-4D97-AF65-F5344CB8AC3E}">
        <p14:creationId xmlns:p14="http://schemas.microsoft.com/office/powerpoint/2010/main" val="1597638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556793"/>
            <a:ext cx="7128792" cy="1384995"/>
          </a:xfrm>
          <a:prstGeom prst="rect">
            <a:avLst/>
          </a:prstGeom>
        </p:spPr>
        <p:txBody>
          <a:bodyPr wrap="square">
            <a:spAutoFit/>
          </a:bodyPr>
          <a:lstStyle/>
          <a:p>
            <a:pPr algn="just"/>
            <a:r>
              <a:rPr lang="tr-TR" sz="2800" dirty="0"/>
              <a:t>İlkokulun son sınıfında iken ilk şiir ve hikâyelerini yazar. Öğretmenlerinden biri olan </a:t>
            </a:r>
            <a:r>
              <a:rPr lang="tr-TR" sz="2800" dirty="0" err="1"/>
              <a:t>Abdulla</a:t>
            </a:r>
            <a:r>
              <a:rPr lang="tr-TR" sz="2800" dirty="0"/>
              <a:t> </a:t>
            </a:r>
            <a:r>
              <a:rPr lang="tr-TR" sz="2800" dirty="0" err="1"/>
              <a:t>Şaiq’i</a:t>
            </a:r>
            <a:r>
              <a:rPr lang="tr-TR" sz="2800" dirty="0"/>
              <a:t> kendisine örnek alır, onun şiirlerinden etkilenir.</a:t>
            </a:r>
          </a:p>
        </p:txBody>
      </p:sp>
    </p:spTree>
    <p:extLst>
      <p:ext uri="{BB962C8B-B14F-4D97-AF65-F5344CB8AC3E}">
        <p14:creationId xmlns:p14="http://schemas.microsoft.com/office/powerpoint/2010/main" val="22499902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052737"/>
            <a:ext cx="7272808" cy="3108543"/>
          </a:xfrm>
          <a:prstGeom prst="rect">
            <a:avLst/>
          </a:prstGeom>
        </p:spPr>
        <p:txBody>
          <a:bodyPr wrap="square">
            <a:spAutoFit/>
          </a:bodyPr>
          <a:lstStyle/>
          <a:p>
            <a:pPr algn="just"/>
            <a:r>
              <a:rPr lang="tr-TR" sz="2800" i="1" dirty="0" err="1"/>
              <a:t>Babayi</a:t>
            </a:r>
            <a:r>
              <a:rPr lang="tr-TR" sz="2800" dirty="0"/>
              <a:t>-</a:t>
            </a:r>
            <a:r>
              <a:rPr lang="tr-TR" sz="2800" i="1" dirty="0"/>
              <a:t>Emir</a:t>
            </a:r>
            <a:r>
              <a:rPr lang="tr-TR" sz="2800" dirty="0"/>
              <a:t> dergisine </a:t>
            </a:r>
            <a:r>
              <a:rPr lang="tr-TR" sz="2800" i="1" dirty="0"/>
              <a:t>El Götür</a:t>
            </a:r>
            <a:r>
              <a:rPr lang="tr-TR" sz="2800" dirty="0"/>
              <a:t> adlı şiirini, </a:t>
            </a:r>
            <a:r>
              <a:rPr lang="tr-TR" sz="2800" i="1" dirty="0"/>
              <a:t>Kurtuluş</a:t>
            </a:r>
            <a:r>
              <a:rPr lang="tr-TR" sz="2800" dirty="0"/>
              <a:t> dergisinin açtığı bir şiir yarışmasına da </a:t>
            </a:r>
            <a:r>
              <a:rPr lang="tr-TR" sz="2800" i="1" dirty="0"/>
              <a:t>Gurup Çağı Bir Yetim</a:t>
            </a:r>
            <a:r>
              <a:rPr lang="tr-TR" sz="2800" dirty="0"/>
              <a:t> ve </a:t>
            </a:r>
            <a:r>
              <a:rPr lang="tr-TR" sz="2800" i="1" dirty="0"/>
              <a:t>Boranlı Bir Kış Gecesi</a:t>
            </a:r>
            <a:r>
              <a:rPr lang="tr-TR" sz="2800" dirty="0"/>
              <a:t> adlı iki şiirini gönderir. Çok geçmeden iki gazetede de şiirleri yayımlanır. </a:t>
            </a:r>
            <a:r>
              <a:rPr lang="tr-TR" sz="2800" i="1" dirty="0"/>
              <a:t>Kurtuluş</a:t>
            </a:r>
            <a:r>
              <a:rPr lang="tr-TR" sz="2800" dirty="0"/>
              <a:t> dergisi </a:t>
            </a:r>
            <a:r>
              <a:rPr lang="tr-TR" sz="2800" i="1" dirty="0"/>
              <a:t>Gurup Çağı Bir Yetim</a:t>
            </a:r>
            <a:r>
              <a:rPr lang="tr-TR" sz="2800" dirty="0"/>
              <a:t> şiiriyle Cafer </a:t>
            </a:r>
            <a:r>
              <a:rPr lang="tr-TR" sz="2800" dirty="0" err="1"/>
              <a:t>Cabbarzade’nin</a:t>
            </a:r>
            <a:r>
              <a:rPr lang="tr-TR" sz="2800" dirty="0"/>
              <a:t> birinci olduğunu duyurur.</a:t>
            </a:r>
          </a:p>
        </p:txBody>
      </p:sp>
    </p:spTree>
    <p:extLst>
      <p:ext uri="{BB962C8B-B14F-4D97-AF65-F5344CB8AC3E}">
        <p14:creationId xmlns:p14="http://schemas.microsoft.com/office/powerpoint/2010/main" val="9453106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556793"/>
            <a:ext cx="7200800" cy="3108543"/>
          </a:xfrm>
          <a:prstGeom prst="rect">
            <a:avLst/>
          </a:prstGeom>
        </p:spPr>
        <p:txBody>
          <a:bodyPr wrap="square">
            <a:spAutoFit/>
          </a:bodyPr>
          <a:lstStyle/>
          <a:p>
            <a:pPr algn="just"/>
            <a:r>
              <a:rPr lang="tr-TR" sz="2800" dirty="0"/>
              <a:t>1915-1916 yılları arasında </a:t>
            </a:r>
            <a:r>
              <a:rPr lang="tr-TR" sz="2800" i="1" dirty="0" err="1"/>
              <a:t>Babayi</a:t>
            </a:r>
            <a:r>
              <a:rPr lang="tr-TR" sz="2800" i="1" dirty="0"/>
              <a:t>-Emir</a:t>
            </a:r>
            <a:r>
              <a:rPr lang="tr-TR" sz="2800" dirty="0"/>
              <a:t> ve </a:t>
            </a:r>
            <a:r>
              <a:rPr lang="tr-TR" sz="2800" i="1" dirty="0"/>
              <a:t>Molla</a:t>
            </a:r>
            <a:r>
              <a:rPr lang="tr-TR" sz="2800" dirty="0"/>
              <a:t> </a:t>
            </a:r>
            <a:r>
              <a:rPr lang="tr-TR" sz="2800" i="1" dirty="0" err="1"/>
              <a:t>Nesreddin</a:t>
            </a:r>
            <a:r>
              <a:rPr lang="tr-TR" sz="2800" dirty="0"/>
              <a:t> dergilerinde kırktan fazla hiciv şiiri yayımlanır. “</a:t>
            </a:r>
            <a:r>
              <a:rPr lang="tr-TR" sz="2800" i="1" dirty="0" err="1"/>
              <a:t>Gayor</a:t>
            </a:r>
            <a:r>
              <a:rPr lang="tr-TR" sz="2800" dirty="0"/>
              <a:t> </a:t>
            </a:r>
            <a:r>
              <a:rPr lang="tr-TR" sz="2800" i="1" dirty="0" err="1"/>
              <a:t>Eyyar</a:t>
            </a:r>
            <a:r>
              <a:rPr lang="tr-TR" sz="2800" dirty="0"/>
              <a:t>”, “</a:t>
            </a:r>
            <a:r>
              <a:rPr lang="tr-TR" sz="2800" i="1" dirty="0" err="1"/>
              <a:t>Şebrenk</a:t>
            </a:r>
            <a:r>
              <a:rPr lang="tr-TR" sz="2800" dirty="0"/>
              <a:t> </a:t>
            </a:r>
            <a:r>
              <a:rPr lang="tr-TR" sz="2800" i="1" dirty="0" err="1"/>
              <a:t>Eyyar</a:t>
            </a:r>
            <a:r>
              <a:rPr lang="tr-TR" sz="2800" dirty="0"/>
              <a:t>” ve daha başka mahlaslarla genç şair sahte din adamlarını, uyuşuk aydınları,  muhteris ve cahil tüccarları, kadın esaretini, kadın haklarını konu alan şiirler yazar.</a:t>
            </a:r>
          </a:p>
        </p:txBody>
      </p:sp>
    </p:spTree>
    <p:extLst>
      <p:ext uri="{BB962C8B-B14F-4D97-AF65-F5344CB8AC3E}">
        <p14:creationId xmlns:p14="http://schemas.microsoft.com/office/powerpoint/2010/main" val="3532098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70944" y="1373967"/>
            <a:ext cx="7200800" cy="954107"/>
          </a:xfrm>
          <a:prstGeom prst="rect">
            <a:avLst/>
          </a:prstGeom>
        </p:spPr>
        <p:txBody>
          <a:bodyPr wrap="square">
            <a:spAutoFit/>
          </a:bodyPr>
          <a:lstStyle/>
          <a:p>
            <a:pPr algn="just"/>
            <a:r>
              <a:rPr lang="tr-TR" sz="2800" dirty="0"/>
              <a:t>Bu şiirlerde, Azerbaycan’ın önemli şairlerinden Mirza </a:t>
            </a:r>
            <a:r>
              <a:rPr lang="tr-TR" sz="2800" dirty="0" err="1"/>
              <a:t>Elekber</a:t>
            </a:r>
            <a:r>
              <a:rPr lang="tr-TR" sz="2800" dirty="0"/>
              <a:t> </a:t>
            </a:r>
            <a:r>
              <a:rPr lang="tr-TR" sz="2800" dirty="0" err="1"/>
              <a:t>Sabir’i</a:t>
            </a:r>
            <a:r>
              <a:rPr lang="tr-TR" sz="2800" dirty="0"/>
              <a:t> kendisine örnek alır </a:t>
            </a:r>
          </a:p>
        </p:txBody>
      </p:sp>
    </p:spTree>
    <p:extLst>
      <p:ext uri="{BB962C8B-B14F-4D97-AF65-F5344CB8AC3E}">
        <p14:creationId xmlns:p14="http://schemas.microsoft.com/office/powerpoint/2010/main" val="219221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268761"/>
            <a:ext cx="7892584" cy="2677656"/>
          </a:xfrm>
          <a:prstGeom prst="rect">
            <a:avLst/>
          </a:prstGeom>
        </p:spPr>
        <p:txBody>
          <a:bodyPr wrap="square">
            <a:spAutoFit/>
          </a:bodyPr>
          <a:lstStyle/>
          <a:p>
            <a:pPr algn="just"/>
            <a:r>
              <a:rPr lang="tr-TR" sz="2800" dirty="0" err="1"/>
              <a:t>Cabbarlı</a:t>
            </a:r>
            <a:r>
              <a:rPr lang="tr-TR" sz="2800" dirty="0"/>
              <a:t>, şiirin yanı sıra hikâye ve drama türünde de eser yazmayı dener. </a:t>
            </a:r>
            <a:r>
              <a:rPr lang="tr-TR" sz="2800" i="1" dirty="0"/>
              <a:t>Vefalı </a:t>
            </a:r>
            <a:r>
              <a:rPr lang="tr-TR" sz="2800" i="1" dirty="0" err="1"/>
              <a:t>Seriyye</a:t>
            </a:r>
            <a:r>
              <a:rPr lang="tr-TR" sz="2800" i="1" dirty="0"/>
              <a:t> veya Göz Yaşı İçinde Gülüş</a:t>
            </a:r>
            <a:r>
              <a:rPr lang="tr-TR" sz="2800" dirty="0"/>
              <a:t> (1916) adlı ilk </a:t>
            </a:r>
            <a:r>
              <a:rPr lang="tr-TR" sz="2800" dirty="0" err="1"/>
              <a:t>dramasını</a:t>
            </a:r>
            <a:r>
              <a:rPr lang="tr-TR" sz="2800" dirty="0"/>
              <a:t> tamamlar.  Aynı yıl içinde ilk hikâyesi olan </a:t>
            </a:r>
            <a:r>
              <a:rPr lang="tr-TR" sz="2800" i="1" dirty="0"/>
              <a:t>Aslan ve </a:t>
            </a:r>
            <a:r>
              <a:rPr lang="tr-TR" sz="2800" i="1" dirty="0" err="1"/>
              <a:t>Ferhad</a:t>
            </a:r>
            <a:r>
              <a:rPr lang="tr-TR" sz="2800" dirty="0" err="1"/>
              <a:t>’ı</a:t>
            </a:r>
            <a:r>
              <a:rPr lang="tr-TR" sz="2800" dirty="0"/>
              <a:t>, ardından </a:t>
            </a:r>
            <a:r>
              <a:rPr lang="tr-TR" sz="2800" i="1" dirty="0"/>
              <a:t>Mensur ve Sitare</a:t>
            </a:r>
            <a:r>
              <a:rPr lang="tr-TR" sz="2800" dirty="0"/>
              <a:t>’yi, daha sonra da </a:t>
            </a:r>
            <a:r>
              <a:rPr lang="tr-TR" sz="2800" i="1" dirty="0"/>
              <a:t>Solgun Çiçekler</a:t>
            </a:r>
            <a:r>
              <a:rPr lang="tr-TR" sz="2800" dirty="0"/>
              <a:t> (1917) piyesini kaleme alır. </a:t>
            </a:r>
          </a:p>
        </p:txBody>
      </p:sp>
    </p:spTree>
    <p:extLst>
      <p:ext uri="{BB962C8B-B14F-4D97-AF65-F5344CB8AC3E}">
        <p14:creationId xmlns:p14="http://schemas.microsoft.com/office/powerpoint/2010/main" val="21444117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639615" y="1196753"/>
            <a:ext cx="7913459" cy="2677656"/>
          </a:xfrm>
          <a:prstGeom prst="rect">
            <a:avLst/>
          </a:prstGeom>
        </p:spPr>
        <p:txBody>
          <a:bodyPr wrap="square">
            <a:spAutoFit/>
          </a:bodyPr>
          <a:lstStyle/>
          <a:p>
            <a:pPr algn="just"/>
            <a:r>
              <a:rPr lang="tr-TR" sz="2800" dirty="0"/>
              <a:t>1916-1918 yılları arasında yazıldığı tahmin edilen </a:t>
            </a:r>
            <a:r>
              <a:rPr lang="tr-TR" sz="2800" i="1" dirty="0" err="1"/>
              <a:t>Nesreddin</a:t>
            </a:r>
            <a:r>
              <a:rPr lang="tr-TR" sz="2800" dirty="0"/>
              <a:t> </a:t>
            </a:r>
            <a:r>
              <a:rPr lang="tr-TR" sz="2800" i="1" dirty="0"/>
              <a:t>Şah</a:t>
            </a:r>
            <a:r>
              <a:rPr lang="tr-TR" sz="2800" dirty="0"/>
              <a:t> adlı tarihî piyesinin müstesna bir yeri vardır. Bu eserinde, </a:t>
            </a:r>
            <a:r>
              <a:rPr lang="tr-TR" sz="2800" dirty="0" err="1"/>
              <a:t>Cabbarlı</a:t>
            </a:r>
            <a:r>
              <a:rPr lang="tr-TR" sz="2800" dirty="0"/>
              <a:t>, XIX. yüzyılın sonlarına doğru feodal İran’da meydana gelen olaylardan bahseder. İran şahı </a:t>
            </a:r>
            <a:r>
              <a:rPr lang="tr-TR" sz="2800" dirty="0" err="1"/>
              <a:t>Nasreddin’in</a:t>
            </a:r>
            <a:r>
              <a:rPr lang="tr-TR" sz="2800" dirty="0"/>
              <a:t> öldürülmesini halkın zulme karşı bir isyanı olarak değerlendirir. </a:t>
            </a:r>
          </a:p>
        </p:txBody>
      </p:sp>
    </p:spTree>
    <p:extLst>
      <p:ext uri="{BB962C8B-B14F-4D97-AF65-F5344CB8AC3E}">
        <p14:creationId xmlns:p14="http://schemas.microsoft.com/office/powerpoint/2010/main" val="1925664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TotalTime>
  <Words>1363</Words>
  <Application>Microsoft Office PowerPoint</Application>
  <PresentationFormat>Geniş ekran</PresentationFormat>
  <Paragraphs>56</Paragraphs>
  <Slides>33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33</vt:i4>
      </vt:variant>
    </vt:vector>
  </HeadingPairs>
  <TitlesOfParts>
    <vt:vector size="38" baseType="lpstr">
      <vt:lpstr>Arial</vt:lpstr>
      <vt:lpstr>Calibri</vt:lpstr>
      <vt:lpstr>Times New Roman</vt:lpstr>
      <vt:lpstr>Wingdings 3</vt:lpstr>
      <vt:lpstr>Duman</vt:lpstr>
      <vt:lpstr>TL3030  ÇAĞDAŞ AZERBAYCAN EDEBİYATI                                           Prof. Dr. Erdoğan Uygur</vt:lpstr>
      <vt:lpstr>10. HAFTA</vt:lpstr>
      <vt:lpstr>Cafer Cabbarlı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Sevil Piyesinden…</vt:lpstr>
      <vt:lpstr>PowerPoint Sunusu</vt:lpstr>
      <vt:lpstr>Almas Piyesinden…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HAFTA</dc:title>
  <dc:creator>kısmi zamanlı</dc:creator>
  <cp:lastModifiedBy>Erasmus</cp:lastModifiedBy>
  <cp:revision>6</cp:revision>
  <dcterms:created xsi:type="dcterms:W3CDTF">2018-03-05T11:04:42Z</dcterms:created>
  <dcterms:modified xsi:type="dcterms:W3CDTF">2018-03-07T13:12:52Z</dcterms:modified>
</cp:coreProperties>
</file>