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8"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570F4F8D-06B3-4ADA-B12C-300382F2366F}"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AA497F-59CB-454E-8EB6-F7BD546F64F6}" type="slidenum">
              <a:rPr lang="tr-TR" smtClean="0"/>
              <a:t>‹#›</a:t>
            </a:fld>
            <a:endParaRPr lang="tr-TR"/>
          </a:p>
        </p:txBody>
      </p:sp>
    </p:spTree>
    <p:extLst>
      <p:ext uri="{BB962C8B-B14F-4D97-AF65-F5344CB8AC3E}">
        <p14:creationId xmlns:p14="http://schemas.microsoft.com/office/powerpoint/2010/main" val="10840982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0F4F8D-06B3-4ADA-B12C-300382F2366F}"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AA497F-59CB-454E-8EB6-F7BD546F64F6}" type="slidenum">
              <a:rPr lang="tr-TR" smtClean="0"/>
              <a:t>‹#›</a:t>
            </a:fld>
            <a:endParaRPr lang="tr-TR"/>
          </a:p>
        </p:txBody>
      </p:sp>
    </p:spTree>
    <p:extLst>
      <p:ext uri="{BB962C8B-B14F-4D97-AF65-F5344CB8AC3E}">
        <p14:creationId xmlns:p14="http://schemas.microsoft.com/office/powerpoint/2010/main" val="25772240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0F4F8D-06B3-4ADA-B12C-300382F2366F}"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AA497F-59CB-454E-8EB6-F7BD546F64F6}" type="slidenum">
              <a:rPr lang="tr-TR" smtClean="0"/>
              <a:t>‹#›</a:t>
            </a:fld>
            <a:endParaRPr lang="tr-TR"/>
          </a:p>
        </p:txBody>
      </p:sp>
    </p:spTree>
    <p:extLst>
      <p:ext uri="{BB962C8B-B14F-4D97-AF65-F5344CB8AC3E}">
        <p14:creationId xmlns:p14="http://schemas.microsoft.com/office/powerpoint/2010/main" val="1194708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70F4F8D-06B3-4ADA-B12C-300382F2366F}"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AA497F-59CB-454E-8EB6-F7BD546F64F6}" type="slidenum">
              <a:rPr lang="tr-TR" smtClean="0"/>
              <a:t>‹#›</a:t>
            </a:fld>
            <a:endParaRPr lang="tr-TR"/>
          </a:p>
        </p:txBody>
      </p:sp>
    </p:spTree>
    <p:extLst>
      <p:ext uri="{BB962C8B-B14F-4D97-AF65-F5344CB8AC3E}">
        <p14:creationId xmlns:p14="http://schemas.microsoft.com/office/powerpoint/2010/main" val="4197083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570F4F8D-06B3-4ADA-B12C-300382F2366F}" type="datetimeFigureOut">
              <a:rPr lang="tr-TR" smtClean="0"/>
              <a:t>28.4.2019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6AA497F-59CB-454E-8EB6-F7BD546F64F6}" type="slidenum">
              <a:rPr lang="tr-TR" smtClean="0"/>
              <a:t>‹#›</a:t>
            </a:fld>
            <a:endParaRPr lang="tr-TR"/>
          </a:p>
        </p:txBody>
      </p:sp>
    </p:spTree>
    <p:extLst>
      <p:ext uri="{BB962C8B-B14F-4D97-AF65-F5344CB8AC3E}">
        <p14:creationId xmlns:p14="http://schemas.microsoft.com/office/powerpoint/2010/main" val="40373507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570F4F8D-06B3-4ADA-B12C-300382F2366F}"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AA497F-59CB-454E-8EB6-F7BD546F64F6}" type="slidenum">
              <a:rPr lang="tr-TR" smtClean="0"/>
              <a:t>‹#›</a:t>
            </a:fld>
            <a:endParaRPr lang="tr-TR"/>
          </a:p>
        </p:txBody>
      </p:sp>
    </p:spTree>
    <p:extLst>
      <p:ext uri="{BB962C8B-B14F-4D97-AF65-F5344CB8AC3E}">
        <p14:creationId xmlns:p14="http://schemas.microsoft.com/office/powerpoint/2010/main" val="1516267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570F4F8D-06B3-4ADA-B12C-300382F2366F}" type="datetimeFigureOut">
              <a:rPr lang="tr-TR" smtClean="0"/>
              <a:t>28.4.2019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6AA497F-59CB-454E-8EB6-F7BD546F64F6}" type="slidenum">
              <a:rPr lang="tr-TR" smtClean="0"/>
              <a:t>‹#›</a:t>
            </a:fld>
            <a:endParaRPr lang="tr-TR"/>
          </a:p>
        </p:txBody>
      </p:sp>
    </p:spTree>
    <p:extLst>
      <p:ext uri="{BB962C8B-B14F-4D97-AF65-F5344CB8AC3E}">
        <p14:creationId xmlns:p14="http://schemas.microsoft.com/office/powerpoint/2010/main" val="30123257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0F4F8D-06B3-4ADA-B12C-300382F2366F}" type="datetimeFigureOut">
              <a:rPr lang="tr-TR" smtClean="0"/>
              <a:t>28.4.2019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6AA497F-59CB-454E-8EB6-F7BD546F64F6}" type="slidenum">
              <a:rPr lang="tr-TR" smtClean="0"/>
              <a:t>‹#›</a:t>
            </a:fld>
            <a:endParaRPr lang="tr-TR"/>
          </a:p>
        </p:txBody>
      </p:sp>
    </p:spTree>
    <p:extLst>
      <p:ext uri="{BB962C8B-B14F-4D97-AF65-F5344CB8AC3E}">
        <p14:creationId xmlns:p14="http://schemas.microsoft.com/office/powerpoint/2010/main" val="4206641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570F4F8D-06B3-4ADA-B12C-300382F2366F}" type="datetimeFigureOut">
              <a:rPr lang="tr-TR" smtClean="0"/>
              <a:t>28.4.2019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6AA497F-59CB-454E-8EB6-F7BD546F64F6}" type="slidenum">
              <a:rPr lang="tr-TR" smtClean="0"/>
              <a:t>‹#›</a:t>
            </a:fld>
            <a:endParaRPr lang="tr-TR"/>
          </a:p>
        </p:txBody>
      </p:sp>
    </p:spTree>
    <p:extLst>
      <p:ext uri="{BB962C8B-B14F-4D97-AF65-F5344CB8AC3E}">
        <p14:creationId xmlns:p14="http://schemas.microsoft.com/office/powerpoint/2010/main" val="610725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0F4F8D-06B3-4ADA-B12C-300382F2366F}"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AA497F-59CB-454E-8EB6-F7BD546F64F6}" type="slidenum">
              <a:rPr lang="tr-TR" smtClean="0"/>
              <a:t>‹#›</a:t>
            </a:fld>
            <a:endParaRPr lang="tr-TR"/>
          </a:p>
        </p:txBody>
      </p:sp>
    </p:spTree>
    <p:extLst>
      <p:ext uri="{BB962C8B-B14F-4D97-AF65-F5344CB8AC3E}">
        <p14:creationId xmlns:p14="http://schemas.microsoft.com/office/powerpoint/2010/main" val="1361813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570F4F8D-06B3-4ADA-B12C-300382F2366F}" type="datetimeFigureOut">
              <a:rPr lang="tr-TR" smtClean="0"/>
              <a:t>28.4.2019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6AA497F-59CB-454E-8EB6-F7BD546F64F6}" type="slidenum">
              <a:rPr lang="tr-TR" smtClean="0"/>
              <a:t>‹#›</a:t>
            </a:fld>
            <a:endParaRPr lang="tr-TR"/>
          </a:p>
        </p:txBody>
      </p:sp>
    </p:spTree>
    <p:extLst>
      <p:ext uri="{BB962C8B-B14F-4D97-AF65-F5344CB8AC3E}">
        <p14:creationId xmlns:p14="http://schemas.microsoft.com/office/powerpoint/2010/main" val="28517452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0F4F8D-06B3-4ADA-B12C-300382F2366F}" type="datetimeFigureOut">
              <a:rPr lang="tr-TR" smtClean="0"/>
              <a:t>28.4.2019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AA497F-59CB-454E-8EB6-F7BD546F64F6}" type="slidenum">
              <a:rPr lang="tr-TR" smtClean="0"/>
              <a:t>‹#›</a:t>
            </a:fld>
            <a:endParaRPr lang="tr-TR"/>
          </a:p>
        </p:txBody>
      </p:sp>
    </p:spTree>
    <p:extLst>
      <p:ext uri="{BB962C8B-B14F-4D97-AF65-F5344CB8AC3E}">
        <p14:creationId xmlns:p14="http://schemas.microsoft.com/office/powerpoint/2010/main" val="1166494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solidFill>
                  <a:schemeClr val="bg2">
                    <a:lumMod val="25000"/>
                  </a:schemeClr>
                </a:solidFill>
                <a:effectLst/>
              </a:rPr>
              <a:t>TOPRAK KİRLİLİĞİ</a:t>
            </a:r>
            <a:endParaRPr lang="tr-TR" b="1" dirty="0">
              <a:solidFill>
                <a:schemeClr val="bg2">
                  <a:lumMod val="25000"/>
                </a:schemeClr>
              </a:solidFill>
              <a:effectLst/>
            </a:endParaRPr>
          </a:p>
        </p:txBody>
      </p:sp>
      <p:sp>
        <p:nvSpPr>
          <p:cNvPr id="3" name="İçerik Yer Tutucusu 2"/>
          <p:cNvSpPr>
            <a:spLocks noGrp="1"/>
          </p:cNvSpPr>
          <p:nvPr>
            <p:ph idx="1"/>
          </p:nvPr>
        </p:nvSpPr>
        <p:spPr/>
        <p:txBody>
          <a:bodyPr/>
          <a:lstStyle/>
          <a:p>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765" y="1556792"/>
            <a:ext cx="4560235" cy="2815753"/>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551085"/>
            <a:ext cx="4571999" cy="2821460"/>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362" y="4372545"/>
            <a:ext cx="4536638" cy="2471121"/>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9"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72000" y="4372545"/>
            <a:ext cx="4571999" cy="2513896"/>
          </a:xfrm>
          <a:prstGeom prst="rect">
            <a:avLst/>
          </a:prstGeom>
          <a:ln>
            <a:noFill/>
          </a:ln>
          <a:effectLst>
            <a:softEdge rad="1125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794356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4000" b="1" dirty="0" smtClean="0">
                <a:solidFill>
                  <a:srgbClr val="002060"/>
                </a:solidFill>
                <a:effectLst/>
              </a:rPr>
              <a:t>Flor ve florlu bileşiklerin toprağa etkisi</a:t>
            </a:r>
            <a:endParaRPr lang="tr-TR" sz="4000" b="1" dirty="0">
              <a:solidFill>
                <a:srgbClr val="002060"/>
              </a:solidFill>
              <a:effectLst/>
            </a:endParaRPr>
          </a:p>
        </p:txBody>
      </p:sp>
      <p:sp>
        <p:nvSpPr>
          <p:cNvPr id="3" name="İçerik Yer Tutucusu 2"/>
          <p:cNvSpPr>
            <a:spLocks noGrp="1"/>
          </p:cNvSpPr>
          <p:nvPr>
            <p:ph idx="1"/>
          </p:nvPr>
        </p:nvSpPr>
        <p:spPr>
          <a:xfrm>
            <a:off x="457200" y="1600200"/>
            <a:ext cx="8507288" cy="4525963"/>
          </a:xfrm>
        </p:spPr>
        <p:txBody>
          <a:bodyPr>
            <a:normAutofit fontScale="85000" lnSpcReduction="10000"/>
          </a:bodyPr>
          <a:lstStyle/>
          <a:p>
            <a:pPr marL="0" indent="0">
              <a:buNone/>
            </a:pPr>
            <a:r>
              <a:rPr lang="tr-TR" dirty="0" smtClean="0">
                <a:solidFill>
                  <a:srgbClr val="002060"/>
                </a:solidFill>
              </a:rPr>
              <a:t>Topraktaki flor miktarı,</a:t>
            </a:r>
          </a:p>
          <a:p>
            <a:pPr>
              <a:buFont typeface="Wingdings" panose="05000000000000000000" pitchFamily="2" charset="2"/>
              <a:buChar char="Ø"/>
            </a:pPr>
            <a:r>
              <a:rPr lang="tr-TR" dirty="0" smtClean="0"/>
              <a:t>Mika gibi flor içeren minerallerin ayrışmasından,</a:t>
            </a:r>
          </a:p>
          <a:p>
            <a:pPr>
              <a:buFont typeface="Wingdings" panose="05000000000000000000" pitchFamily="2" charset="2"/>
              <a:buChar char="Ø"/>
            </a:pPr>
            <a:r>
              <a:rPr lang="tr-TR" dirty="0" err="1" smtClean="0"/>
              <a:t>Fosfatlı</a:t>
            </a:r>
            <a:r>
              <a:rPr lang="tr-TR" dirty="0" smtClean="0"/>
              <a:t> gübre ilavesinden,</a:t>
            </a:r>
          </a:p>
          <a:p>
            <a:pPr>
              <a:buFont typeface="Wingdings" panose="05000000000000000000" pitchFamily="2" charset="2"/>
              <a:buChar char="Ø"/>
            </a:pPr>
            <a:r>
              <a:rPr lang="tr-TR" dirty="0" smtClean="0"/>
              <a:t>Demir-çelik, alüminyum, seramik, fosfat işletmeleri gibi endüstri bölgelerindeki emisyonlardan ileri gelmektedir.</a:t>
            </a:r>
          </a:p>
          <a:p>
            <a:pPr>
              <a:buFont typeface="Wingdings" panose="05000000000000000000" pitchFamily="2" charset="2"/>
              <a:buChar char="§"/>
            </a:pPr>
            <a:r>
              <a:rPr lang="tr-TR" dirty="0" smtClean="0"/>
              <a:t>Yüksek </a:t>
            </a:r>
            <a:r>
              <a:rPr lang="tr-TR" dirty="0" err="1" smtClean="0"/>
              <a:t>pH</a:t>
            </a:r>
            <a:r>
              <a:rPr lang="tr-TR" dirty="0" smtClean="0"/>
              <a:t> değerlerinde flor toprakta fosfatlar ile birleşerek </a:t>
            </a:r>
            <a:r>
              <a:rPr lang="tr-TR" dirty="0" err="1" smtClean="0"/>
              <a:t>florapatit</a:t>
            </a:r>
            <a:r>
              <a:rPr lang="tr-TR" dirty="0" smtClean="0"/>
              <a:t> oluşturur. Fosfor bitkiler için </a:t>
            </a:r>
            <a:r>
              <a:rPr lang="tr-TR" dirty="0" err="1" smtClean="0"/>
              <a:t>yarayışsız</a:t>
            </a:r>
            <a:r>
              <a:rPr lang="tr-TR" dirty="0" smtClean="0"/>
              <a:t> formata dönüşür. </a:t>
            </a:r>
          </a:p>
          <a:p>
            <a:pPr>
              <a:buFont typeface="Wingdings" panose="05000000000000000000" pitchFamily="2" charset="2"/>
              <a:buChar char="§"/>
            </a:pPr>
            <a:r>
              <a:rPr lang="tr-TR" dirty="0" smtClean="0"/>
              <a:t>Fazla flor toprak mikroorganizmalarını etkileyerek </a:t>
            </a:r>
            <a:r>
              <a:rPr lang="tr-TR" dirty="0" err="1" smtClean="0"/>
              <a:t>amonifikasyonu</a:t>
            </a:r>
            <a:r>
              <a:rPr lang="tr-TR" dirty="0" smtClean="0"/>
              <a:t> engeller.</a:t>
            </a:r>
            <a:endParaRPr lang="tr-TR" dirty="0"/>
          </a:p>
        </p:txBody>
      </p:sp>
    </p:spTree>
    <p:extLst>
      <p:ext uri="{BB962C8B-B14F-4D97-AF65-F5344CB8AC3E}">
        <p14:creationId xmlns:p14="http://schemas.microsoft.com/office/powerpoint/2010/main" val="171937190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88640"/>
            <a:ext cx="9144000" cy="63481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913999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400" b="1" dirty="0" smtClean="0">
                <a:solidFill>
                  <a:srgbClr val="002060"/>
                </a:solidFill>
                <a:effectLst/>
              </a:rPr>
              <a:t>TOPRAK KİRLİLİĞİ</a:t>
            </a:r>
            <a:endParaRPr lang="tr-TR" sz="4400" b="1" dirty="0">
              <a:solidFill>
                <a:srgbClr val="002060"/>
              </a:solidFill>
              <a:effectLst/>
            </a:endParaRPr>
          </a:p>
        </p:txBody>
      </p:sp>
      <p:sp>
        <p:nvSpPr>
          <p:cNvPr id="3" name="İçerik Yer Tutucusu 2"/>
          <p:cNvSpPr>
            <a:spLocks noGrp="1"/>
          </p:cNvSpPr>
          <p:nvPr>
            <p:ph idx="1"/>
          </p:nvPr>
        </p:nvSpPr>
        <p:spPr/>
        <p:txBody>
          <a:bodyPr>
            <a:normAutofit fontScale="77500" lnSpcReduction="20000"/>
          </a:bodyPr>
          <a:lstStyle/>
          <a:p>
            <a:pPr marL="0" indent="0" algn="just">
              <a:buNone/>
            </a:pPr>
            <a:r>
              <a:rPr lang="tr-TR" b="1" dirty="0"/>
              <a:t>Toprağa bırakılan zararlı ve atık maddelerle toprağın özelliklerinin bozulmasına </a:t>
            </a:r>
            <a:r>
              <a:rPr lang="tr-TR" b="1" dirty="0">
                <a:solidFill>
                  <a:srgbClr val="FF0000"/>
                </a:solidFill>
              </a:rPr>
              <a:t>toprak kirliliği </a:t>
            </a:r>
            <a:r>
              <a:rPr lang="tr-TR" b="1" dirty="0"/>
              <a:t>denir. </a:t>
            </a:r>
            <a:endParaRPr lang="tr-TR" b="1" dirty="0" smtClean="0"/>
          </a:p>
          <a:p>
            <a:pPr marL="0" indent="0" algn="just">
              <a:buNone/>
            </a:pPr>
            <a:r>
              <a:rPr lang="tr-TR" b="1" dirty="0" smtClean="0"/>
              <a:t>Toprak </a:t>
            </a:r>
            <a:r>
              <a:rPr lang="tr-TR" b="1" dirty="0"/>
              <a:t>kirliliği, bilindiği gibi temizlenmesi en zor, </a:t>
            </a:r>
            <a:r>
              <a:rPr lang="tr-TR" b="1" dirty="0" smtClean="0"/>
              <a:t>bazen ise </a:t>
            </a:r>
            <a:r>
              <a:rPr lang="tr-TR" b="1" dirty="0"/>
              <a:t>hiç mümkün olmayan tehlikeli bir ortam yaratır</a:t>
            </a:r>
            <a:r>
              <a:rPr lang="tr-TR" b="1" dirty="0" smtClean="0"/>
              <a:t>.</a:t>
            </a:r>
          </a:p>
          <a:p>
            <a:pPr marL="0" indent="0" algn="just">
              <a:buNone/>
            </a:pPr>
            <a:r>
              <a:rPr lang="tr-TR" b="1" dirty="0"/>
              <a:t>Hayvan dışkısı mezbahalardan ve her türlü ekin biçme etkinliğinden gelen atıklar, toprak kirlenmesinin en önemli kaynağıdır. Bilinçsizce yapılan ilaçlama ve gübreleme, kaliteli ve birinci sınıf toprakların yerleşim ve endüstri için kullanıma açılması, toprak kirliliğini hızlandırmıştır. Pek çok kimyasal madde içeren tarım ilaçlarının (örneğin böcek öldürücüler, ot öldürücüleri, mantar ilaçları) su ve toprak kirlenmesinde önemli payı vardır. </a:t>
            </a:r>
          </a:p>
        </p:txBody>
      </p:sp>
    </p:spTree>
    <p:extLst>
      <p:ext uri="{BB962C8B-B14F-4D97-AF65-F5344CB8AC3E}">
        <p14:creationId xmlns:p14="http://schemas.microsoft.com/office/powerpoint/2010/main" val="307546421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85000" lnSpcReduction="20000"/>
          </a:bodyPr>
          <a:lstStyle/>
          <a:p>
            <a:pPr marL="0" indent="0" algn="just">
              <a:buNone/>
            </a:pPr>
            <a:r>
              <a:rPr lang="tr-TR" b="1" dirty="0"/>
              <a:t>Toprağın yapısı bilinmeden yapılan gübreleme ve </a:t>
            </a:r>
            <a:r>
              <a:rPr lang="tr-TR" b="1" dirty="0" smtClean="0"/>
              <a:t>zararlılara </a:t>
            </a:r>
            <a:r>
              <a:rPr lang="tr-TR" b="1" dirty="0"/>
              <a:t>karşı yapılan mücadelede kullanılan tarım ilaçlarının fazlası, </a:t>
            </a:r>
            <a:r>
              <a:rPr lang="tr-TR" b="1" dirty="0" smtClean="0"/>
              <a:t>bitki </a:t>
            </a:r>
            <a:r>
              <a:rPr lang="tr-TR" b="1" dirty="0"/>
              <a:t>ve canlılara zarar verdiği gibi, yağmur suları ile içme ve kullanmayla yer altı su yastıklarına karışmakta hatta denizlere kadar sürüklenerek su kirliliğine neden olmaktadır</a:t>
            </a:r>
            <a:r>
              <a:rPr lang="tr-TR" b="1" dirty="0" smtClean="0"/>
              <a:t>.</a:t>
            </a:r>
          </a:p>
          <a:p>
            <a:pPr marL="0" indent="0" algn="just">
              <a:buNone/>
            </a:pPr>
            <a:r>
              <a:rPr lang="tr-TR" b="1" dirty="0" smtClean="0"/>
              <a:t> </a:t>
            </a:r>
            <a:r>
              <a:rPr lang="tr-TR" b="1" dirty="0"/>
              <a:t>Erozyonla çok miktarda tarıma elverişli toprak kaybı söz konusudur. Verimli toprağın yok olmasından dolayı tarımsal üretimdeki düşüş, kalite bozulması, vitamin zincirindeki eksikliklerin yanı sıra erozyonla taşınan topraklar denizlerde ve akarsularda bulanıklık oluşturarak su içi ekolojik dengeyi de etkilemektedir. </a:t>
            </a:r>
          </a:p>
        </p:txBody>
      </p:sp>
    </p:spTree>
    <p:extLst>
      <p:ext uri="{BB962C8B-B14F-4D97-AF65-F5344CB8AC3E}">
        <p14:creationId xmlns:p14="http://schemas.microsoft.com/office/powerpoint/2010/main" val="18063528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sz="2800" b="1" dirty="0"/>
              <a:t>Arazinin iyi ağaçlandırılmaması ve ormanların kaçak olarak kesilerek tarım alanı haline getirilmesi erozyona sebep olmakta, bu da dolaylı yoldan su kirliliğini oluşturmaktadır. Bunların yanı sıra sağlık sorunlarının da ortaya çıkması canlı yaşam için ciddi problemler oluşturmaktadır. Ancak makro ölçeklere bakıldığı zaman, insanların hızlı bir şekilde yüzey şekilleri üzerinde değişikliklere sebep oldukları görülmektedir. Aşınma sonucu biriken tortular, toprağın bozulmasına yol açan bir başka etmendir. </a:t>
            </a:r>
          </a:p>
        </p:txBody>
      </p:sp>
    </p:spTree>
    <p:extLst>
      <p:ext uri="{BB962C8B-B14F-4D97-AF65-F5344CB8AC3E}">
        <p14:creationId xmlns:p14="http://schemas.microsoft.com/office/powerpoint/2010/main" val="722111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a:bodyPr>
          <a:lstStyle/>
          <a:p>
            <a:pPr marL="0" indent="0" algn="just">
              <a:buNone/>
            </a:pPr>
            <a:r>
              <a:rPr lang="tr-TR" sz="2800" b="1" dirty="0"/>
              <a:t>Endüstri devriminin hızlanması ile bölgeler üzerinde şu değişimler hızla meydana gelmiştir</a:t>
            </a:r>
            <a:r>
              <a:rPr lang="tr-TR" sz="2800" b="1" dirty="0" smtClean="0"/>
              <a:t>.</a:t>
            </a:r>
          </a:p>
          <a:p>
            <a:pPr marL="0" indent="0" algn="just">
              <a:buNone/>
            </a:pPr>
            <a:endParaRPr lang="tr-TR" sz="2800" b="1" dirty="0"/>
          </a:p>
          <a:p>
            <a:pPr marL="0" indent="0" algn="just">
              <a:buNone/>
            </a:pPr>
            <a:r>
              <a:rPr lang="tr-TR" sz="2800" b="1" dirty="0"/>
              <a:t>• Bitki örtüsünün kalkması</a:t>
            </a:r>
          </a:p>
          <a:p>
            <a:pPr marL="0" indent="0" algn="just">
              <a:buNone/>
            </a:pPr>
            <a:r>
              <a:rPr lang="tr-TR" sz="2800" b="1" dirty="0"/>
              <a:t>• Arazilerin yanlış kullanıma açılması</a:t>
            </a:r>
          </a:p>
          <a:p>
            <a:pPr marL="0" indent="0" algn="just">
              <a:buNone/>
            </a:pPr>
            <a:r>
              <a:rPr lang="tr-TR" sz="2800" b="1" dirty="0"/>
              <a:t>• </a:t>
            </a:r>
            <a:r>
              <a:rPr lang="tr-TR" sz="2800" b="1" dirty="0" smtClean="0"/>
              <a:t>Erozyonun hızlanması</a:t>
            </a:r>
          </a:p>
          <a:p>
            <a:pPr marL="0" indent="0" algn="just">
              <a:buNone/>
            </a:pPr>
            <a:r>
              <a:rPr lang="tr-TR" sz="2800" b="1" dirty="0" smtClean="0"/>
              <a:t>• Flora ve faunada hızlı değişimler</a:t>
            </a:r>
          </a:p>
          <a:p>
            <a:pPr marL="0" indent="0" algn="just">
              <a:buNone/>
            </a:pPr>
            <a:endParaRPr lang="tr-TR" sz="2800" b="1" dirty="0"/>
          </a:p>
        </p:txBody>
      </p:sp>
    </p:spTree>
    <p:extLst>
      <p:ext uri="{BB962C8B-B14F-4D97-AF65-F5344CB8AC3E}">
        <p14:creationId xmlns:p14="http://schemas.microsoft.com/office/powerpoint/2010/main" val="233112825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600" b="1" dirty="0">
                <a:solidFill>
                  <a:schemeClr val="bg2">
                    <a:lumMod val="25000"/>
                  </a:schemeClr>
                </a:solidFill>
                <a:effectLst/>
              </a:rPr>
              <a:t>Toprak Kirliliğine Sebep Olan Faktörler;</a:t>
            </a:r>
          </a:p>
        </p:txBody>
      </p:sp>
      <p:sp>
        <p:nvSpPr>
          <p:cNvPr id="3" name="İçerik Yer Tutucusu 2"/>
          <p:cNvSpPr>
            <a:spLocks noGrp="1"/>
          </p:cNvSpPr>
          <p:nvPr>
            <p:ph idx="1"/>
          </p:nvPr>
        </p:nvSpPr>
        <p:spPr/>
        <p:txBody>
          <a:bodyPr>
            <a:normAutofit/>
          </a:bodyPr>
          <a:lstStyle/>
          <a:p>
            <a:pPr algn="just">
              <a:buFont typeface="Wingdings" panose="05000000000000000000" pitchFamily="2" charset="2"/>
              <a:buChar char="Ø"/>
            </a:pPr>
            <a:r>
              <a:rPr lang="tr-TR" sz="2800" b="1" dirty="0"/>
              <a:t>Yerleşim alanlarından çıkan atıklar, </a:t>
            </a:r>
            <a:endParaRPr lang="tr-TR" sz="2800" b="1" dirty="0" smtClean="0"/>
          </a:p>
          <a:p>
            <a:pPr algn="just">
              <a:buFont typeface="Wingdings" panose="05000000000000000000" pitchFamily="2" charset="2"/>
              <a:buChar char="Ø"/>
            </a:pPr>
            <a:r>
              <a:rPr lang="tr-TR" sz="2800" b="1" dirty="0" smtClean="0"/>
              <a:t>egzoz </a:t>
            </a:r>
            <a:r>
              <a:rPr lang="tr-TR" sz="2800" b="1" dirty="0"/>
              <a:t>gazları, </a:t>
            </a:r>
            <a:endParaRPr lang="tr-TR" sz="2800" b="1" dirty="0" smtClean="0"/>
          </a:p>
          <a:p>
            <a:pPr algn="just">
              <a:buFont typeface="Wingdings" panose="05000000000000000000" pitchFamily="2" charset="2"/>
              <a:buChar char="Ø"/>
            </a:pPr>
            <a:r>
              <a:rPr lang="tr-TR" sz="2800" b="1" dirty="0" smtClean="0"/>
              <a:t>endüstri </a:t>
            </a:r>
            <a:r>
              <a:rPr lang="tr-TR" sz="2800" b="1" dirty="0"/>
              <a:t>atıkları, </a:t>
            </a:r>
            <a:endParaRPr lang="tr-TR" sz="2800" b="1" dirty="0" smtClean="0"/>
          </a:p>
          <a:p>
            <a:pPr algn="just">
              <a:buFont typeface="Wingdings" panose="05000000000000000000" pitchFamily="2" charset="2"/>
              <a:buChar char="Ø"/>
            </a:pPr>
            <a:r>
              <a:rPr lang="tr-TR" sz="2800" b="1" dirty="0" smtClean="0"/>
              <a:t>tarımsal </a:t>
            </a:r>
            <a:r>
              <a:rPr lang="tr-TR" sz="2800" b="1" dirty="0"/>
              <a:t>mücadele ilaçları </a:t>
            </a:r>
            <a:r>
              <a:rPr lang="tr-TR" sz="2800" b="1" dirty="0" smtClean="0"/>
              <a:t>ve</a:t>
            </a:r>
          </a:p>
          <a:p>
            <a:pPr algn="just">
              <a:buFont typeface="Wingdings" panose="05000000000000000000" pitchFamily="2" charset="2"/>
              <a:buChar char="Ø"/>
            </a:pPr>
            <a:r>
              <a:rPr lang="tr-TR" sz="2800" b="1" dirty="0" smtClean="0"/>
              <a:t> </a:t>
            </a:r>
            <a:r>
              <a:rPr lang="tr-TR" sz="2800" b="1" dirty="0"/>
              <a:t>kimyasal gübreler toprak kirliliğine sebep olan en önemli etkenlerdir. </a:t>
            </a:r>
          </a:p>
        </p:txBody>
      </p:sp>
    </p:spTree>
    <p:extLst>
      <p:ext uri="{BB962C8B-B14F-4D97-AF65-F5344CB8AC3E}">
        <p14:creationId xmlns:p14="http://schemas.microsoft.com/office/powerpoint/2010/main" val="29735296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92500" lnSpcReduction="20000"/>
          </a:bodyPr>
          <a:lstStyle/>
          <a:p>
            <a:pPr algn="just">
              <a:buFont typeface="Wingdings" panose="05000000000000000000" pitchFamily="2" charset="2"/>
              <a:buChar char="§"/>
            </a:pPr>
            <a:r>
              <a:rPr lang="tr-TR" b="1" dirty="0"/>
              <a:t>Yerleşim alanlarından çıkan çöplerin boşaltıldığı alanlar ile kanalizasyon şebekelerinin arıtılmaksızın doğrudan toprağa verildiği alanlarda toprak kirliliği meydana gelmektedir. </a:t>
            </a:r>
          </a:p>
          <a:p>
            <a:pPr algn="just">
              <a:buFont typeface="Wingdings" panose="05000000000000000000" pitchFamily="2" charset="2"/>
              <a:buChar char="§"/>
            </a:pPr>
            <a:r>
              <a:rPr lang="tr-TR" b="1" dirty="0"/>
              <a:t>Egzoz gazları, ozon, </a:t>
            </a:r>
            <a:r>
              <a:rPr lang="tr-TR" b="1" dirty="0" err="1"/>
              <a:t>karbonmonoksit</a:t>
            </a:r>
            <a:r>
              <a:rPr lang="tr-TR" b="1" dirty="0"/>
              <a:t>, </a:t>
            </a:r>
            <a:r>
              <a:rPr lang="tr-TR" b="1" dirty="0" err="1"/>
              <a:t>kükürtdioksit</a:t>
            </a:r>
            <a:r>
              <a:rPr lang="tr-TR" b="1" dirty="0"/>
              <a:t>, kurşun ve kadmiyum vs. gibi zehirli maddeler havaya yayılmakta ve solunum yolu ile büyük bir kısmı canlılar tarafından alınmaktadır. Geriye kalanı ise, rüzgarlar ile uzak mesafelere taşınmakta ve yağışlarla yere inerek, toprak ve suları kirletmektedir. </a:t>
            </a:r>
          </a:p>
          <a:p>
            <a:pPr algn="just">
              <a:buFont typeface="Wingdings" panose="05000000000000000000" pitchFamily="2" charset="2"/>
              <a:buChar char="§"/>
            </a:pPr>
            <a:endParaRPr lang="tr-TR" b="1" dirty="0"/>
          </a:p>
        </p:txBody>
      </p:sp>
    </p:spTree>
    <p:extLst>
      <p:ext uri="{BB962C8B-B14F-4D97-AF65-F5344CB8AC3E}">
        <p14:creationId xmlns:p14="http://schemas.microsoft.com/office/powerpoint/2010/main" val="17695336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normAutofit fontScale="77500" lnSpcReduction="20000"/>
          </a:bodyPr>
          <a:lstStyle/>
          <a:p>
            <a:pPr algn="just">
              <a:buFont typeface="Wingdings" panose="05000000000000000000" pitchFamily="2" charset="2"/>
              <a:buChar char="§"/>
            </a:pPr>
            <a:r>
              <a:rPr lang="tr-TR" b="1" dirty="0"/>
              <a:t>Toprak kirliliğine sebep olan diğer bir faktör de tarımsal mücadele ilaçları ve suni gübrelerdir. Tarımsal mücadele ilaçlarının bilinçsiz ve aşırı kullanımı sonucu, </a:t>
            </a:r>
            <a:r>
              <a:rPr lang="tr-TR" b="1" dirty="0" err="1"/>
              <a:t>toksik</a:t>
            </a:r>
            <a:r>
              <a:rPr lang="tr-TR" b="1" dirty="0"/>
              <a:t> maddelerin toprakta birikimi artmakta ve doğal ortamın kirlenmesine sebep olmaktadır. </a:t>
            </a:r>
          </a:p>
          <a:p>
            <a:pPr algn="just">
              <a:buFont typeface="Wingdings" panose="05000000000000000000" pitchFamily="2" charset="2"/>
              <a:buChar char="§"/>
            </a:pPr>
            <a:r>
              <a:rPr lang="tr-TR" b="1" dirty="0"/>
              <a:t>Sodyum, fosfor, potasyum, kalsiyum, magnezyum, demir, çinko, bakır, mangan, bor gibi besin maddelerini içeren suni gübreler de aşırı ve bilinçsiz kullanım sonucu toprağın yapısını bozmakta ve toprak kirliliğine yol açmaktadır. </a:t>
            </a:r>
          </a:p>
          <a:p>
            <a:pPr algn="just">
              <a:buFont typeface="Wingdings" panose="05000000000000000000" pitchFamily="2" charset="2"/>
              <a:buChar char="§"/>
            </a:pPr>
            <a:r>
              <a:rPr lang="tr-TR" b="1" dirty="0"/>
              <a:t>Endüstri tesislerinden çıkan ve arıtılmaksızın havaya, suya ve toprağa verilen atıklar çevreyi kirletmektedir.</a:t>
            </a:r>
          </a:p>
          <a:p>
            <a:pPr algn="just">
              <a:buFont typeface="Wingdings" panose="05000000000000000000" pitchFamily="2" charset="2"/>
              <a:buChar char="§"/>
            </a:pPr>
            <a:endParaRPr lang="tr-TR" b="1" dirty="0"/>
          </a:p>
        </p:txBody>
      </p:sp>
    </p:spTree>
    <p:extLst>
      <p:ext uri="{BB962C8B-B14F-4D97-AF65-F5344CB8AC3E}">
        <p14:creationId xmlns:p14="http://schemas.microsoft.com/office/powerpoint/2010/main" val="327252194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4400" b="1" dirty="0" smtClean="0">
                <a:solidFill>
                  <a:srgbClr val="002060"/>
                </a:solidFill>
                <a:effectLst/>
              </a:rPr>
              <a:t>Kükürt dioksitin toprağa etkisi</a:t>
            </a:r>
            <a:endParaRPr lang="tr-TR" sz="4400" b="1" dirty="0">
              <a:solidFill>
                <a:srgbClr val="002060"/>
              </a:solidFill>
              <a:effectLst/>
            </a:endParaRPr>
          </a:p>
        </p:txBody>
      </p:sp>
      <p:sp>
        <p:nvSpPr>
          <p:cNvPr id="3" name="İçerik Yer Tutucusu 2"/>
          <p:cNvSpPr>
            <a:spLocks noGrp="1"/>
          </p:cNvSpPr>
          <p:nvPr>
            <p:ph idx="1"/>
          </p:nvPr>
        </p:nvSpPr>
        <p:spPr/>
        <p:txBody>
          <a:bodyPr>
            <a:normAutofit fontScale="85000" lnSpcReduction="10000"/>
          </a:bodyPr>
          <a:lstStyle/>
          <a:p>
            <a:pPr>
              <a:buFont typeface="Wingdings" panose="05000000000000000000" pitchFamily="2" charset="2"/>
              <a:buChar char="Ø"/>
            </a:pPr>
            <a:r>
              <a:rPr lang="tr-TR" dirty="0" smtClean="0"/>
              <a:t>Yağış sularında veya toprak çözeltisinde çözünerek </a:t>
            </a:r>
            <a:r>
              <a:rPr lang="tr-TR" dirty="0" err="1" smtClean="0"/>
              <a:t>sülfüroz</a:t>
            </a:r>
            <a:r>
              <a:rPr lang="tr-TR" dirty="0" smtClean="0"/>
              <a:t> aside dönüşür.</a:t>
            </a:r>
          </a:p>
          <a:p>
            <a:pPr>
              <a:buFont typeface="Wingdings" panose="05000000000000000000" pitchFamily="2" charset="2"/>
              <a:buChar char="Ø"/>
            </a:pPr>
            <a:r>
              <a:rPr lang="tr-TR" dirty="0" err="1" smtClean="0"/>
              <a:t>Kireçce</a:t>
            </a:r>
            <a:r>
              <a:rPr lang="tr-TR" dirty="0" smtClean="0"/>
              <a:t> zengin toprakların asitleşmesine neden olabilir.</a:t>
            </a:r>
          </a:p>
          <a:p>
            <a:pPr>
              <a:buFont typeface="Wingdings" panose="05000000000000000000" pitchFamily="2" charset="2"/>
              <a:buChar char="Ø"/>
            </a:pPr>
            <a:r>
              <a:rPr lang="tr-TR" dirty="0" err="1" smtClean="0"/>
              <a:t>Thiobacillus</a:t>
            </a:r>
            <a:r>
              <a:rPr lang="tr-TR" dirty="0" smtClean="0"/>
              <a:t> türü bakteriler, sülfiti sülfata okside ederek sülfat konsantrasyonunu on katı kadar yükselterek toprak strüktürünü ve tav durumunu olumsuz etkileyebilir.</a:t>
            </a:r>
          </a:p>
          <a:p>
            <a:pPr>
              <a:buFont typeface="Wingdings" panose="05000000000000000000" pitchFamily="2" charset="2"/>
              <a:buChar char="Ø"/>
            </a:pPr>
            <a:r>
              <a:rPr lang="tr-TR" dirty="0" smtClean="0"/>
              <a:t>Toprak </a:t>
            </a:r>
            <a:r>
              <a:rPr lang="tr-TR" dirty="0" err="1" smtClean="0"/>
              <a:t>pH’sı</a:t>
            </a:r>
            <a:r>
              <a:rPr lang="tr-TR" dirty="0" smtClean="0"/>
              <a:t> düştükçe kütlesel bakteri gelişmesi azalır ve bitki besin maddelerinin yıkanması kolaylaşır.</a:t>
            </a:r>
          </a:p>
          <a:p>
            <a:pPr>
              <a:buFont typeface="Wingdings" panose="05000000000000000000" pitchFamily="2" charset="2"/>
              <a:buChar char="Ø"/>
            </a:pPr>
            <a:r>
              <a:rPr lang="tr-TR" dirty="0" smtClean="0"/>
              <a:t>Kükürt dioksit </a:t>
            </a:r>
            <a:r>
              <a:rPr lang="tr-TR" dirty="0" err="1" smtClean="0"/>
              <a:t>fungisit</a:t>
            </a:r>
            <a:r>
              <a:rPr lang="tr-TR" dirty="0" smtClean="0"/>
              <a:t> etkiye sahiptir.</a:t>
            </a:r>
          </a:p>
        </p:txBody>
      </p:sp>
    </p:spTree>
    <p:extLst>
      <p:ext uri="{BB962C8B-B14F-4D97-AF65-F5344CB8AC3E}">
        <p14:creationId xmlns:p14="http://schemas.microsoft.com/office/powerpoint/2010/main" val="18911792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603</Words>
  <Application>Microsoft Office PowerPoint</Application>
  <PresentationFormat>Ekran Gösterisi (4:3)</PresentationFormat>
  <Paragraphs>38</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Ofis Teması</vt:lpstr>
      <vt:lpstr>TOPRAK KİRLİLİĞİ</vt:lpstr>
      <vt:lpstr>TOPRAK KİRLİLİĞİ</vt:lpstr>
      <vt:lpstr>PowerPoint Sunusu</vt:lpstr>
      <vt:lpstr>PowerPoint Sunusu</vt:lpstr>
      <vt:lpstr>PowerPoint Sunusu</vt:lpstr>
      <vt:lpstr>Toprak Kirliliğine Sebep Olan Faktörler;</vt:lpstr>
      <vt:lpstr>PowerPoint Sunusu</vt:lpstr>
      <vt:lpstr>PowerPoint Sunusu</vt:lpstr>
      <vt:lpstr>Kükürt dioksitin toprağa etkisi</vt:lpstr>
      <vt:lpstr>Flor ve florlu bileşiklerin toprağa etkisi</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samsungg</dc:creator>
  <cp:lastModifiedBy>samsungg</cp:lastModifiedBy>
  <cp:revision>3</cp:revision>
  <dcterms:created xsi:type="dcterms:W3CDTF">2019-04-28T14:34:18Z</dcterms:created>
  <dcterms:modified xsi:type="dcterms:W3CDTF">2019-04-28T14:35:42Z</dcterms:modified>
</cp:coreProperties>
</file>