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9"/>
  </p:notesMasterIdLst>
  <p:sldIdLst>
    <p:sldId id="256" r:id="rId2"/>
    <p:sldId id="412" r:id="rId3"/>
    <p:sldId id="413" r:id="rId4"/>
    <p:sldId id="415" r:id="rId5"/>
    <p:sldId id="417" r:id="rId6"/>
    <p:sldId id="421" r:id="rId7"/>
    <p:sldId id="425" r:id="rId8"/>
    <p:sldId id="426" r:id="rId9"/>
    <p:sldId id="445" r:id="rId10"/>
    <p:sldId id="431" r:id="rId11"/>
    <p:sldId id="432" r:id="rId12"/>
    <p:sldId id="434" r:id="rId13"/>
    <p:sldId id="437" r:id="rId14"/>
    <p:sldId id="438" r:id="rId15"/>
    <p:sldId id="442" r:id="rId16"/>
    <p:sldId id="444" r:id="rId17"/>
    <p:sldId id="280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3076"/>
  </p:normalViewPr>
  <p:slideViewPr>
    <p:cSldViewPr snapToGrid="0">
      <p:cViewPr varScale="1">
        <p:scale>
          <a:sx n="119" d="100"/>
          <a:sy n="119" d="100"/>
        </p:scale>
        <p:origin x="8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5C32C-C32A-AA43-906E-F573206A9E13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70C42-C760-FE42-9DE3-EDA54A232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85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2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  <p:sldLayoutId id="2147483732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FERMENTASYON TEKNOLOJİSİ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4259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4F9A568-0D0F-CD4B-8BDE-010BEACCB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Fermantasyon 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677290-D970-F74B-A059-8EB52D522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03" y="2214694"/>
            <a:ext cx="11319594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tr-TR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tr-TR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→ 2C</a:t>
            </a:r>
            <a:r>
              <a:rPr lang="tr-TR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tr-TR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OH + 2CO</a:t>
            </a:r>
            <a:r>
              <a:rPr lang="tr-TR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+ 28.2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Kcal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477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BD01375-C49D-D648-B9B2-F11DD5ED9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BİRA FERMANTASYONU 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0499FB-A55E-7245-8B25-D395D386E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Alt fermantasyon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6-8</a:t>
            </a:r>
            <a:r>
              <a:rPr lang="tr-TR" baseline="30000" dirty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C, 8-12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gün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S.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carsbengensis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mayası 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Üst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Fermantasyon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14-16</a:t>
            </a:r>
            <a:r>
              <a:rPr lang="tr-TR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C, 3-5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gün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S.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cerevisiae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mayası 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403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21224A-B2D8-7F41-9F79-EB3321F03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Fermentasyon</a:t>
            </a:r>
            <a:r>
              <a:rPr lang="tr-TR" dirty="0"/>
              <a:t> Derecesi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DA58F6-06E6-084C-984B-926D62973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001333"/>
            <a:ext cx="10364452" cy="3424107"/>
          </a:xfrm>
        </p:spPr>
        <p:txBody>
          <a:bodyPr>
            <a:noAutofit/>
          </a:bodyPr>
          <a:lstStyle/>
          <a:p>
            <a:pPr marL="3200400" lvl="7" indent="0">
              <a:buNone/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  S-e </a:t>
            </a:r>
          </a:p>
          <a:p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Fermantasyon Derecesi = ---------  X 100 </a:t>
            </a:r>
          </a:p>
          <a:p>
            <a:pPr marL="3200400" lvl="7" indent="0">
              <a:buNone/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    S				 </a:t>
            </a:r>
          </a:p>
          <a:p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S =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Şıranın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% de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ekstrakt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miktarı</a:t>
            </a:r>
            <a:b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e = Fermantasyondan sonra %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ekstrakt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miktarı </a:t>
            </a:r>
          </a:p>
          <a:p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Örnek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Şıranın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ballingi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ekstraktı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) = 12.0 </a:t>
            </a:r>
          </a:p>
          <a:p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Fermantasyondan sonraki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ballingi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= 4.8 </a:t>
            </a:r>
          </a:p>
          <a:p>
            <a:pPr marL="1828800" lvl="4" indent="0">
              <a:buNone/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		                     (12.0-4.8)</a:t>
            </a:r>
            <a:b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Fermantasyon Derecesi = -------------- X 100 = %60 </a:t>
            </a:r>
          </a:p>
          <a:p>
            <a:pPr marL="0" indent="0">
              <a:buNone/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				                        12.0 </a:t>
            </a:r>
          </a:p>
          <a:p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974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EAD76-8ECF-5E4A-A58D-CA0B1F922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Pastörizasyon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AB73AA-DED3-4649-BA3F-29A7125E7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870" y="2397655"/>
            <a:ext cx="11197674" cy="3880773"/>
          </a:xfrm>
        </p:spPr>
        <p:txBody>
          <a:bodyPr>
            <a:normAutofit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raf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ömrünu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̈ uzatmak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için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ŞİŞELENMİŞ BİRA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pastÖrize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edilir. 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Şişelenmis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̧ bira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pastÖrizasyon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tüneli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içerisinde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üzerlerine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sıcak su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püskürtülmesi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yoluyla, 20 dakikada 63-65 </a:t>
            </a:r>
            <a:r>
              <a:rPr lang="tr-TR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ye ısıtılır, bu sıcaklıkta 20 dakika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pastörize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olduktan sonra yine 20 dakikada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soğutulur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685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8F39D66-0632-814C-AF27-1BF171797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856" y="1087240"/>
            <a:ext cx="8596668" cy="1320800"/>
          </a:xfrm>
        </p:spPr>
        <p:txBody>
          <a:bodyPr/>
          <a:lstStyle/>
          <a:p>
            <a:r>
              <a:rPr lang="tr-TR" dirty="0"/>
              <a:t>Biraların Sınıflandırılması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2B7F45-E4AF-B845-A8E3-6CEA7B44C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977" y="3039194"/>
            <a:ext cx="10356426" cy="74581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Üretim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yöntemine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göre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Renklerine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göre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Alkol derecelerine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göre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468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6A821DF-A0B3-A343-9860-FF9FE592B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Biranın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Bileşimi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9FD800-F04A-2B46-B085-9305AAD40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Normal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açık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renkli biranın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bileşiminde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% 90-92 su</a:t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% 4-5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ekstrakt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% 3.5-5.5 alkol</a:t>
            </a:r>
            <a:b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% 0.35-0.55 karbondioksit 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Bira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ektraktının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(kuru maddesinin) %80-85'sini karbonhidratlar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oluşturur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268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E1715A6-4965-C644-BF29-0E7F54666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BİRA KALİTESİ 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DABEF8-B895-CD4E-A133-D2FD03CC3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Tat ve koku</a:t>
            </a:r>
          </a:p>
          <a:p>
            <a:pPr algn="ctr">
              <a:buFont typeface="Wingdings" pitchFamily="2" charset="2"/>
              <a:buChar char="ü"/>
            </a:pP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Köpük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durumu </a:t>
            </a:r>
          </a:p>
          <a:p>
            <a:pPr algn="ctr">
              <a:buFont typeface="Wingdings" pitchFamily="2" charset="2"/>
              <a:buChar char="ü"/>
            </a:pP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KolLoidal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stabilite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616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89509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61E9E24-4621-CE4F-918D-EE93A5ED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735" y="0"/>
            <a:ext cx="10364451" cy="1596177"/>
          </a:xfrm>
        </p:spPr>
        <p:txBody>
          <a:bodyPr/>
          <a:lstStyle/>
          <a:p>
            <a:r>
              <a:rPr lang="tr-TR" dirty="0"/>
              <a:t>BİRA ÜRETİM AŞAMALARI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65F68E-7E22-D64F-B6F5-D83139DB4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8626" y="1596177"/>
            <a:ext cx="8596668" cy="3880773"/>
          </a:xfrm>
        </p:spPr>
        <p:txBody>
          <a:bodyPr>
            <a:noAutofit/>
          </a:bodyPr>
          <a:lstStyle/>
          <a:p>
            <a:pPr algn="ctr"/>
            <a:r>
              <a:rPr lang="tr-TR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ÖĞÜTME</a:t>
            </a:r>
          </a:p>
          <a:p>
            <a:pPr algn="ctr"/>
            <a:r>
              <a:rPr lang="tr-TR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MAYŞELEME</a:t>
            </a:r>
          </a:p>
          <a:p>
            <a:pPr algn="ctr"/>
            <a:r>
              <a:rPr lang="tr-TR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SÜZME</a:t>
            </a:r>
          </a:p>
          <a:p>
            <a:pPr algn="ctr"/>
            <a:r>
              <a:rPr lang="tr-TR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KAYNATMA</a:t>
            </a:r>
          </a:p>
          <a:p>
            <a:pPr algn="ctr"/>
            <a:r>
              <a:rPr lang="tr-TR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ŞERBETÇİOTU İLAVESİ</a:t>
            </a:r>
          </a:p>
          <a:p>
            <a:pPr algn="ctr"/>
            <a:r>
              <a:rPr lang="tr-TR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SOĞUTMA</a:t>
            </a:r>
          </a:p>
          <a:p>
            <a:pPr algn="ctr"/>
            <a:r>
              <a:rPr lang="tr-TR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FERMANTASYON</a:t>
            </a:r>
          </a:p>
          <a:p>
            <a:pPr algn="ctr"/>
            <a:r>
              <a:rPr lang="tr-TR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DİNLENDİRME</a:t>
            </a:r>
          </a:p>
          <a:p>
            <a:pPr algn="ctr"/>
            <a:r>
              <a:rPr lang="tr-TR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FİLTRASYON</a:t>
            </a:r>
          </a:p>
          <a:p>
            <a:pPr algn="ctr"/>
            <a:r>
              <a:rPr lang="tr-TR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ŞİŞELEME</a:t>
            </a:r>
          </a:p>
          <a:p>
            <a:pPr algn="ctr"/>
            <a:r>
              <a:rPr lang="tr-TR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PASTÖRİZASYON </a:t>
            </a:r>
          </a:p>
          <a:p>
            <a:pPr algn="ctr"/>
            <a:endParaRPr lang="tr-TR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34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667C5F9-D02D-5C44-901F-73627C06D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MALTIN ÖĞÜTÜLMESİ 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7290D0-F0DE-F74B-BD48-33853E33B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Öğütme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sonucunda malt; kavuz, kaba ve ince kırma ile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un'dan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oluşur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Öğütmede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kavuzların az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parçalanması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buna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karşın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endospermin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ince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öğütülmesi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istenir. </a:t>
            </a: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00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667C5F9-D02D-5C44-901F-73627C06D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695" y="862357"/>
            <a:ext cx="10364451" cy="1596177"/>
          </a:xfrm>
        </p:spPr>
        <p:txBody>
          <a:bodyPr>
            <a:normAutofit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MAYŞELEME </a:t>
            </a:r>
            <a:br>
              <a:rPr lang="tr-TR" dirty="0"/>
            </a:b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7290D0-F0DE-F74B-BD48-33853E33B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663" y="1995320"/>
            <a:ext cx="11075754" cy="3880773"/>
          </a:xfrm>
        </p:spPr>
        <p:txBody>
          <a:bodyPr>
            <a:normAutofit fontScale="85000" lnSpcReduction="10000"/>
          </a:bodyPr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Öğütmeden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sonra malt kırması, su ile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karıştırılarak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mayşelenir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tr-TR" sz="3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sz="320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Mayşelemenin</a:t>
            </a:r>
            <a:r>
              <a:rPr lang="tr-TR" sz="32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Amacı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Suda eriyen maddeleri ve enzimleri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şıraya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geçirmek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Suda erimez halde bulunan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büyük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moleküllu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̈ maddelerin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enzimatik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olarak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parçalanarak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suda erimesini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sağlamak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sıcaklık,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zaman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gibi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tüm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faktörler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OPTİMUM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koşullarda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TUTULMAYA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çalışılır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373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96C35CC-E7D0-594D-A850-789EC3A34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Mayşelemede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Biyokimyasal Olaylar 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93667417-C2CB-4B4C-970D-37748A215F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870398"/>
              </p:ext>
            </p:extLst>
          </p:nvPr>
        </p:nvGraphicFramePr>
        <p:xfrm>
          <a:off x="1024128" y="1987296"/>
          <a:ext cx="9802368" cy="3359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0048">
                  <a:extLst>
                    <a:ext uri="{9D8B030D-6E8A-4147-A177-3AD203B41FA5}">
                      <a16:colId xmlns:a16="http://schemas.microsoft.com/office/drawing/2014/main" val="3374326757"/>
                    </a:ext>
                  </a:extLst>
                </a:gridCol>
                <a:gridCol w="1292613">
                  <a:extLst>
                    <a:ext uri="{9D8B030D-6E8A-4147-A177-3AD203B41FA5}">
                      <a16:colId xmlns:a16="http://schemas.microsoft.com/office/drawing/2014/main" val="1181161920"/>
                    </a:ext>
                  </a:extLst>
                </a:gridCol>
                <a:gridCol w="1522495">
                  <a:extLst>
                    <a:ext uri="{9D8B030D-6E8A-4147-A177-3AD203B41FA5}">
                      <a16:colId xmlns:a16="http://schemas.microsoft.com/office/drawing/2014/main" val="499549377"/>
                    </a:ext>
                  </a:extLst>
                </a:gridCol>
                <a:gridCol w="4317212">
                  <a:extLst>
                    <a:ext uri="{9D8B030D-6E8A-4147-A177-3AD203B41FA5}">
                      <a16:colId xmlns:a16="http://schemas.microsoft.com/office/drawing/2014/main" val="1882555242"/>
                    </a:ext>
                  </a:extLst>
                </a:gridCol>
              </a:tblGrid>
              <a:tr h="377306">
                <a:tc>
                  <a:txBody>
                    <a:bodyPr/>
                    <a:lstStyle/>
                    <a:p>
                      <a:pPr algn="l"/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ENZİM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Sıcaklık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393797"/>
                  </a:ext>
                </a:extLst>
              </a:tr>
              <a:tr h="651240"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Alfa amilaz (sulandırma)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5.6-5.8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72-75 </a:t>
                      </a:r>
                    </a:p>
                    <a:p>
                      <a:pPr algn="ctr"/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80°C'nin 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üzerinde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inaktive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olur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304809"/>
                  </a:ext>
                </a:extLst>
              </a:tr>
              <a:tr h="651240">
                <a:tc>
                  <a:txBody>
                    <a:bodyPr/>
                    <a:lstStyle/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Beta amilaz</a:t>
                      </a:r>
                    </a:p>
                    <a:p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(şekerlendirme)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5.4 - 5.6 </a:t>
                      </a:r>
                    </a:p>
                    <a:p>
                      <a:pPr algn="ctr"/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60 - 65 </a:t>
                      </a:r>
                    </a:p>
                    <a:p>
                      <a:pPr algn="ctr"/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70°C'nin 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üzerinde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inaktive</a:t>
                      </a: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olur </a:t>
                      </a:r>
                    </a:p>
                    <a:p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689149"/>
                  </a:ext>
                </a:extLst>
              </a:tr>
              <a:tr h="377306">
                <a:tc>
                  <a:txBody>
                    <a:bodyPr/>
                    <a:lstStyle/>
                    <a:p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Proteaz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45 - 55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698114"/>
                  </a:ext>
                </a:extLst>
              </a:tr>
              <a:tr h="651240">
                <a:tc>
                  <a:txBody>
                    <a:bodyPr/>
                    <a:lstStyle/>
                    <a:p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Sitaz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 </a:t>
                      </a:r>
                    </a:p>
                    <a:p>
                      <a:pPr algn="ctr"/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35 - 45 </a:t>
                      </a:r>
                    </a:p>
                    <a:p>
                      <a:pPr algn="ctr"/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954232"/>
                  </a:ext>
                </a:extLst>
              </a:tr>
              <a:tr h="651240">
                <a:tc>
                  <a:txBody>
                    <a:bodyPr/>
                    <a:lstStyle/>
                    <a:p>
                      <a:r>
                        <a:rPr lang="tr-TR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Fitaz</a:t>
                      </a:r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5.0 - 5.5 </a:t>
                      </a:r>
                    </a:p>
                    <a:p>
                      <a:pPr algn="ctr"/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819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715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3F8DDEF-DBEA-F146-BA22-64FBD93BE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Mayşeleme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AF46203-0982-2E42-9025-C1B93004A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466322"/>
            <a:ext cx="11382216" cy="4697411"/>
          </a:xfrm>
        </p:spPr>
        <p:txBody>
          <a:bodyPr>
            <a:noAutofit/>
          </a:bodyPr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Mayşeleme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öğütülmüs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̧ malt kırmasının sıcak su ile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ekstraksiyonudur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tr-TR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Mayşeleme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tr-TR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Yöntemleri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Dekoksiyon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Yöntemi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(Kaynatma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Yöntemi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Üçlu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̈ kaynatma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İkili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kaynatma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* Tekli kaynatma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Enfüzyon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yöntemi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Karışık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mayşeleme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yöntemi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833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BBE1F6F8-2B5F-B744-9609-27F30B20E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915991"/>
              </p:ext>
            </p:extLst>
          </p:nvPr>
        </p:nvGraphicFramePr>
        <p:xfrm>
          <a:off x="2300225" y="1352417"/>
          <a:ext cx="7823199" cy="332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816">
                  <a:extLst>
                    <a:ext uri="{9D8B030D-6E8A-4147-A177-3AD203B41FA5}">
                      <a16:colId xmlns:a16="http://schemas.microsoft.com/office/drawing/2014/main" val="362612281"/>
                    </a:ext>
                  </a:extLst>
                </a:gridCol>
                <a:gridCol w="2666316">
                  <a:extLst>
                    <a:ext uri="{9D8B030D-6E8A-4147-A177-3AD203B41FA5}">
                      <a16:colId xmlns:a16="http://schemas.microsoft.com/office/drawing/2014/main" val="304823456"/>
                    </a:ext>
                  </a:extLst>
                </a:gridCol>
                <a:gridCol w="3031067">
                  <a:extLst>
                    <a:ext uri="{9D8B030D-6E8A-4147-A177-3AD203B41FA5}">
                      <a16:colId xmlns:a16="http://schemas.microsoft.com/office/drawing/2014/main" val="1159759052"/>
                    </a:ext>
                  </a:extLst>
                </a:gridCol>
              </a:tblGrid>
              <a:tr h="1167652">
                <a:tc gridSpan="3">
                  <a:txBody>
                    <a:bodyPr/>
                    <a:lstStyle/>
                    <a:p>
                      <a:pPr algn="ctr"/>
                      <a:r>
                        <a:rPr lang="tr-TR" dirty="0"/>
                        <a:t>MAYŞELEMENİN KONTROLÜ (İYOT TESTİ)</a:t>
                      </a:r>
                    </a:p>
                    <a:p>
                      <a:pPr algn="ctr"/>
                      <a:r>
                        <a:rPr lang="tr-TR" dirty="0"/>
                        <a:t>NİŞASTANIN PARÇALANMASI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591732"/>
                  </a:ext>
                </a:extLst>
              </a:tr>
              <a:tr h="676497">
                <a:tc>
                  <a:txBody>
                    <a:bodyPr/>
                    <a:lstStyle/>
                    <a:p>
                      <a:pPr algn="l"/>
                      <a:r>
                        <a:rPr lang="tr-TR" dirty="0"/>
                        <a:t>NİŞASTA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/>
                        <a:t>İYOTLA MAVİ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/>
                        <a:t>FERMENTE OLMAZ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408008"/>
                  </a:ext>
                </a:extLst>
              </a:tr>
              <a:tr h="803924">
                <a:tc>
                  <a:txBody>
                    <a:bodyPr/>
                    <a:lstStyle/>
                    <a:p>
                      <a:pPr algn="l"/>
                      <a:r>
                        <a:rPr lang="tr-TR" dirty="0"/>
                        <a:t>DEKSTRİN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İYOTLA KIRMIZI</a:t>
                      </a:r>
                    </a:p>
                    <a:p>
                      <a:pPr algn="l"/>
                      <a:r>
                        <a:rPr lang="tr-TR" dirty="0"/>
                        <a:t>İYOTLA RENKSİZ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FERMENTE OLMAZ</a:t>
                      </a:r>
                    </a:p>
                    <a:p>
                      <a:pPr algn="l"/>
                      <a:r>
                        <a:rPr lang="tr-TR" dirty="0"/>
                        <a:t>GÜÇ FERMENTE OLUR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704841"/>
                  </a:ext>
                </a:extLst>
              </a:tr>
              <a:tr h="676497">
                <a:tc>
                  <a:txBody>
                    <a:bodyPr/>
                    <a:lstStyle/>
                    <a:p>
                      <a:pPr algn="l"/>
                      <a:r>
                        <a:rPr lang="tr-TR" dirty="0"/>
                        <a:t>MALTOZ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/>
                        <a:t>İYOTLA RENKSİZ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/>
                        <a:t>KOLAY FERMENTE OLUR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10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654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0822AA-99B2-454C-81A9-CFEB09B82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Mayşeleme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yönteminin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seçiminde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584314-7775-D84B-A891-442D8B25B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7666" y="2214694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yapılacak biranın tipi,</a:t>
            </a:r>
          </a:p>
          <a:p>
            <a:pPr algn="just"/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maltın kalitesi,</a:t>
            </a:r>
          </a:p>
          <a:p>
            <a:pPr algn="just"/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malt katkı maddelerinin kullanılma durumu </a:t>
            </a:r>
          </a:p>
          <a:p>
            <a:pPr algn="just"/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zaman ve enerji maliyeti gibi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faktörler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rol oynar. </a:t>
            </a:r>
          </a:p>
          <a:p>
            <a:pPr algn="just"/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518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0822AA-99B2-454C-81A9-CFEB09B82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Mayşeleme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yönteminin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seçiminde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584314-7775-D84B-A891-442D8B25B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7666" y="2214694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KAYNATMA AŞAMASINDA </a:t>
            </a:r>
            <a:r>
              <a:rPr lang="tr-TR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ŞERBETÇİOTU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İLAVESİ GERÇEKLEŞTİRİLİR.</a:t>
            </a:r>
          </a:p>
        </p:txBody>
      </p:sp>
    </p:spTree>
    <p:extLst>
      <p:ext uri="{BB962C8B-B14F-4D97-AF65-F5344CB8AC3E}">
        <p14:creationId xmlns:p14="http://schemas.microsoft.com/office/powerpoint/2010/main" val="3562326733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</TotalTime>
  <Words>696</Words>
  <Application>Microsoft Macintosh PowerPoint</Application>
  <PresentationFormat>Geniş ekran</PresentationFormat>
  <Paragraphs>113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Arial</vt:lpstr>
      <vt:lpstr>Calibri</vt:lpstr>
      <vt:lpstr>Tw Cen MT</vt:lpstr>
      <vt:lpstr>Verdana</vt:lpstr>
      <vt:lpstr>Wingdings</vt:lpstr>
      <vt:lpstr>Damla</vt:lpstr>
      <vt:lpstr>FERMENTASYON TEKNOLOJİSİ</vt:lpstr>
      <vt:lpstr>BİRA ÜRETİM AŞAMALARI</vt:lpstr>
      <vt:lpstr>MALTIN ÖĞÜTÜLMESİ  </vt:lpstr>
      <vt:lpstr>MAYŞELEME   </vt:lpstr>
      <vt:lpstr>Mayşelemede Biyokimyasal Olaylar  </vt:lpstr>
      <vt:lpstr>Mayşeleme  </vt:lpstr>
      <vt:lpstr>PowerPoint Sunusu</vt:lpstr>
      <vt:lpstr>Mayşeleme yönteminin seçiminde;  </vt:lpstr>
      <vt:lpstr>Mayşeleme yönteminin seçiminde;  </vt:lpstr>
      <vt:lpstr>Fermantasyon  </vt:lpstr>
      <vt:lpstr>BİRA FERMANTASYONU  </vt:lpstr>
      <vt:lpstr>Fermentasyon Derecesi</vt:lpstr>
      <vt:lpstr>Pastörizasyon</vt:lpstr>
      <vt:lpstr>Biraların Sınıflandırılması</vt:lpstr>
      <vt:lpstr>Biranın Bileşimi  </vt:lpstr>
      <vt:lpstr>BİRA KALİTESİ  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166</cp:revision>
  <dcterms:created xsi:type="dcterms:W3CDTF">2019-09-25T12:44:30Z</dcterms:created>
  <dcterms:modified xsi:type="dcterms:W3CDTF">2019-12-15T18:16:46Z</dcterms:modified>
</cp:coreProperties>
</file>