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88" r:id="rId1"/>
  </p:sldMasterIdLst>
  <p:notesMasterIdLst>
    <p:notesMasterId r:id="rId10"/>
  </p:notesMasterIdLst>
  <p:handoutMasterIdLst>
    <p:handoutMasterId r:id="rId11"/>
  </p:handoutMasterIdLst>
  <p:sldIdLst>
    <p:sldId id="331" r:id="rId2"/>
    <p:sldId id="328" r:id="rId3"/>
    <p:sldId id="333" r:id="rId4"/>
    <p:sldId id="336" r:id="rId5"/>
    <p:sldId id="335" r:id="rId6"/>
    <p:sldId id="332" r:id="rId7"/>
    <p:sldId id="334" r:id="rId8"/>
    <p:sldId id="33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8"/>
    <p:restoredTop sz="87857" autoAdjust="0"/>
  </p:normalViewPr>
  <p:slideViewPr>
    <p:cSldViewPr snapToGrid="0" snapToObjects="1">
      <p:cViewPr>
        <p:scale>
          <a:sx n="75" d="100"/>
          <a:sy n="75" d="100"/>
        </p:scale>
        <p:origin x="1248" y="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2/15/18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2/15/18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2/15/18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98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7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43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76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88854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3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2/15/18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2/15/18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7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2/15/18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25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806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2/15/18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4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2/15/18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Atomic and Ionic Arrangements</a:t>
            </a:r>
            <a:endParaRPr lang="en-US" sz="36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73283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1</a:t>
            </a:fld>
            <a:endParaRPr lang="en-US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136258" y="1790065"/>
            <a:ext cx="8211879" cy="3306868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/>
              <a:t>OBJECTIVES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relationships between unit cell edge length and atomic radius for FCC and BCC crystal structures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packing factor and density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c</a:t>
            </a:r>
            <a:r>
              <a:rPr lang="en-US" sz="2000" dirty="0" smtClean="0"/>
              <a:t>rystal structure 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22122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4835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Number of atoms per unit cell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FCC (n = 4)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SC (n = 1)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BCC (n = 2)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HCP (n = 6)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03206" y="2641599"/>
            <a:ext cx="6055825" cy="46628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In BCC : Atoms are located and center of the cube</a:t>
            </a:r>
          </a:p>
          <a:p>
            <a:pPr>
              <a:lnSpc>
                <a:spcPct val="150000"/>
              </a:lnSpc>
            </a:pPr>
            <a:r>
              <a:rPr lang="en-US" dirty="0"/>
              <a:t>n</a:t>
            </a:r>
            <a:r>
              <a:rPr lang="en-US" dirty="0" smtClean="0"/>
              <a:t> = 8 corners x (1/8) + 1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In FCC : Atoms are located at the corners and face of the cubes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 = 8 </a:t>
            </a:r>
            <a:r>
              <a:rPr lang="en-US" dirty="0" err="1" smtClean="0"/>
              <a:t>cornes</a:t>
            </a:r>
            <a:r>
              <a:rPr lang="en-US" dirty="0" smtClean="0"/>
              <a:t> x (1/8) + 6 faces (1/2)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In HCP  ;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3 mid plane atoms shared by no other cell : 3 x 1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12 hexagonal corner atoms shared by 6 cells : 12 x (1/6)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2 top/bottom plane atoms shared by 2 cells : 2 x (1/2)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25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0675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/>
              <a:t>Atomic Radius vs Lattice </a:t>
            </a:r>
            <a:r>
              <a:rPr lang="en-US" sz="2000" b="1" dirty="0" smtClean="0"/>
              <a:t>Parameters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Directions in the unit cell along which atoms are in </a:t>
            </a:r>
            <a:r>
              <a:rPr lang="en-US" sz="2000" dirty="0" err="1" smtClean="0"/>
              <a:t>continous</a:t>
            </a:r>
            <a:r>
              <a:rPr lang="en-US" sz="2000" dirty="0" smtClean="0"/>
              <a:t> contact are </a:t>
            </a:r>
            <a:r>
              <a:rPr lang="en-US" sz="2000" b="1" i="1" dirty="0" smtClean="0"/>
              <a:t>close-packed directions.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lvl="1" algn="just">
              <a:lnSpc>
                <a:spcPct val="150000"/>
              </a:lnSpc>
            </a:pPr>
            <a:r>
              <a:rPr lang="en-US" sz="2000" dirty="0" smtClean="0"/>
              <a:t>     SC                           BCC				</a:t>
            </a:r>
            <a:r>
              <a:rPr lang="en-US" sz="2000" dirty="0"/>
              <a:t>	</a:t>
            </a:r>
            <a:r>
              <a:rPr lang="en-US" sz="2000" dirty="0" smtClean="0"/>
              <a:t> FCC				                                                 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827163" y="2815476"/>
                <a:ext cx="124745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𝑜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=2</m:t>
                      </m:r>
                      <m:r>
                        <a:rPr lang="en-US" i="1">
                          <a:latin typeface="Cambria Math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163" y="2815476"/>
                <a:ext cx="1247452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3035492" y="2595471"/>
                <a:ext cx="1230584" cy="663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𝑜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charset="0"/>
                            </a:rPr>
                            <m:t>4</m:t>
                          </m:r>
                          <m:r>
                            <a:rPr lang="en-US" i="1">
                              <a:latin typeface="Cambria Math" charset="0"/>
                            </a:rPr>
                            <m:t>𝑟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0">
                                  <a:latin typeface="Cambria Math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492" y="2595471"/>
                <a:ext cx="1230584" cy="6635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5591130" y="2566659"/>
                <a:ext cx="1151489" cy="663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𝑜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charset="0"/>
                            </a:rPr>
                            <m:t>4</m:t>
                          </m:r>
                          <m:r>
                            <a:rPr lang="en-US" i="1">
                              <a:latin typeface="Cambria Math" charset="0"/>
                            </a:rPr>
                            <m:t>𝑟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0">
                                  <a:latin typeface="Cambria Math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130" y="2566659"/>
                <a:ext cx="1151489" cy="66357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Group 66"/>
          <p:cNvGrpSpPr/>
          <p:nvPr/>
        </p:nvGrpSpPr>
        <p:grpSpPr>
          <a:xfrm>
            <a:off x="639019" y="3635026"/>
            <a:ext cx="1448134" cy="1690546"/>
            <a:chOff x="603519" y="4814497"/>
            <a:chExt cx="1448134" cy="1690546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946582" y="6505043"/>
              <a:ext cx="720000" cy="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603519" y="4814497"/>
              <a:ext cx="1448134" cy="1685198"/>
              <a:chOff x="603519" y="4814497"/>
              <a:chExt cx="1448134" cy="1685198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603519" y="4814497"/>
                <a:ext cx="1448134" cy="1465060"/>
                <a:chOff x="484985" y="4289566"/>
                <a:chExt cx="1448134" cy="1465060"/>
              </a:xfrm>
            </p:grpSpPr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1213116" y="428956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484988" y="503462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1213119" y="501769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484985" y="430649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844985" y="5377696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844988" y="4700370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1200581" y="5055966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506331" y="5055966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1099001" y="6130363"/>
                    <a:ext cx="4784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9001" y="6130363"/>
                    <a:ext cx="478464" cy="369332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4" name="Group 63"/>
          <p:cNvGrpSpPr/>
          <p:nvPr/>
        </p:nvGrpSpPr>
        <p:grpSpPr>
          <a:xfrm>
            <a:off x="2985398" y="3577340"/>
            <a:ext cx="2291918" cy="1817818"/>
            <a:chOff x="3575695" y="4667346"/>
            <a:chExt cx="2291918" cy="1817818"/>
          </a:xfrm>
        </p:grpSpPr>
        <p:sp>
          <p:nvSpPr>
            <p:cNvPr id="28" name="Oval 27"/>
            <p:cNvSpPr/>
            <p:nvPr/>
          </p:nvSpPr>
          <p:spPr>
            <a:xfrm>
              <a:off x="3575695" y="4712166"/>
              <a:ext cx="720000" cy="720000"/>
            </a:xfrm>
            <a:prstGeom prst="ellipse">
              <a:avLst/>
            </a:prstGeom>
            <a:gradFill flip="none" rotWithShape="1">
              <a:gsLst>
                <a:gs pos="0">
                  <a:schemeClr val="accent2"/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160709" y="5164666"/>
              <a:ext cx="720000" cy="720000"/>
            </a:xfrm>
            <a:prstGeom prst="ellipse">
              <a:avLst/>
            </a:prstGeom>
            <a:gradFill flip="none" rotWithShape="1">
              <a:gsLst>
                <a:gs pos="0">
                  <a:schemeClr val="accent2"/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4779108" y="5595029"/>
              <a:ext cx="720000" cy="720000"/>
            </a:xfrm>
            <a:prstGeom prst="ellipse">
              <a:avLst/>
            </a:prstGeom>
            <a:gradFill flip="none" rotWithShape="1">
              <a:gsLst>
                <a:gs pos="0">
                  <a:schemeClr val="accent2"/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3935695" y="5072166"/>
              <a:ext cx="1183062" cy="847391"/>
            </a:xfrm>
            <a:prstGeom prst="line">
              <a:avLst/>
            </a:prstGeom>
            <a:ln w="15875"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/>
            <p:nvPr/>
          </p:nvCxnSpPr>
          <p:spPr>
            <a:xfrm flipV="1">
              <a:off x="4520709" y="4831427"/>
              <a:ext cx="796358" cy="600739"/>
            </a:xfrm>
            <a:prstGeom prst="bentConnector3">
              <a:avLst/>
            </a:prstGeom>
            <a:ln w="127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/>
                <p:cNvSpPr/>
                <p:nvPr/>
              </p:nvSpPr>
              <p:spPr>
                <a:xfrm>
                  <a:off x="5210767" y="4667346"/>
                  <a:ext cx="656846" cy="3954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latin typeface="Cambria Math" charset="0"/>
                            </a:rPr>
                          </m:ctrlPr>
                        </m:radPr>
                        <m:deg/>
                        <m:e>
                          <m:r>
                            <a:rPr lang="en-US">
                              <a:latin typeface="Cambria Math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en-US" dirty="0" smtClean="0"/>
                    <a:t>a</a:t>
                  </a:r>
                  <a:r>
                    <a:rPr lang="en-US" baseline="-25000" dirty="0" smtClean="0"/>
                    <a:t>o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0767" y="4667346"/>
                  <a:ext cx="656846" cy="39542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t="-3077" r="-926" b="-230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0" name="Straight Arrow Connector 59"/>
            <p:cNvCxnSpPr/>
            <p:nvPr/>
          </p:nvCxnSpPr>
          <p:spPr>
            <a:xfrm>
              <a:off x="3935695" y="6485164"/>
              <a:ext cx="1152000" cy="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Rectangle 60"/>
                <p:cNvSpPr/>
                <p:nvPr/>
              </p:nvSpPr>
              <p:spPr>
                <a:xfrm>
                  <a:off x="4265529" y="6113433"/>
                  <a:ext cx="47846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𝑜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1" name="Rectangle 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5529" y="6113433"/>
                  <a:ext cx="478464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2" name="Straight Arrow Connector 61"/>
          <p:cNvCxnSpPr/>
          <p:nvPr/>
        </p:nvCxnSpPr>
        <p:spPr>
          <a:xfrm>
            <a:off x="6196657" y="5455634"/>
            <a:ext cx="1152000" cy="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5790258" y="3554411"/>
            <a:ext cx="2480534" cy="1901223"/>
            <a:chOff x="6722533" y="4598472"/>
            <a:chExt cx="2480534" cy="1901223"/>
          </a:xfrm>
        </p:grpSpPr>
        <p:grpSp>
          <p:nvGrpSpPr>
            <p:cNvPr id="50" name="Group 49"/>
            <p:cNvGrpSpPr/>
            <p:nvPr/>
          </p:nvGrpSpPr>
          <p:grpSpPr>
            <a:xfrm>
              <a:off x="6722533" y="4598472"/>
              <a:ext cx="1823691" cy="1709232"/>
              <a:chOff x="6637868" y="4513807"/>
              <a:chExt cx="1823691" cy="1709232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637868" y="4520907"/>
                <a:ext cx="720000" cy="72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7198351" y="5002428"/>
                <a:ext cx="720000" cy="72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7741556" y="4513807"/>
                <a:ext cx="720000" cy="72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6671737" y="5503039"/>
                <a:ext cx="720000" cy="720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7741559" y="5495939"/>
                <a:ext cx="720000" cy="720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flipV="1">
                <a:off x="7044267" y="4831427"/>
                <a:ext cx="1049866" cy="1053239"/>
              </a:xfrm>
              <a:prstGeom prst="line">
                <a:avLst/>
              </a:prstGeom>
              <a:ln w="15875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Arrow Connector 57"/>
            <p:cNvCxnSpPr/>
            <p:nvPr/>
          </p:nvCxnSpPr>
          <p:spPr>
            <a:xfrm>
              <a:off x="7620000" y="5459288"/>
              <a:ext cx="996046" cy="0"/>
            </a:xfrm>
            <a:prstGeom prst="straightConnector1">
              <a:avLst/>
            </a:prstGeom>
            <a:ln w="158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/>
                <p:cNvSpPr/>
                <p:nvPr/>
              </p:nvSpPr>
              <p:spPr>
                <a:xfrm>
                  <a:off x="8546221" y="5243037"/>
                  <a:ext cx="656846" cy="39632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charset="0"/>
                            </a:rPr>
                          </m:ctrlPr>
                        </m:radPr>
                        <m:deg/>
                        <m:e>
                          <m:r>
                            <a:rPr lang="en-US" b="0" i="0" smtClean="0">
                              <a:latin typeface="Cambria Math" charset="0"/>
                            </a:rPr>
                            <m:t>2</m:t>
                          </m:r>
                        </m:e>
                      </m:rad>
                    </m:oMath>
                  </a14:m>
                  <a:r>
                    <a:rPr lang="en-US" dirty="0" smtClean="0"/>
                    <a:t>a</a:t>
                  </a:r>
                  <a:r>
                    <a:rPr lang="en-US" baseline="-25000" dirty="0" smtClean="0"/>
                    <a:t>o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46221" y="5243037"/>
                  <a:ext cx="656846" cy="39632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t="-3077" r="-1852" b="-230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Rectangle 62"/>
                <p:cNvSpPr/>
                <p:nvPr/>
              </p:nvSpPr>
              <p:spPr>
                <a:xfrm>
                  <a:off x="7521268" y="6130363"/>
                  <a:ext cx="47846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𝑜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3" name="Rectangle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1268" y="6130363"/>
                  <a:ext cx="478464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14039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00946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Coordination Number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The number of atoms touching a particular atom or the number of nearest neighbors is the </a:t>
            </a:r>
            <a:r>
              <a:rPr lang="en-US" sz="2000" b="1" i="1" dirty="0" smtClean="0"/>
              <a:t>coordination number.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 smtClean="0"/>
              <a:t>Indicates how tightly and efficiently atoms are packed. 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4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90222"/>
              </p:ext>
            </p:extLst>
          </p:nvPr>
        </p:nvGraphicFramePr>
        <p:xfrm>
          <a:off x="2302936" y="3073400"/>
          <a:ext cx="3810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385"/>
                <a:gridCol w="23446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Coordination Number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FCC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HCP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1591736" y="4707467"/>
            <a:ext cx="711200" cy="20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561" y="4742842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Maximum</a:t>
            </a:r>
            <a:endParaRPr lang="en-US" b="1">
              <a:solidFill>
                <a:srgbClr val="C0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625602" y="5061376"/>
            <a:ext cx="5757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7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48359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 smtClean="0"/>
              <a:t>Atomic Packing Factor (APF)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400" dirty="0" smtClean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 smtClean="0"/>
              <a:t>Theoretical Density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712981" y="6068953"/>
            <a:ext cx="2711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ρ</a:t>
            </a:r>
            <a:r>
              <a:rPr lang="en-US" sz="2000" baseline="-25000" dirty="0" err="1" smtClean="0"/>
              <a:t>metals</a:t>
            </a:r>
            <a:r>
              <a:rPr lang="en-US" sz="2000" dirty="0" smtClean="0"/>
              <a:t>&gt; </a:t>
            </a:r>
            <a:r>
              <a:rPr lang="en-US" sz="2000" dirty="0" err="1" smtClean="0"/>
              <a:t>ρ</a:t>
            </a:r>
            <a:r>
              <a:rPr lang="en-US" sz="2000" baseline="-25000" dirty="0" err="1" smtClean="0"/>
              <a:t>ceramics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&gt; </a:t>
            </a:r>
            <a:r>
              <a:rPr lang="en-US" sz="2000" dirty="0" err="1" smtClean="0"/>
              <a:t>ρ</a:t>
            </a:r>
            <a:r>
              <a:rPr lang="en-US" sz="2000" baseline="-25000" dirty="0" err="1" smtClean="0"/>
              <a:t>polymers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20156" y="2131061"/>
                <a:ext cx="7609444" cy="19056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Both FCC and HCP crystal structures have atomic packing </a:t>
                </a:r>
                <a:r>
                  <a:rPr lang="en-US" dirty="0" smtClean="0"/>
                  <a:t>factor </a:t>
                </a:r>
                <a:r>
                  <a:rPr lang="en-US" dirty="0"/>
                  <a:t>of </a:t>
                </a:r>
                <a:r>
                  <a:rPr lang="en-US" dirty="0" smtClean="0"/>
                  <a:t>0.74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A</a:t>
                </a:r>
                <a:r>
                  <a:rPr lang="en-US" dirty="0" smtClean="0"/>
                  <a:t>tomic factor of </a:t>
                </a:r>
                <a:r>
                  <a:rPr lang="en-US" dirty="0"/>
                  <a:t>BCC </a:t>
                </a:r>
                <a:r>
                  <a:rPr lang="en-US" dirty="0" smtClean="0"/>
                  <a:t> is 0.68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 smtClean="0"/>
                  <a:t>Max. packing factor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charset="0"/>
                          </a:rPr>
                          <m:t>𝜋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charset="0"/>
                              </a:rPr>
                              <m:t>18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  <a:r>
                  <a:rPr lang="en-US" dirty="0" smtClean="0">
                    <a:effectLst/>
                  </a:rPr>
                  <a:t>= 0.74 (</a:t>
                </a:r>
                <a:r>
                  <a:rPr lang="en-US" b="1" dirty="0" smtClean="0">
                    <a:effectLst/>
                  </a:rPr>
                  <a:t>Kepler’s Conjecture</a:t>
                </a:r>
                <a:r>
                  <a:rPr lang="en-US" dirty="0" smtClean="0">
                    <a:effectLst/>
                  </a:rPr>
                  <a:t>)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156" y="2131061"/>
                <a:ext cx="7609444" cy="1905650"/>
              </a:xfrm>
              <a:prstGeom prst="rect">
                <a:avLst/>
              </a:prstGeom>
              <a:blipFill rotWithShape="0">
                <a:blip r:embed="rId2"/>
                <a:stretch>
                  <a:fillRect l="-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656469" y="1512045"/>
                <a:ext cx="3577068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𝐴𝑃𝐹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charset="0"/>
                            </a:rPr>
                            <m:t>𝑉𝑜𝑙𝑢𝑚𝑒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𝑜𝑓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𝑎𝑡𝑜𝑚𝑠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𝑖𝑛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𝑈𝐶</m:t>
                          </m:r>
                        </m:num>
                        <m:den>
                          <m:r>
                            <a:rPr lang="en-US" i="1">
                              <a:latin typeface="Cambria Math" charset="0"/>
                            </a:rPr>
                            <m:t>𝑇𝑜𝑡𝑎𝑙</m:t>
                          </m:r>
                          <m:r>
                            <a:rPr lang="en-US" i="0">
                              <a:latin typeface="Cambria Math" charset="0"/>
                            </a:rPr>
                            <m:t>  </m:t>
                          </m:r>
                          <m:r>
                            <a:rPr lang="en-US" i="1">
                              <a:latin typeface="Cambria Math" charset="0"/>
                            </a:rPr>
                            <m:t>𝑈𝐶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𝑣𝑜𝑙𝑢𝑚𝑒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69" y="1512045"/>
                <a:ext cx="3577068" cy="61901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189369" y="4852943"/>
                <a:ext cx="2284727" cy="6595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𝜌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charset="0"/>
                            </a:rPr>
                            <m:t>𝑛𝐴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369" y="4852943"/>
                <a:ext cx="2284727" cy="65954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596658" y="4696389"/>
            <a:ext cx="42265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n</a:t>
            </a:r>
            <a:r>
              <a:rPr lang="en-US" sz="1600" i="1" dirty="0" smtClean="0"/>
              <a:t> = # of atoms</a:t>
            </a:r>
          </a:p>
          <a:p>
            <a:r>
              <a:rPr lang="en-US" sz="1600" i="1" dirty="0" smtClean="0"/>
              <a:t>A = atomic weight</a:t>
            </a:r>
          </a:p>
          <a:p>
            <a:r>
              <a:rPr lang="en-US" sz="1600" i="1" dirty="0" smtClean="0"/>
              <a:t>V</a:t>
            </a:r>
            <a:r>
              <a:rPr lang="en-US" sz="1600" i="1" baseline="-25000" dirty="0" smtClean="0"/>
              <a:t>C</a:t>
            </a:r>
            <a:r>
              <a:rPr lang="en-US" sz="1600" i="1" dirty="0" smtClean="0"/>
              <a:t> = UC volume</a:t>
            </a:r>
          </a:p>
          <a:p>
            <a:r>
              <a:rPr lang="en-US" sz="1600" i="1" dirty="0" smtClean="0"/>
              <a:t>N</a:t>
            </a:r>
            <a:r>
              <a:rPr lang="en-US" sz="1600" i="1" baseline="-25000" dirty="0" smtClean="0"/>
              <a:t>A </a:t>
            </a:r>
            <a:r>
              <a:rPr lang="en-US" sz="1600" i="1" dirty="0" smtClean="0"/>
              <a:t>= Avogadro’s number (6.022x10</a:t>
            </a:r>
            <a:r>
              <a:rPr lang="en-US" sz="1600" i="1" baseline="30000" dirty="0" smtClean="0"/>
              <a:t>23</a:t>
            </a:r>
            <a:r>
              <a:rPr lang="en-US" sz="1600" i="1" dirty="0" smtClean="0"/>
              <a:t> atoms/</a:t>
            </a:r>
            <a:r>
              <a:rPr lang="en-US" sz="1600" i="1" dirty="0" err="1" smtClean="0"/>
              <a:t>mol</a:t>
            </a:r>
            <a:r>
              <a:rPr lang="en-US" sz="1600" i="1" dirty="0" smtClean="0"/>
              <a:t>)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80110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203205" y="101441"/>
            <a:ext cx="8229600" cy="103309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Crystal Structure Properties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03204" y="4846935"/>
            <a:ext cx="87143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1200" dirty="0">
              <a:latin typeface="Cambria" charset="0"/>
              <a:ea typeface="ＭＳ 明朝" charset="-128"/>
              <a:cs typeface="Times New Roman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2455747"/>
                  </p:ext>
                </p:extLst>
              </p:nvPr>
            </p:nvGraphicFramePr>
            <p:xfrm>
              <a:off x="355606" y="1364244"/>
              <a:ext cx="7687730" cy="3252979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537546"/>
                    <a:gridCol w="1537546"/>
                    <a:gridCol w="1537546"/>
                    <a:gridCol w="1822023"/>
                    <a:gridCol w="1253069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Crystal Structure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err="1" smtClean="0"/>
                            <a:t>a</a:t>
                          </a:r>
                          <a:r>
                            <a:rPr lang="en-US" baseline="-25000" dirty="0" err="1" smtClean="0"/>
                            <a:t>o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#</a:t>
                          </a:r>
                          <a:r>
                            <a:rPr lang="en-US" baseline="0" dirty="0" smtClean="0"/>
                            <a:t> of Atoms/UC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Coordination Number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Packing Factor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SC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2r</a:t>
                          </a:r>
                        </a:p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6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0.52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BCC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4r/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charset="0"/>
                                      <a:ea typeface="+mn-ea"/>
                                      <a:cs typeface="+mn-cs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endParaRPr lang="en-US" dirty="0" smtClean="0">
                            <a:effectLst/>
                          </a:endParaRP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0.68</m:t>
                                </m:r>
                              </m:oMath>
                            </m:oMathPara>
                          </a14:m>
                          <a:endParaRPr lang="en-US" baseline="30000" dirty="0" smtClean="0">
                            <a:effectLst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FCC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4r/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charset="0"/>
                                      <a:ea typeface="+mn-ea"/>
                                      <a:cs typeface="+mn-cs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800" b="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endParaRPr lang="en-US" dirty="0" smtClean="0"/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0.74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HCP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2r</a:t>
                          </a: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0.74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2455747"/>
                  </p:ext>
                </p:extLst>
              </p:nvPr>
            </p:nvGraphicFramePr>
            <p:xfrm>
              <a:off x="355606" y="1364244"/>
              <a:ext cx="7687730" cy="3252979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537546"/>
                    <a:gridCol w="1537546"/>
                    <a:gridCol w="1537546"/>
                    <a:gridCol w="1822023"/>
                    <a:gridCol w="1253069"/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Crystal </a:t>
                          </a:r>
                          <a:r>
                            <a:rPr lang="en-US" dirty="0" smtClean="0"/>
                            <a:t>Structure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err="1" smtClean="0"/>
                            <a:t>a</a:t>
                          </a:r>
                          <a:r>
                            <a:rPr lang="en-US" baseline="-25000" dirty="0" err="1" smtClean="0"/>
                            <a:t>o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#</a:t>
                          </a:r>
                          <a:r>
                            <a:rPr lang="en-US" baseline="0" dirty="0" smtClean="0"/>
                            <a:t> of Atoms/UC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Coordination Number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Packing Factor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SC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2r</a:t>
                          </a:r>
                        </a:p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6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103774" r="-1942" b="-307547"/>
                          </a:stretch>
                        </a:blipFill>
                      </a:tcPr>
                    </a:tc>
                  </a:tr>
                  <a:tr h="66592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BCC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000" t="-198165" r="-300791" b="-199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8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198165" r="-1942" b="-199083"/>
                          </a:stretch>
                        </a:blipFill>
                      </a:tcPr>
                    </a:tc>
                  </a:tr>
                  <a:tr h="666814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FCC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000" t="-295455" r="-300791" b="-9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4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12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295455" r="-1942" b="-97273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HCP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2r</a:t>
                          </a: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6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12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414286" r="-1942" b="-19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508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203205" y="101441"/>
            <a:ext cx="8229600" cy="103309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Allotropic and Polymorphic Transformation</a:t>
            </a:r>
            <a:br>
              <a:rPr lang="en-US" sz="2800" dirty="0" smtClean="0"/>
            </a:br>
            <a:endParaRPr lang="en-US" sz="28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84666" y="1580092"/>
            <a:ext cx="7791423" cy="2429905"/>
            <a:chOff x="592667" y="1580092"/>
            <a:chExt cx="7791423" cy="2429905"/>
          </a:xfrm>
        </p:grpSpPr>
        <p:sp>
          <p:nvSpPr>
            <p:cNvPr id="4" name="TextBox 3"/>
            <p:cNvSpPr txBox="1"/>
            <p:nvPr/>
          </p:nvSpPr>
          <p:spPr>
            <a:xfrm>
              <a:off x="592667" y="2438400"/>
              <a:ext cx="45799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Materials have more than one crystal structure</a:t>
              </a:r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5249333" y="1727200"/>
              <a:ext cx="1608667" cy="59266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5249333" y="2980267"/>
              <a:ext cx="1778000" cy="5588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846873" y="1580092"/>
              <a:ext cx="1271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ALLOTROPY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581481" y="3640665"/>
              <a:ext cx="18026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POLYMORPHISIM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2575" y="1594933"/>
              <a:ext cx="10514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Elements</a:t>
              </a:r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58817" y="3316843"/>
              <a:ext cx="1313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Compounds</a:t>
              </a:r>
              <a:endParaRPr lang="en-US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92667" y="4265108"/>
            <a:ext cx="456407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current crystal structure depends on</a:t>
            </a:r>
          </a:p>
          <a:p>
            <a:pPr>
              <a:lnSpc>
                <a:spcPct val="150000"/>
              </a:lnSpc>
            </a:pPr>
            <a:r>
              <a:rPr lang="en-US" dirty="0"/>
              <a:t>	</a:t>
            </a:r>
            <a:r>
              <a:rPr lang="en-US" dirty="0" smtClean="0"/>
              <a:t>1. Temperature</a:t>
            </a:r>
          </a:p>
          <a:p>
            <a:pPr>
              <a:lnSpc>
                <a:spcPct val="150000"/>
              </a:lnSpc>
            </a:pPr>
            <a:r>
              <a:rPr lang="en-US" dirty="0"/>
              <a:t>	</a:t>
            </a:r>
            <a:r>
              <a:rPr lang="en-US" dirty="0" smtClean="0"/>
              <a:t>2. Pressure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927600" y="5188438"/>
            <a:ext cx="1127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C</a:t>
            </a:r>
            <a:r>
              <a:rPr lang="en-US" sz="2000" baseline="-25000" dirty="0" err="1" smtClean="0"/>
              <a:t>diamond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10967" y="5474702"/>
            <a:ext cx="728762" cy="11698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62964" y="5240784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C</a:t>
            </a:r>
            <a:r>
              <a:rPr lang="en-US" sz="2000" baseline="-25000" dirty="0" err="1" smtClean="0"/>
              <a:t>graphite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043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6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9753</TotalTime>
  <Words>400</Words>
  <Application>Microsoft Macintosh PowerPoint</Application>
  <PresentationFormat>On-screen Show (4:3)</PresentationFormat>
  <Paragraphs>122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Cambria</vt:lpstr>
      <vt:lpstr>Cambria Math</vt:lpstr>
      <vt:lpstr>Century Schoolbook</vt:lpstr>
      <vt:lpstr>ＭＳ 明朝</vt:lpstr>
      <vt:lpstr>Times New Roman</vt:lpstr>
      <vt:lpstr>Wingdings 2</vt:lpstr>
      <vt:lpstr>Arial</vt:lpstr>
      <vt:lpstr>View</vt:lpstr>
      <vt:lpstr>Atomic and Ionic Arrangements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191</cp:revision>
  <dcterms:created xsi:type="dcterms:W3CDTF">2014-01-14T11:21:41Z</dcterms:created>
  <dcterms:modified xsi:type="dcterms:W3CDTF">2018-02-15T08:25:35Z</dcterms:modified>
</cp:coreProperties>
</file>