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46C117F-5CCF-4837-BE5F-2B92066CAFAF}"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4EB90BD-B6CE-46B7-997F-7313B992CCDC}"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9D11F-B188-461D-B23F-39381795C052}"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2E6D8D9-55A2-4063-B0F3-121F44549695}"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4B24536-994D-4021-A283-9F449C0DB509}"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3CBBBB78-C96F-47B7-AB17-D852CA960AC9}"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4/25/2018</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0578ACC-22D6-47C1-A373-4FD133E34F3C}" type="datetimeFigureOut">
              <a:rPr lang="en-US" dirty="0"/>
              <a:t>4/25/2018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4/25/2018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331444B-B92B-4E27-8C94-BB93EAF5CB18}"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EFA5E-FA76-400D-B3DC-F0BA90E6D107}" type="datetimeFigureOut">
              <a:rPr lang="en-US" dirty="0"/>
              <a:t>4/25/2018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4/25/2018</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Öğrenme Psikolojisi Kuramları: </a:t>
            </a:r>
            <a:r>
              <a:rPr lang="tr-TR" smtClean="0"/>
              <a:t>Davranışçı </a:t>
            </a:r>
            <a:r>
              <a:rPr lang="tr-TR" smtClean="0"/>
              <a:t>Yaklaşım</a:t>
            </a:r>
            <a:r>
              <a:rPr lang="tr-TR" smtClean="0"/>
              <a:t> </a:t>
            </a:r>
            <a:r>
              <a:rPr lang="tr-TR" dirty="0" smtClean="0"/>
              <a:t>III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53121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3"/>
          <p:cNvSpPr>
            <a:spLocks noGrp="1" noChangeArrowheads="1"/>
          </p:cNvSpPr>
          <p:nvPr>
            <p:ph type="title"/>
          </p:nvPr>
        </p:nvSpPr>
        <p:spPr/>
        <p:txBody>
          <a:bodyPr/>
          <a:lstStyle/>
          <a:p>
            <a:pPr eaLnBrk="1" hangingPunct="1"/>
            <a:r>
              <a:rPr lang="en-US" altLang="tr-TR" smtClean="0">
                <a:latin typeface="Arial" panose="020B0604020202020204" pitchFamily="34" charset="0"/>
                <a:cs typeface="Arial" panose="020B0604020202020204" pitchFamily="34" charset="0"/>
                <a:sym typeface="Arial" panose="020B0604020202020204" pitchFamily="34" charset="0"/>
              </a:rPr>
              <a:t>Bitişiklik İlkesi</a:t>
            </a:r>
            <a:endParaRPr lang="en-US" altLang="tr-TR" smtClean="0">
              <a:latin typeface="Arial" panose="020B0604020202020204" pitchFamily="34" charset="0"/>
              <a:ea typeface="ヒラギノ角ゴ ProN W3" charset="-128"/>
              <a:sym typeface="Arial" panose="020B0604020202020204" pitchFamily="34" charset="0"/>
            </a:endParaRPr>
          </a:p>
        </p:txBody>
      </p:sp>
      <p:sp>
        <p:nvSpPr>
          <p:cNvPr id="97283"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mtClean="0"/>
              <a:t>Watson</a:t>
            </a:r>
            <a:r>
              <a:rPr lang="ja-JP" altLang="en-US" smtClean="0">
                <a:latin typeface="Arial" panose="020B0604020202020204" pitchFamily="34" charset="0"/>
                <a:cs typeface="HGP明朝E"/>
              </a:rPr>
              <a:t>’</a:t>
            </a:r>
            <a:r>
              <a:rPr lang="en-US" altLang="ja-JP" smtClean="0">
                <a:cs typeface="HGP明朝E"/>
              </a:rPr>
              <a:t>a göre bir şartlanmanın olabilmesi için nötr uyarıcı ile koşulsuz uyarıcının ardı ardına verilmesi gerekir. Buna bitişiklik ilkesi denir. </a:t>
            </a:r>
            <a:endParaRPr lang="en-US" altLang="tr-TR" smtClean="0"/>
          </a:p>
        </p:txBody>
      </p:sp>
      <p:pic>
        <p:nvPicPr>
          <p:cNvPr id="9728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362201"/>
            <a:ext cx="3733800" cy="3840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2344465"/>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4"/>
          <p:cNvSpPr>
            <a:spLocks noGrp="1" noChangeArrowheads="1"/>
          </p:cNvSpPr>
          <p:nvPr>
            <p:ph type="title"/>
          </p:nvPr>
        </p:nvSpPr>
        <p:spPr/>
        <p:txBody>
          <a:bodyPr/>
          <a:lstStyle/>
          <a:p>
            <a:pPr eaLnBrk="1" hangingPunct="1"/>
            <a:endParaRPr lang="en-US" altLang="tr-TR" smtClean="0">
              <a:latin typeface="Arial" panose="020B0604020202020204" pitchFamily="34" charset="0"/>
              <a:ea typeface="ヒラギノ角ゴ ProN W3" charset="-128"/>
              <a:sym typeface="Arial" panose="020B0604020202020204" pitchFamily="34" charset="0"/>
            </a:endParaRPr>
          </a:p>
        </p:txBody>
      </p:sp>
      <p:sp>
        <p:nvSpPr>
          <p:cNvPr id="98307"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u="sng" smtClean="0">
                <a:latin typeface="Arial Bold" charset="0"/>
                <a:sym typeface="Arial Bold" charset="0"/>
              </a:rPr>
              <a:t>Korku Koşullanması</a:t>
            </a:r>
            <a:r>
              <a:rPr lang="en-US" altLang="tr-TR" sz="2000"/>
              <a:t> Bu tür koşullanma gündelik hayatta önemli bir yer tutar. Çoğumuz korku koşullanması türünde deneyimler geçirmişizdir. Korku şartlanması çok kolay oluşan ama zor ortadan kaldırılabilir bir şartlanmadır. </a:t>
            </a:r>
          </a:p>
        </p:txBody>
      </p:sp>
      <p:pic>
        <p:nvPicPr>
          <p:cNvPr id="9830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2362200"/>
            <a:ext cx="3810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8309" name="Picture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304800"/>
            <a:ext cx="571500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553572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3"/>
          <p:cNvSpPr>
            <a:spLocks noGrp="1" noChangeArrowheads="1"/>
          </p:cNvSpPr>
          <p:nvPr>
            <p:ph type="title"/>
          </p:nvPr>
        </p:nvSpPr>
        <p:spPr>
          <a:xfrm>
            <a:off x="2463800" y="520700"/>
            <a:ext cx="7366000" cy="1816100"/>
          </a:xfrm>
        </p:spPr>
        <p:txBody>
          <a:bodyPr/>
          <a:lstStyle/>
          <a:p>
            <a:pPr eaLnBrk="1" hangingPunct="1"/>
            <a:r>
              <a:rPr lang="en-US" altLang="tr-TR" smtClean="0"/>
              <a:t>Guithrie</a:t>
            </a:r>
            <a:r>
              <a:rPr lang="ja-JP" altLang="en-US" smtClean="0">
                <a:latin typeface="Arial" panose="020B0604020202020204" pitchFamily="34" charset="0"/>
              </a:rPr>
              <a:t>’</a:t>
            </a:r>
            <a:r>
              <a:rPr lang="en-US" altLang="ja-JP" smtClean="0"/>
              <a:t>nin Bitişiklik Kuramı </a:t>
            </a:r>
            <a:endParaRPr lang="en-US" altLang="tr-TR" smtClean="0"/>
          </a:p>
        </p:txBody>
      </p:sp>
      <p:sp>
        <p:nvSpPr>
          <p:cNvPr id="99331"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t>Guithrie</a:t>
            </a:r>
            <a:r>
              <a:rPr lang="ja-JP" altLang="en-US" sz="2000">
                <a:latin typeface="Arial" panose="020B0604020202020204" pitchFamily="34" charset="0"/>
                <a:cs typeface="HGP明朝E"/>
              </a:rPr>
              <a:t>’</a:t>
            </a:r>
            <a:r>
              <a:rPr lang="en-US" altLang="ja-JP" sz="2000">
                <a:cs typeface="HGP明朝E"/>
              </a:rPr>
              <a:t>ye göre öğrenme için tekrara ya da pekiştirece gerek yoktur. Pekiştireç, uyarıcı ile tepki arasındaki bağın gücünü artırmaz. Ona göre öğrenme tek seferde meydana gelir ve öğrenmenin tek yasası vardır, o da </a:t>
            </a:r>
            <a:r>
              <a:rPr lang="ja-JP" altLang="en-US" sz="2000">
                <a:latin typeface="Arial" panose="020B0604020202020204" pitchFamily="34" charset="0"/>
                <a:cs typeface="HGP明朝E"/>
              </a:rPr>
              <a:t>“</a:t>
            </a:r>
            <a:r>
              <a:rPr lang="en-US" altLang="ja-JP" sz="2000">
                <a:cs typeface="HGP明朝E"/>
              </a:rPr>
              <a:t>bitişiklik yasası</a:t>
            </a:r>
            <a:r>
              <a:rPr lang="ja-JP" altLang="en-US" sz="2000">
                <a:latin typeface="Arial" panose="020B0604020202020204" pitchFamily="34" charset="0"/>
                <a:cs typeface="HGP明朝E"/>
              </a:rPr>
              <a:t>”</a:t>
            </a:r>
            <a:r>
              <a:rPr lang="en-US" altLang="ja-JP" sz="2000">
                <a:cs typeface="HGP明朝E"/>
              </a:rPr>
              <a:t>dır. </a:t>
            </a:r>
            <a:endParaRPr lang="en-US" altLang="tr-TR" sz="2000"/>
          </a:p>
        </p:txBody>
      </p:sp>
      <p:pic>
        <p:nvPicPr>
          <p:cNvPr id="9933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0864" y="2362201"/>
            <a:ext cx="3157537"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3574034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3"/>
          <p:cNvSpPr>
            <a:spLocks noGrp="1" noChangeArrowheads="1"/>
          </p:cNvSpPr>
          <p:nvPr>
            <p:ph type="title"/>
          </p:nvPr>
        </p:nvSpPr>
        <p:spPr/>
        <p:txBody>
          <a:bodyPr/>
          <a:lstStyle/>
          <a:p>
            <a:pPr eaLnBrk="1" hangingPunct="1"/>
            <a:r>
              <a:rPr lang="en-US" altLang="tr-TR" smtClean="0"/>
              <a:t>Bitişiklik yasası</a:t>
            </a:r>
          </a:p>
        </p:txBody>
      </p:sp>
      <p:sp>
        <p:nvSpPr>
          <p:cNvPr id="100355"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Symbol" panose="05050102010706020507" pitchFamily="18" charset="2"/>
              <a:buChar char="•"/>
            </a:pPr>
            <a:r>
              <a:rPr lang="en-US" altLang="tr-TR" smtClean="0"/>
              <a:t>Organizmanın, bir uyarıcıya karşı gösterdiği tepkiyi, daha sonra o uyarıcıyla karşılaştığında tekrar göstermesidir. </a:t>
            </a:r>
            <a:r>
              <a:rPr lang="en-US" altLang="tr-TR" smtClean="0">
                <a:latin typeface="Arial Bold Italic" charset="0"/>
                <a:sym typeface="Arial Bold Italic" charset="0"/>
              </a:rPr>
              <a:t>Diğer bir ifadeyle Guthrie</a:t>
            </a:r>
            <a:r>
              <a:rPr lang="ja-JP" altLang="en-US" smtClean="0">
                <a:latin typeface="Arial" panose="020B0604020202020204" pitchFamily="34" charset="0"/>
                <a:cs typeface="HGP明朝E"/>
                <a:sym typeface="Arial Bold Italic" charset="0"/>
              </a:rPr>
              <a:t>’</a:t>
            </a:r>
            <a:r>
              <a:rPr lang="en-US" altLang="ja-JP" smtClean="0">
                <a:latin typeface="Arial Bold Italic" charset="0"/>
                <a:cs typeface="HGP明朝E"/>
                <a:sym typeface="Arial Bold Italic" charset="0"/>
              </a:rPr>
              <a:t>nin bitişikliği uyarıcı-tepki bitişikliğidir.</a:t>
            </a:r>
            <a:endParaRPr lang="en-US" altLang="tr-TR" smtClean="0">
              <a:latin typeface="Arial Bold Italic" charset="0"/>
              <a:ea typeface="ヒラギノ角ゴ ProN W6" charset="-128"/>
              <a:sym typeface="Arial Bold Italic" charset="0"/>
            </a:endParaRPr>
          </a:p>
        </p:txBody>
      </p:sp>
      <p:pic>
        <p:nvPicPr>
          <p:cNvPr id="10035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362200"/>
            <a:ext cx="371475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990857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2463800" y="520700"/>
            <a:ext cx="7366000" cy="1574800"/>
          </a:xfrm>
        </p:spPr>
        <p:txBody>
          <a:bodyPr/>
          <a:lstStyle/>
          <a:p>
            <a:pPr eaLnBrk="1" hangingPunct="1"/>
            <a:r>
              <a:rPr lang="en-US" altLang="tr-TR" smtClean="0">
                <a:latin typeface="Arial" panose="020B0604020202020204" pitchFamily="34" charset="0"/>
                <a:cs typeface="Arial" panose="020B0604020202020204" pitchFamily="34" charset="0"/>
                <a:sym typeface="Arial" panose="020B0604020202020204" pitchFamily="34" charset="0"/>
              </a:rPr>
              <a:t>Öğrenmede Tek Deneme</a:t>
            </a:r>
            <a:endParaRPr lang="en-US" altLang="tr-TR" smtClean="0">
              <a:latin typeface="Arial" panose="020B0604020202020204" pitchFamily="34" charset="0"/>
              <a:ea typeface="ヒラギノ角ゴ ProN W3" charset="-128"/>
              <a:sym typeface="Arial" panose="020B0604020202020204" pitchFamily="34" charset="0"/>
            </a:endParaRPr>
          </a:p>
        </p:txBody>
      </p:sp>
      <p:sp>
        <p:nvSpPr>
          <p:cNvPr id="101379"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Guthrie, sıklık yasasını reddederek öğrenmenin tek seferde meydana geldiğini, tekrara gerek olmadığını söylemektedir. Bir başka ifadeyle, bitişiklik yasası sayesinde uyarıcı ile tepki arasında çağrışım bağı kurulmuştur ve bu ilişki (bitişiklik) sayesinde öğrenme gerçekleşmiştir. </a:t>
            </a:r>
            <a:r>
              <a:rPr lang="en-US" altLang="tr-TR" smtClean="0">
                <a:latin typeface="Arial Bold Italic" charset="0"/>
                <a:sym typeface="Arial Bold Italic" charset="0"/>
              </a:rPr>
              <a:t>Öğrenmede tek deneme bitişikliğin bir sonucudur.</a:t>
            </a:r>
            <a:r>
              <a:rPr lang="en-US" altLang="tr-TR" smtClean="0"/>
              <a:t> </a:t>
            </a:r>
          </a:p>
        </p:txBody>
      </p:sp>
    </p:spTree>
    <p:extLst>
      <p:ext uri="{BB962C8B-B14F-4D97-AF65-F5344CB8AC3E}">
        <p14:creationId xmlns:p14="http://schemas.microsoft.com/office/powerpoint/2010/main" val="148930673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pPr eaLnBrk="1" hangingPunct="1"/>
            <a:r>
              <a:rPr lang="en-US" altLang="tr-TR" smtClean="0">
                <a:latin typeface="Arial" panose="020B0604020202020204" pitchFamily="34" charset="0"/>
                <a:cs typeface="Arial" panose="020B0604020202020204" pitchFamily="34" charset="0"/>
                <a:sym typeface="Arial" panose="020B0604020202020204" pitchFamily="34" charset="0"/>
              </a:rPr>
              <a:t>Sonunculuk İlkesi</a:t>
            </a:r>
            <a:endParaRPr lang="en-US" altLang="tr-TR" smtClean="0">
              <a:latin typeface="Arial" panose="020B0604020202020204" pitchFamily="34" charset="0"/>
              <a:ea typeface="ヒラギノ角ゴ ProN W3" charset="-128"/>
              <a:sym typeface="Arial" panose="020B0604020202020204" pitchFamily="34" charset="0"/>
            </a:endParaRPr>
          </a:p>
        </p:txBody>
      </p:sp>
      <p:sp>
        <p:nvSpPr>
          <p:cNvPr id="102403"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Bitişiklik ve tek denemede öğrenme ilkeleri sonunculuk ilkesini de gerektirmektedir. Sonunculuk ilkesi, belirli bir uyarıcı örüntüsüne yaptığı sonuncu tepkinin, aynı uyarıcı örüntüsü ile karşılaştığında tekrar gösterme eğilimidir. Diğer bir ifadeyle, organizma belli bir durumda son olarak ne tepki göstermişse, aynı durumla tekrar karşılaştığında aynı davranışı gösterme eğilimindedir </a:t>
            </a:r>
          </a:p>
        </p:txBody>
      </p:sp>
    </p:spTree>
    <p:extLst>
      <p:ext uri="{BB962C8B-B14F-4D97-AF65-F5344CB8AC3E}">
        <p14:creationId xmlns:p14="http://schemas.microsoft.com/office/powerpoint/2010/main" val="237824141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hangingPunct="1"/>
            <a:r>
              <a:rPr lang="en-US" altLang="tr-TR" sz="3200"/>
              <a:t>Guthrie</a:t>
            </a:r>
            <a:r>
              <a:rPr lang="ja-JP" altLang="en-US" sz="3200">
                <a:latin typeface="Arial" panose="020B0604020202020204" pitchFamily="34" charset="0"/>
              </a:rPr>
              <a:t>’</a:t>
            </a:r>
            <a:r>
              <a:rPr lang="en-US" altLang="ja-JP" sz="3200"/>
              <a:t>ye Göre Alışkanlıkları Yok Etme Yöntemleri</a:t>
            </a:r>
            <a:endParaRPr lang="en-US" altLang="tr-TR" sz="3200"/>
          </a:p>
        </p:txBody>
      </p:sp>
      <p:sp>
        <p:nvSpPr>
          <p:cNvPr id="103427"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t>Eşik yöntemi</a:t>
            </a:r>
          </a:p>
          <a:p>
            <a:pPr marL="382588" indent="-342900">
              <a:buClr>
                <a:srgbClr val="003366"/>
              </a:buClr>
              <a:buSzPct val="75000"/>
              <a:buFont typeface="Wingdings" panose="05000000000000000000" pitchFamily="2" charset="2"/>
              <a:buChar char="l"/>
            </a:pPr>
            <a:r>
              <a:rPr lang="en-US" altLang="tr-TR" smtClean="0"/>
              <a:t>Bıktırma</a:t>
            </a:r>
          </a:p>
          <a:p>
            <a:pPr marL="382588" indent="-342900">
              <a:buClr>
                <a:srgbClr val="003366"/>
              </a:buClr>
              <a:buSzPct val="75000"/>
              <a:buFont typeface="Wingdings" panose="05000000000000000000" pitchFamily="2" charset="2"/>
              <a:buChar char="l"/>
            </a:pPr>
            <a:r>
              <a:rPr lang="en-US" altLang="tr-TR" smtClean="0"/>
              <a:t>Zıt tepki yöntemi</a:t>
            </a:r>
          </a:p>
        </p:txBody>
      </p:sp>
    </p:spTree>
    <p:extLst>
      <p:ext uri="{BB962C8B-B14F-4D97-AF65-F5344CB8AC3E}">
        <p14:creationId xmlns:p14="http://schemas.microsoft.com/office/powerpoint/2010/main" val="263900284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3"/>
          <p:cNvSpPr>
            <a:spLocks noGrp="1" noChangeArrowheads="1"/>
          </p:cNvSpPr>
          <p:nvPr>
            <p:ph type="title"/>
          </p:nvPr>
        </p:nvSpPr>
        <p:spPr/>
        <p:txBody>
          <a:bodyPr/>
          <a:lstStyle/>
          <a:p>
            <a:pPr eaLnBrk="1" hangingPunct="1"/>
            <a:r>
              <a:rPr lang="en-US" altLang="tr-TR" smtClean="0"/>
              <a:t>Eşik Yöntemi</a:t>
            </a:r>
          </a:p>
        </p:txBody>
      </p:sp>
      <p:sp>
        <p:nvSpPr>
          <p:cNvPr id="104451"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mtClean="0"/>
              <a:t>Eşik yönteminde, öncelikle istenmeyen davranışa neden olan uyarıcı tespit edilir. Daha sonra uyarıcının dozu, istenmeyen tepkiyi doğuracak eşiği aşmadan, zaman içerisinde yavaş yavaş artırılır. </a:t>
            </a:r>
          </a:p>
        </p:txBody>
      </p:sp>
      <p:pic>
        <p:nvPicPr>
          <p:cNvPr id="10445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362200"/>
            <a:ext cx="37338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6568795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3"/>
          <p:cNvSpPr>
            <a:spLocks noGrp="1" noChangeArrowheads="1"/>
          </p:cNvSpPr>
          <p:nvPr>
            <p:ph type="title"/>
          </p:nvPr>
        </p:nvSpPr>
        <p:spPr/>
        <p:txBody>
          <a:bodyPr/>
          <a:lstStyle/>
          <a:p>
            <a:pPr eaLnBrk="1" hangingPunct="1"/>
            <a:r>
              <a:rPr lang="en-US" altLang="tr-TR" smtClean="0"/>
              <a:t>Bıktırma</a:t>
            </a:r>
          </a:p>
        </p:txBody>
      </p:sp>
      <p:sp>
        <p:nvSpPr>
          <p:cNvPr id="105475"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mtClean="0"/>
              <a:t>Bu yönteme göre,  istenilmeyen davranış bireye/organizmaya bıktırıncaya kadar yaptırılır. Bireyin istenilmeyen davranışı yapmaya hali kalmadığı için de davranış sönmeye başlar. </a:t>
            </a:r>
          </a:p>
        </p:txBody>
      </p:sp>
      <p:pic>
        <p:nvPicPr>
          <p:cNvPr id="10547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362201"/>
            <a:ext cx="4146550" cy="417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5535022"/>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3"/>
          <p:cNvSpPr>
            <a:spLocks noGrp="1" noChangeArrowheads="1"/>
          </p:cNvSpPr>
          <p:nvPr>
            <p:ph type="title"/>
          </p:nvPr>
        </p:nvSpPr>
        <p:spPr/>
        <p:txBody>
          <a:bodyPr/>
          <a:lstStyle/>
          <a:p>
            <a:pPr eaLnBrk="1" hangingPunct="1"/>
            <a:r>
              <a:rPr lang="en-US" altLang="tr-TR" smtClean="0"/>
              <a:t>Zıt Tepki Yöntemi</a:t>
            </a:r>
          </a:p>
        </p:txBody>
      </p:sp>
      <p:sp>
        <p:nvSpPr>
          <p:cNvPr id="106499"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mtClean="0"/>
              <a:t>Bu yönteme göre, istenmeyen davranış ile o davranışa neden olan uyarıcıya zıt bir uyarıcı otama verilir. Bu şekilde istenmeyen davranış ortadan kaldırılır. </a:t>
            </a:r>
          </a:p>
        </p:txBody>
      </p:sp>
      <p:pic>
        <p:nvPicPr>
          <p:cNvPr id="10650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1" y="2362200"/>
            <a:ext cx="4246563"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716027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9090" name="Group 36"/>
          <p:cNvGrpSpPr>
            <a:grpSpLocks/>
          </p:cNvGrpSpPr>
          <p:nvPr/>
        </p:nvGrpSpPr>
        <p:grpSpPr bwMode="auto">
          <a:xfrm>
            <a:off x="2362201" y="2362201"/>
            <a:ext cx="7693025" cy="3724275"/>
            <a:chOff x="0" y="0"/>
            <a:chExt cx="4846" cy="2346"/>
          </a:xfrm>
        </p:grpSpPr>
        <p:sp>
          <p:nvSpPr>
            <p:cNvPr id="166913" name="Freeform 1"/>
            <p:cNvSpPr>
              <a:spLocks/>
            </p:cNvSpPr>
            <p:nvPr/>
          </p:nvSpPr>
          <p:spPr bwMode="auto">
            <a:xfrm rot="10800000">
              <a:off x="3230" y="1341"/>
              <a:ext cx="231" cy="837"/>
            </a:xfrm>
            <a:custGeom>
              <a:avLst/>
              <a:gdLst>
                <a:gd name="T0" fmla="*/ 0 w 21600"/>
                <a:gd name="T1" fmla="*/ 0 h 21600"/>
                <a:gd name="T2" fmla="*/ 21600 w 21600"/>
                <a:gd name="T3" fmla="*/ 0 h 21600"/>
                <a:gd name="T4" fmla="*/ 21600 w 21600"/>
                <a:gd name="T5" fmla="*/ 21600 h 21600"/>
              </a:gdLst>
              <a:ahLst/>
              <a:cxnLst>
                <a:cxn ang="0">
                  <a:pos x="T0" y="T1"/>
                </a:cxn>
                <a:cxn ang="0">
                  <a:pos x="T2" y="T3"/>
                </a:cxn>
                <a:cxn ang="0">
                  <a:pos x="T4" y="T5"/>
                </a:cxn>
              </a:cxnLst>
              <a:rect l="0" t="0" r="r" b="b"/>
              <a:pathLst>
                <a:path w="21600" h="21600">
                  <a:moveTo>
                    <a:pt x="0" y="0"/>
                  </a:moveTo>
                  <a:lnTo>
                    <a:pt x="21600" y="0"/>
                  </a:lnTo>
                  <a:lnTo>
                    <a:pt x="21600" y="21600"/>
                  </a:lnTo>
                </a:path>
              </a:pathLst>
            </a:custGeom>
            <a:noFill/>
            <a:ln w="28575" cap="flat">
              <a:solidFill>
                <a:srgbClr val="80808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14" name="Freeform 2"/>
            <p:cNvSpPr>
              <a:spLocks/>
            </p:cNvSpPr>
            <p:nvPr/>
          </p:nvSpPr>
          <p:spPr bwMode="auto">
            <a:xfrm rot="10800000">
              <a:off x="3230" y="1341"/>
              <a:ext cx="231" cy="334"/>
            </a:xfrm>
            <a:custGeom>
              <a:avLst/>
              <a:gdLst>
                <a:gd name="T0" fmla="*/ 0 w 21600"/>
                <a:gd name="T1" fmla="*/ 0 h 21600"/>
                <a:gd name="T2" fmla="*/ 21600 w 21600"/>
                <a:gd name="T3" fmla="*/ 0 h 21600"/>
                <a:gd name="T4" fmla="*/ 21600 w 21600"/>
                <a:gd name="T5" fmla="*/ 21600 h 21600"/>
              </a:gdLst>
              <a:ahLst/>
              <a:cxnLst>
                <a:cxn ang="0">
                  <a:pos x="T0" y="T1"/>
                </a:cxn>
                <a:cxn ang="0">
                  <a:pos x="T2" y="T3"/>
                </a:cxn>
                <a:cxn ang="0">
                  <a:pos x="T4" y="T5"/>
                </a:cxn>
              </a:cxnLst>
              <a:rect l="0" t="0" r="r" b="b"/>
              <a:pathLst>
                <a:path w="21600" h="21600">
                  <a:moveTo>
                    <a:pt x="0" y="0"/>
                  </a:moveTo>
                  <a:lnTo>
                    <a:pt x="21600" y="0"/>
                  </a:lnTo>
                  <a:lnTo>
                    <a:pt x="21600" y="21600"/>
                  </a:lnTo>
                </a:path>
              </a:pathLst>
            </a:custGeom>
            <a:noFill/>
            <a:ln w="28575" cap="flat">
              <a:solidFill>
                <a:srgbClr val="80808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15" name="Freeform 3"/>
            <p:cNvSpPr>
              <a:spLocks/>
            </p:cNvSpPr>
            <p:nvPr/>
          </p:nvSpPr>
          <p:spPr bwMode="auto">
            <a:xfrm rot="10800000" flipH="1">
              <a:off x="1384" y="1341"/>
              <a:ext cx="231" cy="837"/>
            </a:xfrm>
            <a:custGeom>
              <a:avLst/>
              <a:gdLst>
                <a:gd name="T0" fmla="*/ 0 w 21600"/>
                <a:gd name="T1" fmla="*/ 0 h 21600"/>
                <a:gd name="T2" fmla="*/ 21600 w 21600"/>
                <a:gd name="T3" fmla="*/ 0 h 21600"/>
                <a:gd name="T4" fmla="*/ 21600 w 21600"/>
                <a:gd name="T5" fmla="*/ 21600 h 21600"/>
              </a:gdLst>
              <a:ahLst/>
              <a:cxnLst>
                <a:cxn ang="0">
                  <a:pos x="T0" y="T1"/>
                </a:cxn>
                <a:cxn ang="0">
                  <a:pos x="T2" y="T3"/>
                </a:cxn>
                <a:cxn ang="0">
                  <a:pos x="T4" y="T5"/>
                </a:cxn>
              </a:cxnLst>
              <a:rect l="0" t="0" r="r" b="b"/>
              <a:pathLst>
                <a:path w="21600" h="21600">
                  <a:moveTo>
                    <a:pt x="0" y="0"/>
                  </a:moveTo>
                  <a:lnTo>
                    <a:pt x="21600" y="0"/>
                  </a:lnTo>
                  <a:lnTo>
                    <a:pt x="21600" y="21600"/>
                  </a:lnTo>
                </a:path>
              </a:pathLst>
            </a:custGeom>
            <a:noFill/>
            <a:ln w="28575" cap="flat">
              <a:solidFill>
                <a:srgbClr val="80808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16" name="Freeform 4"/>
            <p:cNvSpPr>
              <a:spLocks/>
            </p:cNvSpPr>
            <p:nvPr/>
          </p:nvSpPr>
          <p:spPr bwMode="auto">
            <a:xfrm rot="10800000" flipH="1">
              <a:off x="1384" y="1341"/>
              <a:ext cx="231" cy="334"/>
            </a:xfrm>
            <a:custGeom>
              <a:avLst/>
              <a:gdLst>
                <a:gd name="T0" fmla="*/ 0 w 21600"/>
                <a:gd name="T1" fmla="*/ 0 h 21600"/>
                <a:gd name="T2" fmla="*/ 21600 w 21600"/>
                <a:gd name="T3" fmla="*/ 0 h 21600"/>
                <a:gd name="T4" fmla="*/ 21600 w 21600"/>
                <a:gd name="T5" fmla="*/ 21600 h 21600"/>
              </a:gdLst>
              <a:ahLst/>
              <a:cxnLst>
                <a:cxn ang="0">
                  <a:pos x="T0" y="T1"/>
                </a:cxn>
                <a:cxn ang="0">
                  <a:pos x="T2" y="T3"/>
                </a:cxn>
                <a:cxn ang="0">
                  <a:pos x="T4" y="T5"/>
                </a:cxn>
              </a:cxnLst>
              <a:rect l="0" t="0" r="r" b="b"/>
              <a:pathLst>
                <a:path w="21600" h="21600">
                  <a:moveTo>
                    <a:pt x="0" y="0"/>
                  </a:moveTo>
                  <a:lnTo>
                    <a:pt x="21600" y="0"/>
                  </a:lnTo>
                  <a:lnTo>
                    <a:pt x="21600" y="21600"/>
                  </a:lnTo>
                </a:path>
              </a:pathLst>
            </a:custGeom>
            <a:noFill/>
            <a:ln w="28575" cap="flat">
              <a:solidFill>
                <a:srgbClr val="80808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17" name="Freeform 5"/>
            <p:cNvSpPr>
              <a:spLocks/>
            </p:cNvSpPr>
            <p:nvPr/>
          </p:nvSpPr>
          <p:spPr bwMode="auto">
            <a:xfrm rot="5400000" flipH="1">
              <a:off x="2743" y="518"/>
              <a:ext cx="167" cy="807"/>
            </a:xfrm>
            <a:custGeom>
              <a:avLst/>
              <a:gdLst>
                <a:gd name="T0" fmla="*/ 0 w 21600"/>
                <a:gd name="T1" fmla="*/ 0 h 21600"/>
                <a:gd name="T2" fmla="*/ 10800 w 21600"/>
                <a:gd name="T3" fmla="*/ 0 h 21600"/>
                <a:gd name="T4" fmla="*/ 108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10800" y="0"/>
                  </a:lnTo>
                  <a:lnTo>
                    <a:pt x="10800" y="21600"/>
                  </a:lnTo>
                  <a:lnTo>
                    <a:pt x="21600" y="21600"/>
                  </a:lnTo>
                </a:path>
              </a:pathLst>
            </a:custGeom>
            <a:noFill/>
            <a:ln w="28575" cap="flat">
              <a:solidFill>
                <a:srgbClr val="80808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18" name="Freeform 6"/>
            <p:cNvSpPr>
              <a:spLocks/>
            </p:cNvSpPr>
            <p:nvPr/>
          </p:nvSpPr>
          <p:spPr bwMode="auto">
            <a:xfrm rot="-5400000">
              <a:off x="1935" y="517"/>
              <a:ext cx="168" cy="808"/>
            </a:xfrm>
            <a:custGeom>
              <a:avLst/>
              <a:gdLst>
                <a:gd name="T0" fmla="*/ 0 w 21600"/>
                <a:gd name="T1" fmla="*/ 0 h 21600"/>
                <a:gd name="T2" fmla="*/ 10800 w 21600"/>
                <a:gd name="T3" fmla="*/ 0 h 21600"/>
                <a:gd name="T4" fmla="*/ 10800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10800" y="0"/>
                  </a:lnTo>
                  <a:lnTo>
                    <a:pt x="10800" y="21600"/>
                  </a:lnTo>
                  <a:lnTo>
                    <a:pt x="21600" y="21600"/>
                  </a:lnTo>
                </a:path>
              </a:pathLst>
            </a:custGeom>
            <a:noFill/>
            <a:ln w="28575" cap="flat">
              <a:solidFill>
                <a:srgbClr val="80808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19" name="Freeform 7"/>
            <p:cNvSpPr>
              <a:spLocks/>
            </p:cNvSpPr>
            <p:nvPr/>
          </p:nvSpPr>
          <p:spPr bwMode="auto">
            <a:xfrm rot="5400000" flipH="1">
              <a:off x="1906" y="-13"/>
              <a:ext cx="168" cy="864"/>
            </a:xfrm>
            <a:custGeom>
              <a:avLst/>
              <a:gdLst>
                <a:gd name="T0" fmla="*/ 0 w 21600"/>
                <a:gd name="T1" fmla="*/ 0 h 21600"/>
                <a:gd name="T2" fmla="*/ 10835 w 21600"/>
                <a:gd name="T3" fmla="*/ 0 h 21600"/>
                <a:gd name="T4" fmla="*/ 10835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10835" y="0"/>
                  </a:lnTo>
                  <a:lnTo>
                    <a:pt x="10835" y="21600"/>
                  </a:lnTo>
                  <a:lnTo>
                    <a:pt x="21600" y="21600"/>
                  </a:lnTo>
                </a:path>
              </a:pathLst>
            </a:custGeom>
            <a:noFill/>
            <a:ln w="28575" cap="flat">
              <a:solidFill>
                <a:srgbClr val="80808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20" name="Freeform 8"/>
            <p:cNvSpPr>
              <a:spLocks/>
            </p:cNvSpPr>
            <p:nvPr/>
          </p:nvSpPr>
          <p:spPr bwMode="auto">
            <a:xfrm rot="-5400000">
              <a:off x="1047" y="-13"/>
              <a:ext cx="167" cy="864"/>
            </a:xfrm>
            <a:custGeom>
              <a:avLst/>
              <a:gdLst>
                <a:gd name="T0" fmla="*/ 0 w 21600"/>
                <a:gd name="T1" fmla="*/ 0 h 21600"/>
                <a:gd name="T2" fmla="*/ 10835 w 21600"/>
                <a:gd name="T3" fmla="*/ 0 h 21600"/>
                <a:gd name="T4" fmla="*/ 10835 w 21600"/>
                <a:gd name="T5" fmla="*/ 21600 h 21600"/>
                <a:gd name="T6" fmla="*/ 21600 w 21600"/>
                <a:gd name="T7" fmla="*/ 21600 h 21600"/>
              </a:gdLst>
              <a:ahLst/>
              <a:cxnLst>
                <a:cxn ang="0">
                  <a:pos x="T0" y="T1"/>
                </a:cxn>
                <a:cxn ang="0">
                  <a:pos x="T2" y="T3"/>
                </a:cxn>
                <a:cxn ang="0">
                  <a:pos x="T4" y="T5"/>
                </a:cxn>
                <a:cxn ang="0">
                  <a:pos x="T6" y="T7"/>
                </a:cxn>
              </a:cxnLst>
              <a:rect l="0" t="0" r="r" b="b"/>
              <a:pathLst>
                <a:path w="21600" h="21600">
                  <a:moveTo>
                    <a:pt x="0" y="0"/>
                  </a:moveTo>
                  <a:lnTo>
                    <a:pt x="10835" y="0"/>
                  </a:lnTo>
                  <a:lnTo>
                    <a:pt x="10835" y="21600"/>
                  </a:lnTo>
                  <a:lnTo>
                    <a:pt x="21600" y="21600"/>
                  </a:lnTo>
                </a:path>
              </a:pathLst>
            </a:custGeom>
            <a:noFill/>
            <a:ln w="28575" cap="flat">
              <a:solidFill>
                <a:srgbClr val="808080"/>
              </a:solidFill>
              <a:prstDash val="solid"/>
              <a:miter lim="800000"/>
              <a:headEnd type="none" w="med" len="med"/>
              <a:tailEnd type="none" w="med" len="med"/>
            </a:ln>
            <a:extLst>
              <a:ext uri="{909E8E84-426E-40dd-AFC4-6F175D3DCCD1}"/>
            </a:ex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grpSp>
          <p:nvGrpSpPr>
            <p:cNvPr id="89100" name="Group 11"/>
            <p:cNvGrpSpPr>
              <a:grpSpLocks/>
            </p:cNvGrpSpPr>
            <p:nvPr/>
          </p:nvGrpSpPr>
          <p:grpSpPr bwMode="auto">
            <a:xfrm>
              <a:off x="864" y="0"/>
              <a:ext cx="1385" cy="335"/>
              <a:chOff x="0" y="0"/>
              <a:chExt cx="1384" cy="335"/>
            </a:xfrm>
          </p:grpSpPr>
          <p:sp>
            <p:nvSpPr>
              <p:cNvPr id="166921" name="Rectangle 9"/>
              <p:cNvSpPr>
                <a:spLocks/>
              </p:cNvSpPr>
              <p:nvPr/>
            </p:nvSpPr>
            <p:spPr bwMode="auto">
              <a:xfrm>
                <a:off x="0" y="0"/>
                <a:ext cx="1384" cy="335"/>
              </a:xfrm>
              <a:prstGeom prst="rect">
                <a:avLst/>
              </a:prstGeom>
              <a:gradFill rotWithShape="0">
                <a:gsLst>
                  <a:gs pos="0">
                    <a:srgbClr val="BBE0E3"/>
                  </a:gs>
                  <a:gs pos="100000">
                    <a:srgbClr val="FFFFFF"/>
                  </a:gs>
                </a:gsLst>
                <a:path path="rect">
                  <a:fillToRect l="100000" b="100000"/>
                </a:path>
              </a:gradFill>
              <a:ln w="9525" cap="flat">
                <a:solidFill>
                  <a:srgbClr val="009999"/>
                </a:solidFill>
                <a:prstDash val="solid"/>
                <a:miter lim="800000"/>
                <a:headEnd type="none" w="med" len="med"/>
                <a:tailEnd type="none" w="med" len="med"/>
              </a:ln>
              <a:effectLst>
                <a:outerShdw blurRad="63500" dist="63499" dir="19387849" algn="ctr" rotWithShape="0">
                  <a:srgbClr val="009999">
                    <a:alpha val="75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22" name="Rectangle 10"/>
              <p:cNvSpPr>
                <a:spLocks/>
              </p:cNvSpPr>
              <p:nvPr/>
            </p:nvSpPr>
            <p:spPr bwMode="auto">
              <a:xfrm>
                <a:off x="0" y="123"/>
                <a:ext cx="1384" cy="88"/>
              </a:xfrm>
              <a:prstGeom prst="rect">
                <a:avLst/>
              </a:prstGeom>
              <a:noFill/>
              <a:ln>
                <a:noFill/>
              </a:ln>
              <a:extLst>
                <a:ext uri="{909E8E84-426E-40dd-AFC4-6F175D3DCCD1}"/>
                <a:ext uri="{91240B29-F687-4f45-9708-019B960494DF}"/>
              </a:extLst>
            </p:spPr>
            <p:txBody>
              <a:bodyPr lIns="0" tIns="0" rIns="0" bIns="0" anchor="ctr"/>
              <a:lstStyle/>
              <a:p>
                <a:pPr>
                  <a:defRPr/>
                </a:pPr>
                <a:r>
                  <a:rPr lang="en-US" sz="1000">
                    <a:effectLst>
                      <a:outerShdw blurRad="38100" dist="38100" dir="2700000" algn="tl">
                        <a:srgbClr val="000000"/>
                      </a:outerShdw>
                    </a:effectLst>
                    <a:latin typeface="Times New Roman" pitchFamily="18" charset="0"/>
                    <a:ea typeface="MS PGothic" pitchFamily="34" charset="-128"/>
                    <a:sym typeface="Times New Roman" pitchFamily="18" charset="0"/>
                  </a:rPr>
                  <a:t>Pekiştirme Tarifeleri</a:t>
                </a:r>
              </a:p>
            </p:txBody>
          </p:sp>
        </p:grpSp>
        <p:grpSp>
          <p:nvGrpSpPr>
            <p:cNvPr id="89101" name="Group 14"/>
            <p:cNvGrpSpPr>
              <a:grpSpLocks/>
            </p:cNvGrpSpPr>
            <p:nvPr/>
          </p:nvGrpSpPr>
          <p:grpSpPr bwMode="auto">
            <a:xfrm>
              <a:off x="0" y="502"/>
              <a:ext cx="1384" cy="335"/>
              <a:chOff x="0" y="0"/>
              <a:chExt cx="1384" cy="335"/>
            </a:xfrm>
          </p:grpSpPr>
          <p:sp>
            <p:nvSpPr>
              <p:cNvPr id="166924" name="Rectangle 12"/>
              <p:cNvSpPr>
                <a:spLocks/>
              </p:cNvSpPr>
              <p:nvPr/>
            </p:nvSpPr>
            <p:spPr bwMode="auto">
              <a:xfrm>
                <a:off x="0" y="0"/>
                <a:ext cx="1384" cy="335"/>
              </a:xfrm>
              <a:prstGeom prst="rect">
                <a:avLst/>
              </a:prstGeom>
              <a:gradFill rotWithShape="0">
                <a:gsLst>
                  <a:gs pos="0">
                    <a:srgbClr val="BBE0E3"/>
                  </a:gs>
                  <a:gs pos="100000">
                    <a:srgbClr val="FFFFFF"/>
                  </a:gs>
                </a:gsLst>
                <a:path path="rect">
                  <a:fillToRect l="100000" b="100000"/>
                </a:path>
              </a:gradFill>
              <a:ln w="9525" cap="flat">
                <a:solidFill>
                  <a:srgbClr val="99CC00"/>
                </a:solidFill>
                <a:prstDash val="solid"/>
                <a:miter lim="800000"/>
                <a:headEnd type="none" w="med" len="med"/>
                <a:tailEnd type="none" w="med" len="med"/>
              </a:ln>
              <a:effectLst>
                <a:outerShdw blurRad="63500" dist="63499" dir="19387849" algn="ctr" rotWithShape="0">
                  <a:srgbClr val="99CC00">
                    <a:alpha val="75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25" name="Rectangle 13"/>
              <p:cNvSpPr>
                <a:spLocks/>
              </p:cNvSpPr>
              <p:nvPr/>
            </p:nvSpPr>
            <p:spPr bwMode="auto">
              <a:xfrm>
                <a:off x="0" y="123"/>
                <a:ext cx="1384" cy="88"/>
              </a:xfrm>
              <a:prstGeom prst="rect">
                <a:avLst/>
              </a:prstGeom>
              <a:noFill/>
              <a:ln>
                <a:noFill/>
              </a:ln>
              <a:extLst>
                <a:ext uri="{909E8E84-426E-40dd-AFC4-6F175D3DCCD1}"/>
                <a:ext uri="{91240B29-F687-4f45-9708-019B960494DF}"/>
              </a:extLst>
            </p:spPr>
            <p:txBody>
              <a:bodyPr lIns="0" tIns="0" rIns="0" bIns="0" anchor="ctr"/>
              <a:lstStyle/>
              <a:p>
                <a:pPr>
                  <a:defRPr/>
                </a:pPr>
                <a:r>
                  <a:rPr lang="en-US" sz="1000">
                    <a:effectLst>
                      <a:outerShdw blurRad="38100" dist="38100" dir="2700000" algn="tl">
                        <a:srgbClr val="000000"/>
                      </a:outerShdw>
                    </a:effectLst>
                    <a:latin typeface="Times New Roman" pitchFamily="18" charset="0"/>
                    <a:ea typeface="MS PGothic" pitchFamily="34" charset="-128"/>
                    <a:sym typeface="Times New Roman" pitchFamily="18" charset="0"/>
                  </a:rPr>
                  <a:t>Sürekli Pekiştirme</a:t>
                </a:r>
              </a:p>
            </p:txBody>
          </p:sp>
        </p:grpSp>
        <p:grpSp>
          <p:nvGrpSpPr>
            <p:cNvPr id="89102" name="Group 17"/>
            <p:cNvGrpSpPr>
              <a:grpSpLocks/>
            </p:cNvGrpSpPr>
            <p:nvPr/>
          </p:nvGrpSpPr>
          <p:grpSpPr bwMode="auto">
            <a:xfrm>
              <a:off x="1730" y="502"/>
              <a:ext cx="1385" cy="335"/>
              <a:chOff x="0" y="0"/>
              <a:chExt cx="1384" cy="335"/>
            </a:xfrm>
          </p:grpSpPr>
          <p:sp>
            <p:nvSpPr>
              <p:cNvPr id="166927" name="Rectangle 15"/>
              <p:cNvSpPr>
                <a:spLocks/>
              </p:cNvSpPr>
              <p:nvPr/>
            </p:nvSpPr>
            <p:spPr bwMode="auto">
              <a:xfrm>
                <a:off x="0" y="0"/>
                <a:ext cx="1384" cy="335"/>
              </a:xfrm>
              <a:prstGeom prst="rect">
                <a:avLst/>
              </a:prstGeom>
              <a:gradFill rotWithShape="0">
                <a:gsLst>
                  <a:gs pos="0">
                    <a:srgbClr val="BBE0E3"/>
                  </a:gs>
                  <a:gs pos="100000">
                    <a:srgbClr val="FFFFFF"/>
                  </a:gs>
                </a:gsLst>
                <a:path path="rect">
                  <a:fillToRect l="100000" b="100000"/>
                </a:path>
              </a:gradFill>
              <a:ln w="9525" cap="flat">
                <a:solidFill>
                  <a:srgbClr val="99CC00"/>
                </a:solidFill>
                <a:prstDash val="solid"/>
                <a:miter lim="800000"/>
                <a:headEnd type="none" w="med" len="med"/>
                <a:tailEnd type="none" w="med" len="med"/>
              </a:ln>
              <a:effectLst>
                <a:outerShdw blurRad="63500" dist="63499" dir="19387849" algn="ctr" rotWithShape="0">
                  <a:srgbClr val="99CC00">
                    <a:alpha val="75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28" name="Rectangle 16"/>
              <p:cNvSpPr>
                <a:spLocks/>
              </p:cNvSpPr>
              <p:nvPr/>
            </p:nvSpPr>
            <p:spPr bwMode="auto">
              <a:xfrm>
                <a:off x="0" y="123"/>
                <a:ext cx="1384" cy="88"/>
              </a:xfrm>
              <a:prstGeom prst="rect">
                <a:avLst/>
              </a:prstGeom>
              <a:noFill/>
              <a:ln>
                <a:noFill/>
              </a:ln>
              <a:extLst>
                <a:ext uri="{909E8E84-426E-40dd-AFC4-6F175D3DCCD1}"/>
                <a:ext uri="{91240B29-F687-4f45-9708-019B960494DF}"/>
              </a:extLst>
            </p:spPr>
            <p:txBody>
              <a:bodyPr lIns="0" tIns="0" rIns="0" bIns="0" anchor="ctr"/>
              <a:lstStyle/>
              <a:p>
                <a:pPr>
                  <a:defRPr/>
                </a:pPr>
                <a:r>
                  <a:rPr lang="en-US" sz="1000">
                    <a:effectLst>
                      <a:outerShdw blurRad="38100" dist="38100" dir="2700000" algn="tl">
                        <a:srgbClr val="000000"/>
                      </a:outerShdw>
                    </a:effectLst>
                    <a:latin typeface="Times New Roman" pitchFamily="18" charset="0"/>
                    <a:ea typeface="MS PGothic" pitchFamily="34" charset="-128"/>
                    <a:sym typeface="Times New Roman" pitchFamily="18" charset="0"/>
                  </a:rPr>
                  <a:t>Kesintili Pekiştirme</a:t>
                </a:r>
              </a:p>
            </p:txBody>
          </p:sp>
        </p:grpSp>
        <p:grpSp>
          <p:nvGrpSpPr>
            <p:cNvPr id="89103" name="Group 20"/>
            <p:cNvGrpSpPr>
              <a:grpSpLocks/>
            </p:cNvGrpSpPr>
            <p:nvPr/>
          </p:nvGrpSpPr>
          <p:grpSpPr bwMode="auto">
            <a:xfrm>
              <a:off x="922" y="1005"/>
              <a:ext cx="1385" cy="335"/>
              <a:chOff x="0" y="0"/>
              <a:chExt cx="1384" cy="335"/>
            </a:xfrm>
          </p:grpSpPr>
          <p:sp>
            <p:nvSpPr>
              <p:cNvPr id="166930" name="Rectangle 18"/>
              <p:cNvSpPr>
                <a:spLocks/>
              </p:cNvSpPr>
              <p:nvPr/>
            </p:nvSpPr>
            <p:spPr bwMode="auto">
              <a:xfrm>
                <a:off x="0" y="0"/>
                <a:ext cx="1384" cy="335"/>
              </a:xfrm>
              <a:prstGeom prst="rect">
                <a:avLst/>
              </a:prstGeom>
              <a:gradFill rotWithShape="0">
                <a:gsLst>
                  <a:gs pos="0">
                    <a:srgbClr val="FFFFFF"/>
                  </a:gs>
                  <a:gs pos="100000">
                    <a:srgbClr val="FFFFFF"/>
                  </a:gs>
                </a:gsLst>
                <a:path path="rect">
                  <a:fillToRect l="100000" b="100000"/>
                </a:path>
              </a:gradFill>
              <a:ln w="9525" cap="flat">
                <a:solidFill>
                  <a:srgbClr val="000000"/>
                </a:solidFill>
                <a:prstDash val="solid"/>
                <a:miter lim="800000"/>
                <a:headEnd type="none" w="med" len="med"/>
                <a:tailEnd type="none" w="med" len="med"/>
              </a:ln>
              <a:effectLst>
                <a:outerShdw blurRad="63500" dist="63499" dir="19387849" algn="ctr" rotWithShape="0">
                  <a:srgbClr val="BBE0E3">
                    <a:alpha val="75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31" name="Rectangle 19"/>
              <p:cNvSpPr>
                <a:spLocks/>
              </p:cNvSpPr>
              <p:nvPr/>
            </p:nvSpPr>
            <p:spPr bwMode="auto">
              <a:xfrm>
                <a:off x="0" y="107"/>
                <a:ext cx="1384" cy="120"/>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latin typeface="Times New Roman" pitchFamily="18" charset="0"/>
                    <a:ea typeface="MS PGothic" pitchFamily="34" charset="-128"/>
                    <a:sym typeface="Times New Roman" pitchFamily="18" charset="0"/>
                  </a:rPr>
                  <a:t>Aralıklı pekiştirme</a:t>
                </a:r>
              </a:p>
            </p:txBody>
          </p:sp>
        </p:grpSp>
        <p:grpSp>
          <p:nvGrpSpPr>
            <p:cNvPr id="89104" name="Group 23"/>
            <p:cNvGrpSpPr>
              <a:grpSpLocks/>
            </p:cNvGrpSpPr>
            <p:nvPr/>
          </p:nvGrpSpPr>
          <p:grpSpPr bwMode="auto">
            <a:xfrm>
              <a:off x="2538" y="1005"/>
              <a:ext cx="1384" cy="335"/>
              <a:chOff x="0" y="0"/>
              <a:chExt cx="1384" cy="335"/>
            </a:xfrm>
          </p:grpSpPr>
          <p:sp>
            <p:nvSpPr>
              <p:cNvPr id="166933" name="Rectangle 21"/>
              <p:cNvSpPr>
                <a:spLocks/>
              </p:cNvSpPr>
              <p:nvPr/>
            </p:nvSpPr>
            <p:spPr bwMode="auto">
              <a:xfrm>
                <a:off x="0" y="0"/>
                <a:ext cx="1384" cy="335"/>
              </a:xfrm>
              <a:prstGeom prst="rect">
                <a:avLst/>
              </a:prstGeom>
              <a:gradFill rotWithShape="0">
                <a:gsLst>
                  <a:gs pos="0">
                    <a:srgbClr val="FFFFFF"/>
                  </a:gs>
                  <a:gs pos="100000">
                    <a:srgbClr val="FFFFFF"/>
                  </a:gs>
                </a:gsLst>
                <a:path path="rect">
                  <a:fillToRect l="100000" b="100000"/>
                </a:path>
              </a:gradFill>
              <a:ln w="9525" cap="flat">
                <a:solidFill>
                  <a:srgbClr val="000000"/>
                </a:solidFill>
                <a:prstDash val="solid"/>
                <a:miter lim="800000"/>
                <a:headEnd type="none" w="med" len="med"/>
                <a:tailEnd type="none" w="med" len="med"/>
              </a:ln>
              <a:effectLst>
                <a:outerShdw blurRad="63500" dist="63499" dir="19387849" algn="ctr" rotWithShape="0">
                  <a:srgbClr val="BBE0E3">
                    <a:alpha val="75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34" name="Rectangle 22"/>
              <p:cNvSpPr>
                <a:spLocks/>
              </p:cNvSpPr>
              <p:nvPr/>
            </p:nvSpPr>
            <p:spPr bwMode="auto">
              <a:xfrm>
                <a:off x="0" y="107"/>
                <a:ext cx="1384" cy="120"/>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latin typeface="Times New Roman" pitchFamily="18" charset="0"/>
                    <a:ea typeface="MS PGothic" pitchFamily="34" charset="-128"/>
                    <a:sym typeface="Times New Roman" pitchFamily="18" charset="0"/>
                  </a:rPr>
                  <a:t>Oranlı pekiştirme</a:t>
                </a:r>
              </a:p>
            </p:txBody>
          </p:sp>
        </p:grpSp>
        <p:grpSp>
          <p:nvGrpSpPr>
            <p:cNvPr id="89105" name="Group 26"/>
            <p:cNvGrpSpPr>
              <a:grpSpLocks/>
            </p:cNvGrpSpPr>
            <p:nvPr/>
          </p:nvGrpSpPr>
          <p:grpSpPr bwMode="auto">
            <a:xfrm>
              <a:off x="0" y="1508"/>
              <a:ext cx="1384" cy="335"/>
              <a:chOff x="0" y="0"/>
              <a:chExt cx="1384" cy="335"/>
            </a:xfrm>
          </p:grpSpPr>
          <p:sp>
            <p:nvSpPr>
              <p:cNvPr id="166936" name="Rectangle 24"/>
              <p:cNvSpPr>
                <a:spLocks/>
              </p:cNvSpPr>
              <p:nvPr/>
            </p:nvSpPr>
            <p:spPr bwMode="auto">
              <a:xfrm>
                <a:off x="0" y="0"/>
                <a:ext cx="1384" cy="335"/>
              </a:xfrm>
              <a:prstGeom prst="rect">
                <a:avLst/>
              </a:prstGeom>
              <a:gradFill rotWithShape="0">
                <a:gsLst>
                  <a:gs pos="0">
                    <a:srgbClr val="FFFFFF"/>
                  </a:gs>
                  <a:gs pos="100000">
                    <a:srgbClr val="FFFFFF"/>
                  </a:gs>
                </a:gsLst>
                <a:path path="rect">
                  <a:fillToRect l="100000" b="100000"/>
                </a:path>
              </a:gradFill>
              <a:ln w="9525" cap="flat">
                <a:solidFill>
                  <a:srgbClr val="000000"/>
                </a:solidFill>
                <a:prstDash val="solid"/>
                <a:miter lim="800000"/>
                <a:headEnd type="none" w="med" len="med"/>
                <a:tailEnd type="none" w="med" len="med"/>
              </a:ln>
              <a:effectLst>
                <a:outerShdw blurRad="63500" dist="63499" dir="19387849" algn="ctr" rotWithShape="0">
                  <a:srgbClr val="BBE0E3">
                    <a:alpha val="75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37" name="Rectangle 25"/>
              <p:cNvSpPr>
                <a:spLocks/>
              </p:cNvSpPr>
              <p:nvPr/>
            </p:nvSpPr>
            <p:spPr bwMode="auto">
              <a:xfrm>
                <a:off x="0" y="107"/>
                <a:ext cx="1384" cy="120"/>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latin typeface="Times New Roman" pitchFamily="18" charset="0"/>
                    <a:ea typeface="MS PGothic" pitchFamily="34" charset="-128"/>
                    <a:sym typeface="Times New Roman" pitchFamily="18" charset="0"/>
                  </a:rPr>
                  <a:t>Sabit aralıklı </a:t>
                </a:r>
              </a:p>
            </p:txBody>
          </p:sp>
        </p:grpSp>
        <p:grpSp>
          <p:nvGrpSpPr>
            <p:cNvPr id="89106" name="Group 29"/>
            <p:cNvGrpSpPr>
              <a:grpSpLocks/>
            </p:cNvGrpSpPr>
            <p:nvPr/>
          </p:nvGrpSpPr>
          <p:grpSpPr bwMode="auto">
            <a:xfrm>
              <a:off x="0" y="2010"/>
              <a:ext cx="1384" cy="336"/>
              <a:chOff x="0" y="0"/>
              <a:chExt cx="1384" cy="335"/>
            </a:xfrm>
          </p:grpSpPr>
          <p:sp>
            <p:nvSpPr>
              <p:cNvPr id="166939" name="Rectangle 27"/>
              <p:cNvSpPr>
                <a:spLocks/>
              </p:cNvSpPr>
              <p:nvPr/>
            </p:nvSpPr>
            <p:spPr bwMode="auto">
              <a:xfrm>
                <a:off x="0" y="0"/>
                <a:ext cx="1384" cy="335"/>
              </a:xfrm>
              <a:prstGeom prst="rect">
                <a:avLst/>
              </a:prstGeom>
              <a:gradFill rotWithShape="0">
                <a:gsLst>
                  <a:gs pos="0">
                    <a:srgbClr val="FFFFFF"/>
                  </a:gs>
                  <a:gs pos="100000">
                    <a:srgbClr val="FFFFFF"/>
                  </a:gs>
                </a:gsLst>
                <a:path path="rect">
                  <a:fillToRect l="100000" b="100000"/>
                </a:path>
              </a:gradFill>
              <a:ln w="9525" cap="flat">
                <a:solidFill>
                  <a:srgbClr val="000000"/>
                </a:solidFill>
                <a:prstDash val="solid"/>
                <a:miter lim="800000"/>
                <a:headEnd type="none" w="med" len="med"/>
                <a:tailEnd type="none" w="med" len="med"/>
              </a:ln>
              <a:effectLst>
                <a:outerShdw blurRad="63500" dist="63499" dir="19387849" algn="ctr" rotWithShape="0">
                  <a:srgbClr val="BBE0E3">
                    <a:alpha val="75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40" name="Rectangle 28"/>
              <p:cNvSpPr>
                <a:spLocks/>
              </p:cNvSpPr>
              <p:nvPr/>
            </p:nvSpPr>
            <p:spPr bwMode="auto">
              <a:xfrm>
                <a:off x="0" y="107"/>
                <a:ext cx="1384" cy="127"/>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latin typeface="Times New Roman" pitchFamily="18" charset="0"/>
                    <a:ea typeface="MS PGothic" pitchFamily="34" charset="-128"/>
                    <a:sym typeface="Times New Roman" pitchFamily="18" charset="0"/>
                  </a:rPr>
                  <a:t>Değişken aralıklı</a:t>
                </a:r>
              </a:p>
            </p:txBody>
          </p:sp>
        </p:grpSp>
        <p:grpSp>
          <p:nvGrpSpPr>
            <p:cNvPr id="89107" name="Group 32"/>
            <p:cNvGrpSpPr>
              <a:grpSpLocks/>
            </p:cNvGrpSpPr>
            <p:nvPr/>
          </p:nvGrpSpPr>
          <p:grpSpPr bwMode="auto">
            <a:xfrm>
              <a:off x="3461" y="1508"/>
              <a:ext cx="1384" cy="335"/>
              <a:chOff x="0" y="0"/>
              <a:chExt cx="1384" cy="335"/>
            </a:xfrm>
          </p:grpSpPr>
          <p:sp>
            <p:nvSpPr>
              <p:cNvPr id="166942" name="Rectangle 30"/>
              <p:cNvSpPr>
                <a:spLocks/>
              </p:cNvSpPr>
              <p:nvPr/>
            </p:nvSpPr>
            <p:spPr bwMode="auto">
              <a:xfrm>
                <a:off x="0" y="0"/>
                <a:ext cx="1384" cy="335"/>
              </a:xfrm>
              <a:prstGeom prst="rect">
                <a:avLst/>
              </a:prstGeom>
              <a:gradFill rotWithShape="0">
                <a:gsLst>
                  <a:gs pos="0">
                    <a:srgbClr val="FFFFFF"/>
                  </a:gs>
                  <a:gs pos="100000">
                    <a:srgbClr val="FFFFFF"/>
                  </a:gs>
                </a:gsLst>
                <a:path path="rect">
                  <a:fillToRect l="100000" b="100000"/>
                </a:path>
              </a:gradFill>
              <a:ln w="9525" cap="flat">
                <a:solidFill>
                  <a:srgbClr val="000000"/>
                </a:solidFill>
                <a:prstDash val="solid"/>
                <a:miter lim="800000"/>
                <a:headEnd type="none" w="med" len="med"/>
                <a:tailEnd type="none" w="med" len="med"/>
              </a:ln>
              <a:effectLst>
                <a:outerShdw blurRad="63500" dist="63499" dir="19387849" algn="ctr" rotWithShape="0">
                  <a:srgbClr val="BBE0E3">
                    <a:alpha val="75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43" name="Rectangle 31"/>
              <p:cNvSpPr>
                <a:spLocks/>
              </p:cNvSpPr>
              <p:nvPr/>
            </p:nvSpPr>
            <p:spPr bwMode="auto">
              <a:xfrm>
                <a:off x="0" y="107"/>
                <a:ext cx="1384" cy="120"/>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latin typeface="Times New Roman" pitchFamily="18" charset="0"/>
                    <a:ea typeface="MS PGothic" pitchFamily="34" charset="-128"/>
                    <a:sym typeface="Times New Roman" pitchFamily="18" charset="0"/>
                  </a:rPr>
                  <a:t>Sabit oranlı</a:t>
                </a:r>
              </a:p>
            </p:txBody>
          </p:sp>
        </p:grpSp>
        <p:grpSp>
          <p:nvGrpSpPr>
            <p:cNvPr id="89108" name="Group 35"/>
            <p:cNvGrpSpPr>
              <a:grpSpLocks/>
            </p:cNvGrpSpPr>
            <p:nvPr/>
          </p:nvGrpSpPr>
          <p:grpSpPr bwMode="auto">
            <a:xfrm>
              <a:off x="3461" y="2010"/>
              <a:ext cx="1385" cy="336"/>
              <a:chOff x="0" y="0"/>
              <a:chExt cx="1384" cy="335"/>
            </a:xfrm>
          </p:grpSpPr>
          <p:sp>
            <p:nvSpPr>
              <p:cNvPr id="166945" name="Rectangle 33"/>
              <p:cNvSpPr>
                <a:spLocks/>
              </p:cNvSpPr>
              <p:nvPr/>
            </p:nvSpPr>
            <p:spPr bwMode="auto">
              <a:xfrm>
                <a:off x="0" y="0"/>
                <a:ext cx="1384" cy="335"/>
              </a:xfrm>
              <a:prstGeom prst="rect">
                <a:avLst/>
              </a:prstGeom>
              <a:gradFill rotWithShape="0">
                <a:gsLst>
                  <a:gs pos="0">
                    <a:srgbClr val="FFFFFF"/>
                  </a:gs>
                  <a:gs pos="100000">
                    <a:srgbClr val="FFFFFF"/>
                  </a:gs>
                </a:gsLst>
                <a:path path="rect">
                  <a:fillToRect l="100000" b="100000"/>
                </a:path>
              </a:gradFill>
              <a:ln w="9525" cap="flat">
                <a:solidFill>
                  <a:srgbClr val="000000"/>
                </a:solidFill>
                <a:prstDash val="solid"/>
                <a:miter lim="800000"/>
                <a:headEnd type="none" w="med" len="med"/>
                <a:tailEnd type="none" w="med" len="med"/>
              </a:ln>
              <a:effectLst>
                <a:outerShdw blurRad="63500" dist="63499" dir="19387849" algn="ctr" rotWithShape="0">
                  <a:srgbClr val="BBE0E3">
                    <a:alpha val="75000"/>
                  </a:srgbClr>
                </a:outerShdw>
              </a:effectLst>
            </p:spPr>
            <p:txBody>
              <a:bodyPr lIns="0" tIns="0" rIns="0" bIns="0"/>
              <a:lstStyle/>
              <a:p>
                <a:pPr>
                  <a:defRPr/>
                </a:pPr>
                <a:endParaRPr lang="en-US">
                  <a:effectLst>
                    <a:outerShdw blurRad="38100" dist="38100" dir="2700000" algn="tl">
                      <a:srgbClr val="000000">
                        <a:alpha val="43137"/>
                      </a:srgbClr>
                    </a:outerShdw>
                  </a:effectLst>
                  <a:ea typeface="ヒラギノ明朝 ProN W3" charset="0"/>
                </a:endParaRPr>
              </a:p>
            </p:txBody>
          </p:sp>
          <p:sp>
            <p:nvSpPr>
              <p:cNvPr id="166946" name="Rectangle 34"/>
              <p:cNvSpPr>
                <a:spLocks/>
              </p:cNvSpPr>
              <p:nvPr/>
            </p:nvSpPr>
            <p:spPr bwMode="auto">
              <a:xfrm>
                <a:off x="0" y="107"/>
                <a:ext cx="1384" cy="127"/>
              </a:xfrm>
              <a:prstGeom prst="rect">
                <a:avLst/>
              </a:prstGeom>
              <a:noFill/>
              <a:ln>
                <a:noFill/>
              </a:ln>
              <a:extLst>
                <a:ext uri="{909E8E84-426E-40dd-AFC4-6F175D3DCCD1}"/>
                <a:ext uri="{91240B29-F687-4f45-9708-019B960494DF}"/>
              </a:extLst>
            </p:spPr>
            <p:txBody>
              <a:bodyPr lIns="0" tIns="0" rIns="0" bIns="0" anchor="ctr"/>
              <a:lstStyle/>
              <a:p>
                <a:pPr>
                  <a:defRPr/>
                </a:pPr>
                <a:r>
                  <a:rPr lang="en-US" sz="1300">
                    <a:effectLst>
                      <a:outerShdw blurRad="38100" dist="38100" dir="2700000" algn="tl">
                        <a:srgbClr val="000000"/>
                      </a:outerShdw>
                    </a:effectLst>
                    <a:latin typeface="Times New Roman" pitchFamily="18" charset="0"/>
                    <a:ea typeface="MS PGothic" pitchFamily="34" charset="-128"/>
                    <a:sym typeface="Times New Roman" pitchFamily="18" charset="0"/>
                  </a:rPr>
                  <a:t>Değişken oranlı</a:t>
                </a:r>
              </a:p>
            </p:txBody>
          </p:sp>
        </p:grpSp>
      </p:grpSp>
      <p:sp>
        <p:nvSpPr>
          <p:cNvPr id="89091" name="Rectangle 37"/>
          <p:cNvSpPr>
            <a:spLocks noGrp="1" noChangeArrowheads="1"/>
          </p:cNvSpPr>
          <p:nvPr>
            <p:ph type="title"/>
          </p:nvPr>
        </p:nvSpPr>
        <p:spPr/>
        <p:txBody>
          <a:bodyPr/>
          <a:lstStyle/>
          <a:p>
            <a:pPr eaLnBrk="1" hangingPunct="1"/>
            <a:r>
              <a:rPr lang="en-US" altLang="tr-TR" smtClean="0"/>
              <a:t>Pekiştirme Tarifeleri</a:t>
            </a:r>
          </a:p>
        </p:txBody>
      </p:sp>
    </p:spTree>
    <p:extLst>
      <p:ext uri="{BB962C8B-B14F-4D97-AF65-F5344CB8AC3E}">
        <p14:creationId xmlns:p14="http://schemas.microsoft.com/office/powerpoint/2010/main" val="405115225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r>
              <a:rPr lang="en-US" altLang="tr-TR" smtClean="0"/>
              <a:t>Sürekli pekiştirme</a:t>
            </a:r>
          </a:p>
        </p:txBody>
      </p:sp>
      <p:sp>
        <p:nvSpPr>
          <p:cNvPr id="90115" name="Rectangle 1"/>
          <p:cNvSpPr>
            <a:spLocks noGrp="1" noChangeArrowheads="1"/>
          </p:cNvSpPr>
          <p:nvPr>
            <p:ph idx="1"/>
          </p:nvPr>
        </p:nvSpPr>
        <p:spPr/>
        <p:txBody>
          <a:bodyPr/>
          <a:lstStyle/>
          <a:p>
            <a:pPr marL="382588" indent="-342900">
              <a:buClr>
                <a:srgbClr val="003366"/>
              </a:buClr>
              <a:buSzPct val="75000"/>
              <a:buFont typeface="Wingdings" panose="05000000000000000000" pitchFamily="2" charset="2"/>
              <a:buChar char="l"/>
            </a:pPr>
            <a:r>
              <a:rPr lang="en-US" altLang="tr-TR" smtClean="0">
                <a:latin typeface="Arial Bold" charset="0"/>
                <a:sym typeface="Arial Bold" charset="0"/>
              </a:rPr>
              <a:t>Sürekli pekiştirme:</a:t>
            </a:r>
            <a:r>
              <a:rPr lang="en-US" altLang="tr-TR" smtClean="0"/>
              <a:t> Daha çok yeni bir davranış kazandırma işleminde kullanılır. Diğer bir ifadeyle biçimlendirme/kademeli yaklaşım yönteminde sürekli pekiştirme tarifesinden yararlanılır. </a:t>
            </a:r>
          </a:p>
        </p:txBody>
      </p:sp>
    </p:spTree>
    <p:extLst>
      <p:ext uri="{BB962C8B-B14F-4D97-AF65-F5344CB8AC3E}">
        <p14:creationId xmlns:p14="http://schemas.microsoft.com/office/powerpoint/2010/main" val="131157273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3"/>
          <p:cNvSpPr>
            <a:spLocks noGrp="1" noChangeArrowheads="1"/>
          </p:cNvSpPr>
          <p:nvPr>
            <p:ph type="title"/>
          </p:nvPr>
        </p:nvSpPr>
        <p:spPr/>
        <p:txBody>
          <a:bodyPr/>
          <a:lstStyle/>
          <a:p>
            <a:pPr eaLnBrk="1" hangingPunct="1"/>
            <a:r>
              <a:rPr lang="en-US" altLang="tr-TR" smtClean="0"/>
              <a:t>Sabit aralıklı pekiştirme</a:t>
            </a:r>
          </a:p>
        </p:txBody>
      </p:sp>
      <p:sp>
        <p:nvSpPr>
          <p:cNvPr id="91139" name="Rectangle 1"/>
          <p:cNvSpPr>
            <a:spLocks noGrp="1" noChangeArrowheads="1"/>
          </p:cNvSpPr>
          <p:nvPr>
            <p:ph idx="1"/>
          </p:nvPr>
        </p:nvSpPr>
        <p:spPr>
          <a:xfrm>
            <a:off x="2362201" y="2362200"/>
            <a:ext cx="3770313" cy="4495800"/>
          </a:xfrm>
        </p:spPr>
        <p:txBody>
          <a:bodyPr/>
          <a:lstStyle/>
          <a:p>
            <a:pPr marL="573088" indent="-533400" algn="just">
              <a:buSzPct val="99000"/>
              <a:buFontTx/>
              <a:buAutoNum type="alphaLcPeriod"/>
            </a:pPr>
            <a:r>
              <a:rPr lang="en-US" altLang="tr-TR" smtClean="0"/>
              <a:t>Bu tarifede belli bir süredeki davranış pekiştirilir. Bu süre içerisindeki davranış sayısı önemli değildir. Birey, pekiştirecin ne zaman verileceğini bilmektedir. </a:t>
            </a:r>
          </a:p>
        </p:txBody>
      </p:sp>
      <p:pic>
        <p:nvPicPr>
          <p:cNvPr id="9114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2362200"/>
            <a:ext cx="38862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469393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3"/>
          <p:cNvSpPr>
            <a:spLocks noGrp="1" noChangeArrowheads="1"/>
          </p:cNvSpPr>
          <p:nvPr>
            <p:ph type="title"/>
          </p:nvPr>
        </p:nvSpPr>
        <p:spPr>
          <a:xfrm>
            <a:off x="2463800" y="520700"/>
            <a:ext cx="7366000" cy="1549400"/>
          </a:xfrm>
        </p:spPr>
        <p:txBody>
          <a:bodyPr/>
          <a:lstStyle/>
          <a:p>
            <a:pPr eaLnBrk="1" hangingPunct="1"/>
            <a:r>
              <a:rPr lang="en-US" altLang="tr-TR" smtClean="0"/>
              <a:t>Değişken aralıklı pekiştirme</a:t>
            </a:r>
          </a:p>
        </p:txBody>
      </p:sp>
      <p:sp>
        <p:nvSpPr>
          <p:cNvPr id="92163"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1800"/>
              <a:t>Bu tarifede pekiştirecin ne zaman verileceği organizma ya da birey tarafından bilinmemektedir. Bu yüzden birey sürekli istenilen davranışı yapma eğilimindedir. Habersiz sınavlar, müfettiş denetimleri, zabıtaların işyeri denetimleri, ani polis baskınları ve okullarda istenmeyen materyal ya da yayınların girişini engellemek için yapılan habersiz aramalar, </a:t>
            </a:r>
          </a:p>
        </p:txBody>
      </p:sp>
      <p:pic>
        <p:nvPicPr>
          <p:cNvPr id="92164"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362200"/>
            <a:ext cx="36576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3427632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3"/>
          <p:cNvSpPr>
            <a:spLocks noGrp="1" noChangeArrowheads="1"/>
          </p:cNvSpPr>
          <p:nvPr>
            <p:ph type="title"/>
          </p:nvPr>
        </p:nvSpPr>
        <p:spPr/>
        <p:txBody>
          <a:bodyPr/>
          <a:lstStyle/>
          <a:p>
            <a:pPr eaLnBrk="1" hangingPunct="1"/>
            <a:r>
              <a:rPr lang="en-US" altLang="tr-TR" smtClean="0"/>
              <a:t>Sabit oranlı pekiştime</a:t>
            </a:r>
          </a:p>
        </p:txBody>
      </p:sp>
      <p:sp>
        <p:nvSpPr>
          <p:cNvPr id="93187" name="Rectangle 1"/>
          <p:cNvSpPr>
            <a:spLocks noGrp="1" noChangeArrowheads="1"/>
          </p:cNvSpPr>
          <p:nvPr>
            <p:ph idx="1"/>
          </p:nvPr>
        </p:nvSpPr>
        <p:spPr>
          <a:xfrm>
            <a:off x="2362201" y="2362200"/>
            <a:ext cx="3770313" cy="4495800"/>
          </a:xfrm>
        </p:spPr>
        <p:txBody>
          <a:bodyPr/>
          <a:lstStyle/>
          <a:p>
            <a:pPr marL="573088" indent="-533400" algn="just">
              <a:buSzPct val="99000"/>
              <a:buFontTx/>
              <a:buAutoNum type="alphaLcPeriod"/>
            </a:pPr>
            <a:r>
              <a:rPr lang="en-US" altLang="tr-TR" smtClean="0"/>
              <a:t>Bu tarifede önemli olan pekiştirecin ne zaman verileceği ya da alınacağı değil, daha önceden belirlenmiş davranış sayına ulaşmadır. </a:t>
            </a:r>
          </a:p>
        </p:txBody>
      </p:sp>
      <p:pic>
        <p:nvPicPr>
          <p:cNvPr id="93188"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362201"/>
            <a:ext cx="3733800" cy="387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435059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title"/>
          </p:nvPr>
        </p:nvSpPr>
        <p:spPr>
          <a:xfrm>
            <a:off x="2463800" y="520700"/>
            <a:ext cx="7366000" cy="1600200"/>
          </a:xfrm>
        </p:spPr>
        <p:txBody>
          <a:bodyPr/>
          <a:lstStyle/>
          <a:p>
            <a:pPr eaLnBrk="1" hangingPunct="1"/>
            <a:r>
              <a:rPr lang="en-US" altLang="tr-TR" smtClean="0"/>
              <a:t>Değişken oranlı pekiştirme</a:t>
            </a:r>
          </a:p>
        </p:txBody>
      </p:sp>
      <p:sp>
        <p:nvSpPr>
          <p:cNvPr id="94211"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z="2000"/>
              <a:t>Bu tarifede pekiştirecin ne zaman verileceği değil hangi davranıştan sonra verileceği önemlidir. Değişken oranlı pekiştirmede birey kaç davranıştan sonra pekiştireç alacağını bilemez. Bu yüzden sürekli o davranışı yapma eğilimi içerisine girer. </a:t>
            </a:r>
            <a:r>
              <a:rPr lang="en-US" altLang="tr-TR" sz="2000">
                <a:latin typeface="Arial Bold Italic" charset="0"/>
                <a:sym typeface="Arial Bold Italic" charset="0"/>
              </a:rPr>
              <a:t>Sönmeye karşı en dirençli tarife değişken oranlı tarifedir.</a:t>
            </a:r>
            <a:r>
              <a:rPr lang="en-US" altLang="tr-TR" sz="2000"/>
              <a:t> </a:t>
            </a:r>
          </a:p>
        </p:txBody>
      </p:sp>
      <p:pic>
        <p:nvPicPr>
          <p:cNvPr id="94212"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2438400"/>
            <a:ext cx="3657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318261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3"/>
          <p:cNvSpPr>
            <a:spLocks noGrp="1" noChangeArrowheads="1"/>
          </p:cNvSpPr>
          <p:nvPr>
            <p:ph type="title"/>
          </p:nvPr>
        </p:nvSpPr>
        <p:spPr/>
        <p:txBody>
          <a:bodyPr/>
          <a:lstStyle/>
          <a:p>
            <a:pPr eaLnBrk="1" hangingPunct="1"/>
            <a:r>
              <a:rPr lang="en-US" altLang="tr-TR" smtClean="0"/>
              <a:t>Bitişiklik Kuramları</a:t>
            </a:r>
          </a:p>
        </p:txBody>
      </p:sp>
      <p:sp>
        <p:nvSpPr>
          <p:cNvPr id="95235" name="Rectangle 1"/>
          <p:cNvSpPr>
            <a:spLocks noGrp="1" noChangeArrowheads="1"/>
          </p:cNvSpPr>
          <p:nvPr>
            <p:ph idx="1"/>
          </p:nvPr>
        </p:nvSpPr>
        <p:spPr>
          <a:xfrm>
            <a:off x="2362200" y="2362200"/>
            <a:ext cx="4267200" cy="4495800"/>
          </a:xfrm>
        </p:spPr>
        <p:txBody>
          <a:bodyPr/>
          <a:lstStyle/>
          <a:p>
            <a:pPr marL="382588" indent="-342900">
              <a:buClr>
                <a:srgbClr val="003366"/>
              </a:buClr>
              <a:buSzPct val="75000"/>
              <a:buFont typeface="Wingdings" panose="05000000000000000000" pitchFamily="2" charset="2"/>
              <a:buChar char="l"/>
            </a:pPr>
            <a:r>
              <a:rPr lang="en-US" altLang="tr-TR" sz="2000"/>
              <a:t>1. Watson</a:t>
            </a:r>
            <a:r>
              <a:rPr lang="ja-JP" altLang="en-US" sz="2000">
                <a:latin typeface="Arial" panose="020B0604020202020204" pitchFamily="34" charset="0"/>
                <a:cs typeface="HGP明朝E"/>
              </a:rPr>
              <a:t>’</a:t>
            </a:r>
            <a:r>
              <a:rPr lang="en-US" altLang="ja-JP" sz="2000">
                <a:cs typeface="HGP明朝E"/>
              </a:rPr>
              <a:t>ın Bitişiklik Kuramı</a:t>
            </a:r>
          </a:p>
          <a:p>
            <a:pPr marL="382588" indent="-342900">
              <a:buNone/>
            </a:pPr>
            <a:r>
              <a:rPr lang="en-US" altLang="tr-TR" sz="2000"/>
              <a:t>	Watson, Pavlov</a:t>
            </a:r>
            <a:r>
              <a:rPr lang="ja-JP" altLang="en-US" sz="2000">
                <a:latin typeface="Arial" panose="020B0604020202020204" pitchFamily="34" charset="0"/>
                <a:cs typeface="HGP明朝E"/>
              </a:rPr>
              <a:t>’</a:t>
            </a:r>
            <a:r>
              <a:rPr lang="en-US" altLang="ja-JP" sz="2000">
                <a:cs typeface="HGP明朝E"/>
              </a:rPr>
              <a:t>un koşullu refleksle ilgili görüşlerini kendisine uygun bir model olarak almıştır. Klasik koşullanmayı, insanın refleksif olmayan davranışlarının öğretilmesinde de kullanılabileceğini öne sürmüştür. Watson</a:t>
            </a:r>
            <a:r>
              <a:rPr lang="ja-JP" altLang="en-US" sz="2000">
                <a:latin typeface="Arial" panose="020B0604020202020204" pitchFamily="34" charset="0"/>
                <a:cs typeface="HGP明朝E"/>
              </a:rPr>
              <a:t>’</a:t>
            </a:r>
            <a:r>
              <a:rPr lang="en-US" altLang="ja-JP" sz="2000">
                <a:cs typeface="HGP明朝E"/>
              </a:rPr>
              <a:t>un öğrenmeye ilişkin üç temel görüşü vardır: </a:t>
            </a:r>
            <a:r>
              <a:rPr lang="en-US" altLang="ja-JP" sz="2000">
                <a:latin typeface="Arial Bold Italic" charset="0"/>
                <a:cs typeface="HGP明朝E"/>
                <a:sym typeface="Arial Bold Italic" charset="0"/>
              </a:rPr>
              <a:t>En son ve en sık ilkesi</a:t>
            </a:r>
            <a:r>
              <a:rPr lang="en-US" altLang="ja-JP" sz="2000">
                <a:cs typeface="HGP明朝E"/>
              </a:rPr>
              <a:t>, </a:t>
            </a:r>
            <a:r>
              <a:rPr lang="en-US" altLang="ja-JP" sz="2000">
                <a:latin typeface="Arial Bold Italic" charset="0"/>
                <a:cs typeface="HGP明朝E"/>
                <a:sym typeface="Arial Bold Italic" charset="0"/>
              </a:rPr>
              <a:t>Bitişiklik ilkesi ve Korku şartlanması</a:t>
            </a:r>
            <a:endParaRPr lang="en-US" altLang="tr-TR" sz="2000">
              <a:latin typeface="Arial Bold Italic" charset="0"/>
              <a:ea typeface="ヒラギノ角ゴ ProN W6" charset="-128"/>
              <a:sym typeface="Arial Bold Italic" charset="0"/>
            </a:endParaRPr>
          </a:p>
        </p:txBody>
      </p:sp>
      <p:pic>
        <p:nvPicPr>
          <p:cNvPr id="95236"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4838" y="2590800"/>
            <a:ext cx="302736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841191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3"/>
          <p:cNvSpPr>
            <a:spLocks noGrp="1" noChangeArrowheads="1"/>
          </p:cNvSpPr>
          <p:nvPr>
            <p:ph type="title"/>
          </p:nvPr>
        </p:nvSpPr>
        <p:spPr/>
        <p:txBody>
          <a:bodyPr/>
          <a:lstStyle/>
          <a:p>
            <a:pPr eaLnBrk="1" hangingPunct="1"/>
            <a:r>
              <a:rPr lang="en-US" altLang="tr-TR" smtClean="0">
                <a:latin typeface="Arial" panose="020B0604020202020204" pitchFamily="34" charset="0"/>
                <a:cs typeface="Arial" panose="020B0604020202020204" pitchFamily="34" charset="0"/>
                <a:sym typeface="Arial" panose="020B0604020202020204" pitchFamily="34" charset="0"/>
              </a:rPr>
              <a:t>En son ve En Sık İlkesi</a:t>
            </a:r>
            <a:endParaRPr lang="en-US" altLang="tr-TR" smtClean="0">
              <a:latin typeface="Arial" panose="020B0604020202020204" pitchFamily="34" charset="0"/>
              <a:ea typeface="ヒラギノ角ゴ ProN W3" charset="-128"/>
              <a:sym typeface="Arial" panose="020B0604020202020204" pitchFamily="34" charset="0"/>
            </a:endParaRPr>
          </a:p>
        </p:txBody>
      </p:sp>
      <p:sp>
        <p:nvSpPr>
          <p:cNvPr id="96259" name="Rectangle 1"/>
          <p:cNvSpPr>
            <a:spLocks noGrp="1" noChangeArrowheads="1"/>
          </p:cNvSpPr>
          <p:nvPr>
            <p:ph idx="1"/>
          </p:nvPr>
        </p:nvSpPr>
        <p:spPr>
          <a:xfrm>
            <a:off x="2362201" y="2362200"/>
            <a:ext cx="3770313" cy="4495800"/>
          </a:xfrm>
        </p:spPr>
        <p:txBody>
          <a:bodyPr/>
          <a:lstStyle/>
          <a:p>
            <a:pPr marL="382588" indent="-342900">
              <a:buClr>
                <a:srgbClr val="003366"/>
              </a:buClr>
              <a:buSzPct val="75000"/>
              <a:buFont typeface="Wingdings" panose="05000000000000000000" pitchFamily="2" charset="2"/>
              <a:buChar char="l"/>
            </a:pPr>
            <a:r>
              <a:rPr lang="en-US" altLang="tr-TR" smtClean="0"/>
              <a:t>Watson, öğrenmede pekiştirme ya da ödüllendirmeden söz etmemiştir. Watson</a:t>
            </a:r>
            <a:r>
              <a:rPr lang="ja-JP" altLang="en-US" smtClean="0">
                <a:latin typeface="Arial" panose="020B0604020202020204" pitchFamily="34" charset="0"/>
                <a:cs typeface="HGP明朝E"/>
              </a:rPr>
              <a:t>’</a:t>
            </a:r>
            <a:r>
              <a:rPr lang="en-US" altLang="ja-JP" smtClean="0">
                <a:cs typeface="HGP明朝E"/>
              </a:rPr>
              <a:t>a göre bir uyarıcıya verilecek tepki, o uyarıcıya karşı en son yapılmış ve en son tekrarlanmış tepkidir. </a:t>
            </a:r>
            <a:endParaRPr lang="en-US" altLang="tr-TR" smtClean="0"/>
          </a:p>
        </p:txBody>
      </p:sp>
      <p:pic>
        <p:nvPicPr>
          <p:cNvPr id="96260" name="Picture 2"/>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2286000"/>
            <a:ext cx="37338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1620673"/>
      </p:ext>
    </p:extLst>
  </p:cSld>
  <p:clrMapOvr>
    <a:masterClrMapping/>
  </p:clrMapOvr>
  <p:transition/>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TotalTime>
  <Words>581</Words>
  <Application>Microsoft Office PowerPoint</Application>
  <PresentationFormat>Geniş ekran</PresentationFormat>
  <Paragraphs>47</Paragraphs>
  <Slides>19</Slides>
  <Notes>0</Notes>
  <HiddenSlides>0</HiddenSlides>
  <MMClips>0</MMClips>
  <ScaleCrop>false</ScaleCrop>
  <HeadingPairs>
    <vt:vector size="6" baseType="variant">
      <vt:variant>
        <vt:lpstr>Kullanılan Yazı Tipleri</vt:lpstr>
      </vt:variant>
      <vt:variant>
        <vt:i4>13</vt:i4>
      </vt:variant>
      <vt:variant>
        <vt:lpstr>Tema</vt:lpstr>
      </vt:variant>
      <vt:variant>
        <vt:i4>1</vt:i4>
      </vt:variant>
      <vt:variant>
        <vt:lpstr>Slayt Başlıkları</vt:lpstr>
      </vt:variant>
      <vt:variant>
        <vt:i4>19</vt:i4>
      </vt:variant>
    </vt:vector>
  </HeadingPairs>
  <TitlesOfParts>
    <vt:vector size="33" baseType="lpstr">
      <vt:lpstr>MS PGothic</vt:lpstr>
      <vt:lpstr>MS PGothic</vt:lpstr>
      <vt:lpstr>ヒラギノ明朝 ProN W3</vt:lpstr>
      <vt:lpstr>ヒラギノ角ゴ ProN W3</vt:lpstr>
      <vt:lpstr>ヒラギノ角ゴ ProN W6</vt:lpstr>
      <vt:lpstr>Arial</vt:lpstr>
      <vt:lpstr>Arial Bold</vt:lpstr>
      <vt:lpstr>Arial Bold Italic</vt:lpstr>
      <vt:lpstr>HGP明朝E</vt:lpstr>
      <vt:lpstr>Symbol</vt:lpstr>
      <vt:lpstr>Times New Roman</vt:lpstr>
      <vt:lpstr>Trebuchet MS</vt:lpstr>
      <vt:lpstr>Wingdings</vt:lpstr>
      <vt:lpstr>Berlin</vt:lpstr>
      <vt:lpstr>Öğrenme Psikolojisi Kuramları: Davranışçı Yaklaşım III</vt:lpstr>
      <vt:lpstr>Pekiştirme Tarifeleri</vt:lpstr>
      <vt:lpstr>Sürekli pekiştirme</vt:lpstr>
      <vt:lpstr>Sabit aralıklı pekiştirme</vt:lpstr>
      <vt:lpstr>Değişken aralıklı pekiştirme</vt:lpstr>
      <vt:lpstr>Sabit oranlı pekiştime</vt:lpstr>
      <vt:lpstr>Değişken oranlı pekiştirme</vt:lpstr>
      <vt:lpstr>Bitişiklik Kuramları</vt:lpstr>
      <vt:lpstr>En son ve En Sık İlkesi</vt:lpstr>
      <vt:lpstr>Bitişiklik İlkesi</vt:lpstr>
      <vt:lpstr>PowerPoint Sunusu</vt:lpstr>
      <vt:lpstr>Guithrie’nin Bitişiklik Kuramı </vt:lpstr>
      <vt:lpstr>Bitişiklik yasası</vt:lpstr>
      <vt:lpstr>Öğrenmede Tek Deneme</vt:lpstr>
      <vt:lpstr>Sonunculuk İlkesi</vt:lpstr>
      <vt:lpstr>Guthrie’ye Göre Alışkanlıkları Yok Etme Yöntemleri</vt:lpstr>
      <vt:lpstr>Eşik Yöntemi</vt:lpstr>
      <vt:lpstr>Bıktırma</vt:lpstr>
      <vt:lpstr>Zıt Tepki Yöntemi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Öğrenme Psikolojisi Kuramları: Davranışçı Kuramlar III</dc:title>
  <dc:creator>EYLEMTURK</dc:creator>
  <cp:lastModifiedBy>EYLEMTURK</cp:lastModifiedBy>
  <cp:revision>2</cp:revision>
  <dcterms:created xsi:type="dcterms:W3CDTF">2018-04-25T15:34:13Z</dcterms:created>
  <dcterms:modified xsi:type="dcterms:W3CDTF">2018-04-25T15:38:20Z</dcterms:modified>
</cp:coreProperties>
</file>