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handoutMasterIdLst>
    <p:handoutMasterId r:id="rId12"/>
  </p:handoutMasterIdLst>
  <p:sldIdLst>
    <p:sldId id="573" r:id="rId2"/>
    <p:sldId id="624" r:id="rId3"/>
    <p:sldId id="625" r:id="rId4"/>
    <p:sldId id="626" r:id="rId5"/>
    <p:sldId id="627" r:id="rId6"/>
    <p:sldId id="628" r:id="rId7"/>
    <p:sldId id="629" r:id="rId8"/>
    <p:sldId id="630" r:id="rId9"/>
    <p:sldId id="623" r:id="rId10"/>
  </p:sldIdLst>
  <p:sldSz cx="12192000" cy="6858000"/>
  <p:notesSz cx="6858000" cy="9144000"/>
  <p:defaultTextStyle>
    <a:defPPr rtl="0">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8799B23B-EC83-4686-B30A-512413B5E67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Açık Stil 3 - Vurgu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10A1B5D5-9B99-4C35-A422-299274C87663}" styleName="Orta Stil 1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A488322-F2BA-4B5B-9748-0D474271808F}" styleName="Orta Stil 3 - Vurgu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Orta Stil 4 - Vurgu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1EBBBCC-DAD2-459C-BE2E-F6DE35CF9A28}" styleName="Koyu Stil 2 - Vurgu 3/Vurgu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57" autoAdjust="0"/>
    <p:restoredTop sz="94660"/>
  </p:normalViewPr>
  <p:slideViewPr>
    <p:cSldViewPr snapToGrid="0">
      <p:cViewPr varScale="1">
        <p:scale>
          <a:sx n="88" d="100"/>
          <a:sy n="88" d="100"/>
        </p:scale>
        <p:origin x="322" y="67"/>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8" d="100"/>
          <a:sy n="88" d="100"/>
        </p:scale>
        <p:origin x="3072"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ACCE82-DC69-432C-BABD-63E5257FC9F5}" type="datetime1">
              <a:rPr lang="tr-TR" smtClean="0"/>
              <a:t>7.05.2020</a:t>
            </a:fld>
            <a:endParaRPr lang="tr-TR" dirty="0"/>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dirty="0"/>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DF9922-981B-48BE-96E8-A46794BAA7ED}" type="slidenum">
              <a:rPr lang="tr-TR" smtClean="0"/>
              <a:t>‹#›</a:t>
            </a:fld>
            <a:endParaRPr lang="tr-TR" dirty="0"/>
          </a:p>
        </p:txBody>
      </p:sp>
    </p:spTree>
    <p:extLst>
      <p:ext uri="{BB962C8B-B14F-4D97-AF65-F5344CB8AC3E}">
        <p14:creationId xmlns:p14="http://schemas.microsoft.com/office/powerpoint/2010/main" val="2811124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tr-TR" noProof="0" dirty="0"/>
          </a:p>
        </p:txBody>
      </p:sp>
      <p:sp>
        <p:nvSpPr>
          <p:cNvPr id="3" name="Tarih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9142D3-BDF4-467D-910A-DF82338AE250}" type="datetime1">
              <a:rPr lang="tr-TR" smtClean="0"/>
              <a:pPr/>
              <a:t>7.05.2020</a:t>
            </a:fld>
            <a:endParaRPr lang="tr-TR" dirty="0"/>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tr-TR" noProof="0" dirty="0"/>
          </a:p>
        </p:txBody>
      </p:sp>
      <p:sp>
        <p:nvSpPr>
          <p:cNvPr id="5" name="Notlar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tr-TR" noProof="0" dirty="0" smtClean="0"/>
              <a:t>Asıl metin stillerini düzenlemek için tıklayın</a:t>
            </a:r>
          </a:p>
          <a:p>
            <a:pPr lvl="1" rtl="0"/>
            <a:r>
              <a:rPr lang="tr-TR" noProof="0" dirty="0" smtClean="0"/>
              <a:t>İkinci düzey</a:t>
            </a:r>
          </a:p>
          <a:p>
            <a:pPr lvl="2" rtl="0"/>
            <a:r>
              <a:rPr lang="tr-TR" noProof="0" dirty="0" smtClean="0"/>
              <a:t>Üçüncü düzey</a:t>
            </a:r>
          </a:p>
          <a:p>
            <a:pPr lvl="3" rtl="0"/>
            <a:r>
              <a:rPr lang="tr-TR" noProof="0" dirty="0" smtClean="0"/>
              <a:t>Dördüncü düzey</a:t>
            </a:r>
          </a:p>
          <a:p>
            <a:pPr lvl="4" rtl="0"/>
            <a:r>
              <a:rPr lang="tr-TR" noProof="0" dirty="0" smtClean="0"/>
              <a:t>Beşinci düzey</a:t>
            </a:r>
            <a:endParaRPr lang="tr-TR" noProof="0" dirty="0"/>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tr-TR" noProof="0" dirty="0"/>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93B0CF2-7F87-4E02-A248-870047730F99}" type="slidenum">
              <a:rPr lang="tr-TR" noProof="0" smtClean="0"/>
              <a:t>‹#›</a:t>
            </a:fld>
            <a:endParaRPr lang="tr-TR" noProof="0" dirty="0"/>
          </a:p>
        </p:txBody>
      </p:sp>
    </p:spTree>
    <p:extLst>
      <p:ext uri="{BB962C8B-B14F-4D97-AF65-F5344CB8AC3E}">
        <p14:creationId xmlns:p14="http://schemas.microsoft.com/office/powerpoint/2010/main" val="3614981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1">
        <a:schemeClr val="bg1"/>
      </p:bgRef>
    </p:bg>
    <p:spTree>
      <p:nvGrpSpPr>
        <p:cNvPr id="1" name=""/>
        <p:cNvGrpSpPr/>
        <p:nvPr/>
      </p:nvGrpSpPr>
      <p:grpSpPr>
        <a:xfrm>
          <a:off x="0" y="0"/>
          <a:ext cx="0" cy="0"/>
          <a:chOff x="0" y="0"/>
          <a:chExt cx="0" cy="0"/>
        </a:xfrm>
      </p:grpSpPr>
      <p:grpSp>
        <p:nvGrpSpPr>
          <p:cNvPr id="10" name="Grup 9"/>
          <p:cNvGrpSpPr/>
          <p:nvPr/>
        </p:nvGrpSpPr>
        <p:grpSpPr>
          <a:xfrm>
            <a:off x="0" y="6208894"/>
            <a:ext cx="12192000" cy="649106"/>
            <a:chOff x="0" y="6208894"/>
            <a:chExt cx="12192000" cy="649106"/>
          </a:xfrm>
        </p:grpSpPr>
        <p:sp>
          <p:nvSpPr>
            <p:cNvPr id="2" name="Dikdörtgen 1"/>
            <p:cNvSpPr/>
            <p:nvPr/>
          </p:nvSpPr>
          <p:spPr>
            <a:xfrm>
              <a:off x="3048" y="6220178"/>
              <a:ext cx="12188952" cy="637822"/>
            </a:xfrm>
            <a:prstGeom prst="rect">
              <a:avLst/>
            </a:prstGeom>
            <a:ln>
              <a:noFill/>
            </a:ln>
          </p:spPr>
          <p:style>
            <a:lnRef idx="1">
              <a:schemeClr val="accent3"/>
            </a:lnRef>
            <a:fillRef idx="2">
              <a:schemeClr val="accent3"/>
            </a:fillRef>
            <a:effectRef idx="1">
              <a:schemeClr val="accent3"/>
            </a:effectRef>
            <a:fontRef idx="minor">
              <a:schemeClr val="dk1"/>
            </a:fontRef>
          </p:style>
          <p:txBody>
            <a:bodyPr rtlCol="0" anchor="ctr"/>
            <a:lstStyle/>
            <a:p>
              <a:pPr algn="ctr" rtl="0"/>
              <a:endParaRPr lang="tr-TR" noProof="0" dirty="0"/>
            </a:p>
          </p:txBody>
        </p:sp>
        <p:cxnSp>
          <p:nvCxnSpPr>
            <p:cNvPr id="7" name="Düz Bağlayıcı 6"/>
            <p:cNvCxnSpPr/>
            <p:nvPr/>
          </p:nvCxnSpPr>
          <p:spPr>
            <a:xfrm>
              <a:off x="0" y="6208894"/>
              <a:ext cx="1219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cxnSp>
        <p:nvCxnSpPr>
          <p:cNvPr id="5" name="Düz Bağlayıcı 4"/>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Düz Bağlayıcı 10"/>
          <p:cNvCxnSpPr/>
          <p:nvPr userDrawn="1"/>
        </p:nvCxnSpPr>
        <p:spPr>
          <a:xfrm flipV="1">
            <a:off x="3048" y="5937956"/>
            <a:ext cx="8241" cy="5644"/>
          </a:xfrm>
          <a:prstGeom prst="line">
            <a:avLst/>
          </a:prstGeom>
        </p:spPr>
        <p:style>
          <a:lnRef idx="1">
            <a:schemeClr val="accent1"/>
          </a:lnRef>
          <a:fillRef idx="0">
            <a:schemeClr val="accent1"/>
          </a:fillRef>
          <a:effectRef idx="0">
            <a:schemeClr val="accent1"/>
          </a:effectRef>
          <a:fontRef idx="minor">
            <a:schemeClr val="tx1"/>
          </a:fontRef>
        </p:style>
      </p:cxnSp>
      <p:sp>
        <p:nvSpPr>
          <p:cNvPr id="9" name="Başlık 8"/>
          <p:cNvSpPr>
            <a:spLocks noGrp="1"/>
          </p:cNvSpPr>
          <p:nvPr>
            <p:ph type="ctrTitle"/>
          </p:nvPr>
        </p:nvSpPr>
        <p:spPr>
          <a:xfrm>
            <a:off x="711200" y="1371600"/>
            <a:ext cx="10468864" cy="1828800"/>
          </a:xfrm>
          <a:ln>
            <a:noFill/>
          </a:ln>
        </p:spPr>
        <p:txBody>
          <a:bodyPr vert="horz" tIns="0" rIns="18288" bIns="0" rtlCol="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17" name="Alt Başlık 16"/>
          <p:cNvSpPr>
            <a:spLocks noGrp="1"/>
          </p:cNvSpPr>
          <p:nvPr>
            <p:ph type="subTitle" idx="1"/>
          </p:nvPr>
        </p:nvSpPr>
        <p:spPr>
          <a:xfrm>
            <a:off x="711200" y="3228536"/>
            <a:ext cx="10472928" cy="1752600"/>
          </a:xfrm>
        </p:spPr>
        <p:txBody>
          <a:bodyPr lIns="0" rIns="18288" rtlCol="0"/>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tr-TR" noProof="0" smtClean="0"/>
              <a:t>Asıl alt başlık stilini düzenlemek için tıklayın</a:t>
            </a:r>
            <a:endParaRPr kumimoji="0" lang="tr-TR" noProof="0" dirty="0"/>
          </a:p>
        </p:txBody>
      </p:sp>
      <p:sp>
        <p:nvSpPr>
          <p:cNvPr id="30" name="Tarih Yer Tutucusu 29"/>
          <p:cNvSpPr>
            <a:spLocks noGrp="1"/>
          </p:cNvSpPr>
          <p:nvPr>
            <p:ph type="dt" sz="half" idx="10"/>
          </p:nvPr>
        </p:nvSpPr>
        <p:spPr/>
        <p:txBody>
          <a:bodyPr rtlCol="0"/>
          <a:lstStyle/>
          <a:p>
            <a:pPr rtl="0"/>
            <a:fld id="{54DFDFD8-D7F7-4EA0-9E92-CC83D76048F5}" type="datetime1">
              <a:rPr lang="tr-TR" noProof="0" smtClean="0"/>
              <a:t>7.05.2020</a:t>
            </a:fld>
            <a:endParaRPr lang="tr-TR" noProof="0" dirty="0"/>
          </a:p>
        </p:txBody>
      </p:sp>
      <p:sp>
        <p:nvSpPr>
          <p:cNvPr id="19" name="Alt Bilgi Yer Tutucusu 18"/>
          <p:cNvSpPr>
            <a:spLocks noGrp="1"/>
          </p:cNvSpPr>
          <p:nvPr>
            <p:ph type="ftr" sz="quarter" idx="11"/>
          </p:nvPr>
        </p:nvSpPr>
        <p:spPr/>
        <p:txBody>
          <a:bodyPr rtlCol="0"/>
          <a:lstStyle/>
          <a:p>
            <a:pPr rtl="0"/>
            <a:r>
              <a:rPr lang="tr-TR" noProof="0" dirty="0" smtClean="0"/>
              <a:t>Alt bilgi ekle</a:t>
            </a:r>
            <a:endParaRPr lang="tr-TR" noProof="0" dirty="0"/>
          </a:p>
        </p:txBody>
      </p:sp>
      <p:sp>
        <p:nvSpPr>
          <p:cNvPr id="27" name="Slayt Numarası Yer Tutucusu 2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9808200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32F3240C-5877-429D-B2A7-07D24758D3C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877777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914402"/>
            <a:ext cx="2743200" cy="5211763"/>
          </a:xfrm>
        </p:spPr>
        <p:txBody>
          <a:bodyPr vert="eaVert" rtlCol="0"/>
          <a:lstStyle/>
          <a:p>
            <a:pPr rtl="0"/>
            <a:r>
              <a:rPr lang="tr-TR" noProof="0" smtClean="0"/>
              <a:t>Asıl başlık stili için tıklatın</a:t>
            </a:r>
            <a:endParaRPr kumimoji="0" lang="tr-TR" noProof="0" dirty="0"/>
          </a:p>
        </p:txBody>
      </p:sp>
      <p:sp>
        <p:nvSpPr>
          <p:cNvPr id="3" name="Dikey Metin Yer Tutucusu 2"/>
          <p:cNvSpPr>
            <a:spLocks noGrp="1"/>
          </p:cNvSpPr>
          <p:nvPr>
            <p:ph type="body" orient="vert" idx="1"/>
          </p:nvPr>
        </p:nvSpPr>
        <p:spPr>
          <a:xfrm>
            <a:off x="609600" y="914402"/>
            <a:ext cx="8026400" cy="5211763"/>
          </a:xfrm>
        </p:spPr>
        <p:txBody>
          <a:bodyPr vert="eaVert"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1CA809C7-44CB-4DD0-BCDF-A52895BB0140}"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369754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idx="1"/>
          </p:nvPr>
        </p:nvSpPr>
        <p:spPr/>
        <p:txBody>
          <a:bodyPr rtlCol="0"/>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Tarih Yer Tutucusu 3"/>
          <p:cNvSpPr>
            <a:spLocks noGrp="1"/>
          </p:cNvSpPr>
          <p:nvPr>
            <p:ph type="dt" sz="half" idx="10"/>
          </p:nvPr>
        </p:nvSpPr>
        <p:spPr/>
        <p:txBody>
          <a:bodyPr rtlCol="0"/>
          <a:lstStyle/>
          <a:p>
            <a:pPr rtl="0"/>
            <a:fld id="{4221F93F-375D-4AF0-AD0E-F019EB13F4AE}"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481682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707136" y="1316736"/>
            <a:ext cx="10363200" cy="1362456"/>
          </a:xfrm>
          <a:ln>
            <a:noFill/>
          </a:ln>
        </p:spPr>
        <p:txBody>
          <a:bodyPr vert="horz" tIns="0" bIns="0" rtlCol="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707136" y="2704664"/>
            <a:ext cx="10363200" cy="1509712"/>
          </a:xfrm>
        </p:spPr>
        <p:txBody>
          <a:bodyPr lIns="45720" rIns="45720" rtlCol="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tr-TR" noProof="0" smtClean="0"/>
              <a:t>Asıl metin stillerini düzenle</a:t>
            </a:r>
          </a:p>
        </p:txBody>
      </p:sp>
      <p:sp>
        <p:nvSpPr>
          <p:cNvPr id="4" name="Tarih Yer Tutucusu 3"/>
          <p:cNvSpPr>
            <a:spLocks noGrp="1"/>
          </p:cNvSpPr>
          <p:nvPr>
            <p:ph type="dt" sz="half" idx="10"/>
          </p:nvPr>
        </p:nvSpPr>
        <p:spPr/>
        <p:txBody>
          <a:bodyPr rtlCol="0"/>
          <a:lstStyle/>
          <a:p>
            <a:pPr rtl="0"/>
            <a:fld id="{22199C05-117E-4720-822E-941CC8903464}" type="datetime1">
              <a:rPr lang="tr-TR" noProof="0" smtClean="0"/>
              <a:t>7.05.2020</a:t>
            </a:fld>
            <a:endParaRPr lang="tr-TR" noProof="0" dirty="0"/>
          </a:p>
        </p:txBody>
      </p:sp>
      <p:sp>
        <p:nvSpPr>
          <p:cNvPr id="5" name="Alt Bilgi Yer Tutucusu 4"/>
          <p:cNvSpPr>
            <a:spLocks noGrp="1"/>
          </p:cNvSpPr>
          <p:nvPr>
            <p:ph type="ftr" sz="quarter" idx="11"/>
          </p:nvPr>
        </p:nvSpPr>
        <p:spPr/>
        <p:txBody>
          <a:bodyPr rtlCol="0"/>
          <a:lstStyle/>
          <a:p>
            <a:pPr rtl="0"/>
            <a:r>
              <a:rPr lang="tr-TR" noProof="0" dirty="0" smtClean="0"/>
              <a:t>Alt bilgi ekle</a:t>
            </a:r>
            <a:endParaRPr lang="tr-TR" noProof="0" dirty="0"/>
          </a:p>
        </p:txBody>
      </p:sp>
      <p:sp>
        <p:nvSpPr>
          <p:cNvPr id="6" name="Slayt Numarası Yer Tutucusu 5"/>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531933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rtlCol="0"/>
          <a:lstStyle/>
          <a:p>
            <a:pPr rtl="0"/>
            <a:r>
              <a:rPr lang="tr-TR" noProof="0" smtClean="0"/>
              <a:t>Asıl başlık stili için tıklatın</a:t>
            </a:r>
            <a:endParaRPr kumimoji="0" lang="tr-TR" noProof="0" dirty="0"/>
          </a:p>
        </p:txBody>
      </p:sp>
      <p:sp>
        <p:nvSpPr>
          <p:cNvPr id="3" name="İçerik Yer Tutucusu 2"/>
          <p:cNvSpPr>
            <a:spLocks noGrp="1"/>
          </p:cNvSpPr>
          <p:nvPr>
            <p:ph sz="half" idx="1"/>
          </p:nvPr>
        </p:nvSpPr>
        <p:spPr>
          <a:xfrm>
            <a:off x="609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İçerik Yer Tutucusu 3"/>
          <p:cNvSpPr>
            <a:spLocks noGrp="1"/>
          </p:cNvSpPr>
          <p:nvPr>
            <p:ph sz="half" idx="2"/>
          </p:nvPr>
        </p:nvSpPr>
        <p:spPr>
          <a:xfrm>
            <a:off x="6197600" y="1920085"/>
            <a:ext cx="5384800" cy="4434840"/>
          </a:xfrm>
        </p:spPr>
        <p:txBody>
          <a:bodyPr rtlCol="0"/>
          <a:lstStyle>
            <a:lvl1pPr>
              <a:defRPr sz="2600"/>
            </a:lvl1pPr>
            <a:lvl2pPr>
              <a:defRPr sz="2400"/>
            </a:lvl2pPr>
            <a:lvl3pPr>
              <a:defRPr sz="2000"/>
            </a:lvl3pPr>
            <a:lvl4pPr>
              <a:defRPr sz="18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5" name="Tarih Yer Tutucusu 4"/>
          <p:cNvSpPr>
            <a:spLocks noGrp="1"/>
          </p:cNvSpPr>
          <p:nvPr>
            <p:ph type="dt" sz="half" idx="10"/>
          </p:nvPr>
        </p:nvSpPr>
        <p:spPr/>
        <p:txBody>
          <a:bodyPr rtlCol="0"/>
          <a:lstStyle/>
          <a:p>
            <a:pPr rtl="0"/>
            <a:fld id="{463EBEF9-3980-4384-80D3-EB4BD5F6AADC}"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09018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0972800" cy="1143000"/>
          </a:xfrm>
        </p:spPr>
        <p:txBody>
          <a:bodyPr tIns="45720" rtlCol="0" anchor="b"/>
          <a:lstStyle>
            <a:lvl1pPr>
              <a:defRPr/>
            </a:lvl1pPr>
          </a:lstStyle>
          <a:p>
            <a:pPr rtl="0"/>
            <a:r>
              <a:rPr lang="tr-TR" noProof="0" smtClean="0"/>
              <a:t>Asıl başlık stili için tıklatın</a:t>
            </a:r>
            <a:endParaRPr kumimoji="0" lang="tr-TR" noProof="0" dirty="0"/>
          </a:p>
        </p:txBody>
      </p:sp>
      <p:sp>
        <p:nvSpPr>
          <p:cNvPr id="3" name="Metin Yer Tutucusu 2"/>
          <p:cNvSpPr>
            <a:spLocks noGrp="1"/>
          </p:cNvSpPr>
          <p:nvPr>
            <p:ph type="body" idx="1"/>
          </p:nvPr>
        </p:nvSpPr>
        <p:spPr>
          <a:xfrm>
            <a:off x="609600" y="1855248"/>
            <a:ext cx="5386917" cy="659352"/>
          </a:xfrm>
        </p:spPr>
        <p:txBody>
          <a:bodyPr lIns="45720" tIns="0" rIns="45720" bIns="0" rtlCol="0" anchor="ctr">
            <a:noAutofit/>
          </a:bodyP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5" name="İçerik Yer Tutucusu 4"/>
          <p:cNvSpPr>
            <a:spLocks noGrp="1"/>
          </p:cNvSpPr>
          <p:nvPr>
            <p:ph sz="quarter" idx="2"/>
          </p:nvPr>
        </p:nvSpPr>
        <p:spPr>
          <a:xfrm>
            <a:off x="609600" y="2514600"/>
            <a:ext cx="5386917"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4" name="Metin Yer Tutucusu 3"/>
          <p:cNvSpPr>
            <a:spLocks noGrp="1"/>
          </p:cNvSpPr>
          <p:nvPr>
            <p:ph type="body" sz="half" idx="3"/>
          </p:nvPr>
        </p:nvSpPr>
        <p:spPr>
          <a:xfrm>
            <a:off x="6193368" y="1859758"/>
            <a:ext cx="5389033" cy="654843"/>
          </a:xfrm>
        </p:spPr>
        <p:txBody>
          <a:bodyPr lIns="45720" tIns="0" rIns="45720" bIns="0" rtlCol="0" anchor="ctr"/>
          <a:lstStyle>
            <a:lvl1pPr marL="0" indent="0">
              <a:buNone/>
              <a:defRPr sz="2400" b="1" cap="none" baseline="0">
                <a:solidFill>
                  <a:schemeClr val="tx1"/>
                </a:solidFill>
                <a:effectLst/>
              </a:defRPr>
            </a:lvl1pPr>
            <a:lvl2pPr>
              <a:buNone/>
              <a:defRPr sz="2000" b="1"/>
            </a:lvl2pPr>
            <a:lvl3pPr>
              <a:buNone/>
              <a:defRPr sz="1800" b="1"/>
            </a:lvl3pPr>
            <a:lvl4pPr>
              <a:buNone/>
              <a:defRPr sz="1600" b="1"/>
            </a:lvl4pPr>
            <a:lvl5pPr>
              <a:buNone/>
              <a:defRPr sz="1600" b="1"/>
            </a:lvl5pPr>
          </a:lstStyle>
          <a:p>
            <a:pPr lvl="0" rtl="0" eaLnBrk="1" latinLnBrk="0" hangingPunct="1"/>
            <a:r>
              <a:rPr lang="tr-TR" noProof="0" smtClean="0"/>
              <a:t>Asıl metin stillerini düzenle</a:t>
            </a:r>
          </a:p>
        </p:txBody>
      </p:sp>
      <p:sp>
        <p:nvSpPr>
          <p:cNvPr id="6" name="İçerik Yer Tutucusu 5"/>
          <p:cNvSpPr>
            <a:spLocks noGrp="1"/>
          </p:cNvSpPr>
          <p:nvPr>
            <p:ph sz="quarter" idx="4"/>
          </p:nvPr>
        </p:nvSpPr>
        <p:spPr>
          <a:xfrm>
            <a:off x="6193368" y="2514600"/>
            <a:ext cx="5389033" cy="3845720"/>
          </a:xfrm>
        </p:spPr>
        <p:txBody>
          <a:bodyPr tIns="0" rtlCol="0"/>
          <a:lstStyle>
            <a:lvl1pPr>
              <a:defRPr sz="2200"/>
            </a:lvl1pPr>
            <a:lvl2pPr>
              <a:defRPr sz="2000"/>
            </a:lvl2pPr>
            <a:lvl3pPr>
              <a:defRPr sz="1800"/>
            </a:lvl3pPr>
            <a:lvl4pPr>
              <a:defRPr sz="1600"/>
            </a:lvl4pPr>
            <a:lvl5pPr>
              <a:defRPr sz="16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7" name="Tarih Yer Tutucusu 6"/>
          <p:cNvSpPr>
            <a:spLocks noGrp="1"/>
          </p:cNvSpPr>
          <p:nvPr>
            <p:ph type="dt" sz="half" idx="10"/>
          </p:nvPr>
        </p:nvSpPr>
        <p:spPr/>
        <p:txBody>
          <a:bodyPr rtlCol="0"/>
          <a:lstStyle/>
          <a:p>
            <a:pPr rtl="0"/>
            <a:fld id="{FBF9A8E6-B37F-47AF-A703-2BCBC9943932}" type="datetime1">
              <a:rPr lang="tr-TR" noProof="0" smtClean="0"/>
              <a:t>7.05.2020</a:t>
            </a:fld>
            <a:endParaRPr lang="tr-TR" noProof="0" dirty="0"/>
          </a:p>
        </p:txBody>
      </p:sp>
      <p:sp>
        <p:nvSpPr>
          <p:cNvPr id="8" name="Alt Bilgi Yer Tutucusu 7"/>
          <p:cNvSpPr>
            <a:spLocks noGrp="1"/>
          </p:cNvSpPr>
          <p:nvPr>
            <p:ph type="ftr" sz="quarter" idx="11"/>
          </p:nvPr>
        </p:nvSpPr>
        <p:spPr/>
        <p:txBody>
          <a:bodyPr rtlCol="0"/>
          <a:lstStyle/>
          <a:p>
            <a:pPr rtl="0"/>
            <a:r>
              <a:rPr lang="tr-TR" noProof="0" dirty="0" smtClean="0"/>
              <a:t>Alt bilgi ekle</a:t>
            </a:r>
            <a:endParaRPr lang="tr-TR" noProof="0" dirty="0"/>
          </a:p>
        </p:txBody>
      </p:sp>
      <p:sp>
        <p:nvSpPr>
          <p:cNvPr id="9" name="Slayt Numarası Yer Tutucusu 8"/>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2501885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704088"/>
            <a:ext cx="11074400" cy="1143000"/>
          </a:xfrm>
        </p:spPr>
        <p:txBody>
          <a:bodyPr vert="horz" tIns="45720" bIns="0" rtlCol="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3" name="Tarih Yer Tutucusu 2"/>
          <p:cNvSpPr>
            <a:spLocks noGrp="1"/>
          </p:cNvSpPr>
          <p:nvPr>
            <p:ph type="dt" sz="half" idx="10"/>
          </p:nvPr>
        </p:nvSpPr>
        <p:spPr/>
        <p:txBody>
          <a:bodyPr rtlCol="0"/>
          <a:lstStyle/>
          <a:p>
            <a:pPr rtl="0"/>
            <a:fld id="{96F71D90-410C-4B16-9BFD-EA0ECDF43110}" type="datetime1">
              <a:rPr lang="tr-TR" noProof="0" smtClean="0"/>
              <a:t>7.05.2020</a:t>
            </a:fld>
            <a:endParaRPr lang="tr-TR" noProof="0" dirty="0"/>
          </a:p>
        </p:txBody>
      </p:sp>
      <p:sp>
        <p:nvSpPr>
          <p:cNvPr id="4" name="Alt Bilgi Yer Tutucusu 3"/>
          <p:cNvSpPr>
            <a:spLocks noGrp="1"/>
          </p:cNvSpPr>
          <p:nvPr>
            <p:ph type="ftr" sz="quarter" idx="11"/>
          </p:nvPr>
        </p:nvSpPr>
        <p:spPr/>
        <p:txBody>
          <a:bodyPr rtlCol="0"/>
          <a:lstStyle/>
          <a:p>
            <a:pPr rtl="0"/>
            <a:r>
              <a:rPr lang="tr-TR" noProof="0" dirty="0" smtClean="0"/>
              <a:t>Alt bilgi ekle</a:t>
            </a:r>
            <a:endParaRPr lang="tr-TR" noProof="0" dirty="0"/>
          </a:p>
        </p:txBody>
      </p:sp>
      <p:sp>
        <p:nvSpPr>
          <p:cNvPr id="5" name="Slayt Numarası Yer Tutucusu 4"/>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3071814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Tarih Yer Tutucusu 1"/>
          <p:cNvSpPr>
            <a:spLocks noGrp="1"/>
          </p:cNvSpPr>
          <p:nvPr>
            <p:ph type="dt" sz="half" idx="10"/>
          </p:nvPr>
        </p:nvSpPr>
        <p:spPr/>
        <p:txBody>
          <a:bodyPr rtlCol="0"/>
          <a:lstStyle/>
          <a:p>
            <a:pPr rtl="0"/>
            <a:fld id="{0B0A6C1C-4434-4E26-A555-54E57ED65A8F}" type="datetime1">
              <a:rPr lang="tr-TR" noProof="0" smtClean="0"/>
              <a:t>7.05.2020</a:t>
            </a:fld>
            <a:endParaRPr lang="tr-TR" noProof="0" dirty="0"/>
          </a:p>
        </p:txBody>
      </p:sp>
      <p:sp>
        <p:nvSpPr>
          <p:cNvPr id="3" name="Alt Bilgi Yer Tutucusu 2"/>
          <p:cNvSpPr>
            <a:spLocks noGrp="1"/>
          </p:cNvSpPr>
          <p:nvPr>
            <p:ph type="ftr" sz="quarter" idx="11"/>
          </p:nvPr>
        </p:nvSpPr>
        <p:spPr/>
        <p:txBody>
          <a:bodyPr rtlCol="0"/>
          <a:lstStyle/>
          <a:p>
            <a:pPr rtl="0"/>
            <a:r>
              <a:rPr lang="tr-TR" noProof="0" dirty="0" smtClean="0"/>
              <a:t>Alt bilgi ekle</a:t>
            </a:r>
            <a:endParaRPr lang="tr-TR" noProof="0" dirty="0"/>
          </a:p>
        </p:txBody>
      </p:sp>
      <p:sp>
        <p:nvSpPr>
          <p:cNvPr id="4" name="Slayt Numarası Yer Tutucusu 3"/>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2528821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Resim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914400" y="514352"/>
            <a:ext cx="3657600" cy="1162050"/>
          </a:xfrm>
        </p:spPr>
        <p:txBody>
          <a:bodyPr lIns="0" rtlCol="0" anchor="b">
            <a:noAutofit/>
          </a:bodyPr>
          <a:lstStyle>
            <a:lvl1pPr algn="l" rtl="0">
              <a:spcBef>
                <a:spcPct val="0"/>
              </a:spcBef>
              <a:buNone/>
              <a:defRPr sz="2600" b="0">
                <a:ln>
                  <a:noFill/>
                </a:ln>
                <a:solidFill>
                  <a:schemeClr val="tx2"/>
                </a:solidFill>
                <a:effectLst/>
                <a:latin typeface="+mj-lt"/>
                <a:ea typeface="+mj-ea"/>
                <a:cs typeface="+mj-cs"/>
              </a:defRPr>
            </a:lvl1pPr>
          </a:lstStyle>
          <a:p>
            <a:pPr rtl="0"/>
            <a:r>
              <a:rPr lang="tr-TR" noProof="0" smtClean="0"/>
              <a:t>Asıl başlık stili için tıklatın</a:t>
            </a:r>
            <a:endParaRPr kumimoji="0" lang="tr-TR" noProof="0" dirty="0"/>
          </a:p>
        </p:txBody>
      </p:sp>
      <p:sp>
        <p:nvSpPr>
          <p:cNvPr id="4" name="İçerik Yer Tutucusu 3"/>
          <p:cNvSpPr>
            <a:spLocks noGrp="1"/>
          </p:cNvSpPr>
          <p:nvPr>
            <p:ph sz="half" idx="1"/>
          </p:nvPr>
        </p:nvSpPr>
        <p:spPr>
          <a:xfrm>
            <a:off x="4766733" y="1676400"/>
            <a:ext cx="6815667" cy="4572000"/>
          </a:xfrm>
        </p:spPr>
        <p:txBody>
          <a:bodyPr tIns="0" rtlCol="0"/>
          <a:lstStyle>
            <a:lvl1pPr>
              <a:defRPr sz="2800"/>
            </a:lvl1pPr>
            <a:lvl2pPr>
              <a:defRPr sz="2600"/>
            </a:lvl2pPr>
            <a:lvl3pPr>
              <a:defRPr sz="2400"/>
            </a:lvl3pPr>
            <a:lvl4pPr>
              <a:defRPr sz="2000"/>
            </a:lvl4pPr>
            <a:lvl5pPr>
              <a:defRPr sz="1800"/>
            </a:lvl5pPr>
          </a:lstStyle>
          <a:p>
            <a:pPr lvl="0" rtl="0" eaLnBrk="1" latinLnBrk="0" hangingPunct="1"/>
            <a:r>
              <a:rPr lang="tr-TR" noProof="0" smtClean="0"/>
              <a:t>Asıl metin stillerini düzenle</a:t>
            </a:r>
          </a:p>
          <a:p>
            <a:pPr lvl="1" rtl="0" eaLnBrk="1" latinLnBrk="0" hangingPunct="1"/>
            <a:r>
              <a:rPr lang="tr-TR" noProof="0" smtClean="0"/>
              <a:t>İkinci düzey</a:t>
            </a:r>
          </a:p>
          <a:p>
            <a:pPr lvl="2" rtl="0" eaLnBrk="1" latinLnBrk="0" hangingPunct="1"/>
            <a:r>
              <a:rPr lang="tr-TR" noProof="0" smtClean="0"/>
              <a:t>Üçüncü düzey</a:t>
            </a:r>
          </a:p>
          <a:p>
            <a:pPr lvl="3" rtl="0" eaLnBrk="1" latinLnBrk="0" hangingPunct="1"/>
            <a:r>
              <a:rPr lang="tr-TR" noProof="0" smtClean="0"/>
              <a:t>Dördüncü düzey</a:t>
            </a:r>
          </a:p>
          <a:p>
            <a:pPr lvl="4" rtl="0" eaLnBrk="1" latinLnBrk="0" hangingPunct="1"/>
            <a:r>
              <a:rPr lang="tr-TR" noProof="0" smtClean="0"/>
              <a:t>Beşinci düzey</a:t>
            </a:r>
            <a:endParaRPr kumimoji="0" lang="tr-TR" noProof="0" dirty="0"/>
          </a:p>
        </p:txBody>
      </p:sp>
      <p:sp>
        <p:nvSpPr>
          <p:cNvPr id="3" name="Metin Yer Tutucusu 2"/>
          <p:cNvSpPr>
            <a:spLocks noGrp="1"/>
          </p:cNvSpPr>
          <p:nvPr>
            <p:ph type="body" idx="2"/>
          </p:nvPr>
        </p:nvSpPr>
        <p:spPr>
          <a:xfrm>
            <a:off x="914400" y="1676400"/>
            <a:ext cx="3657600" cy="4572000"/>
          </a:xfrm>
        </p:spPr>
        <p:txBody>
          <a:bodyPr lIns="18288" rIns="18288" rtlCol="0"/>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7E6386DA-5C92-4A73-B0CF-808D08079677}"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p:txBody>
          <a:bodyPr rtlCol="0"/>
          <a:lstStyle/>
          <a:p>
            <a:pPr rtl="0"/>
            <a:fld id="{401CF334-2D5C-4859-84A6-CA7E6E43FAEB}" type="slidenum">
              <a:rPr lang="tr-TR" noProof="0" smtClean="0"/>
              <a:t>‹#›</a:t>
            </a:fld>
            <a:endParaRPr lang="tr-TR" noProof="0" dirty="0"/>
          </a:p>
        </p:txBody>
      </p:sp>
    </p:spTree>
    <p:extLst>
      <p:ext uri="{BB962C8B-B14F-4D97-AF65-F5344CB8AC3E}">
        <p14:creationId xmlns:p14="http://schemas.microsoft.com/office/powerpoint/2010/main" val="1991926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Resim Yazısı İçeren Resim">
    <p:spTree>
      <p:nvGrpSpPr>
        <p:cNvPr id="1" name=""/>
        <p:cNvGrpSpPr/>
        <p:nvPr/>
      </p:nvGrpSpPr>
      <p:grpSpPr>
        <a:xfrm>
          <a:off x="0" y="0"/>
          <a:ext cx="0" cy="0"/>
          <a:chOff x="0" y="0"/>
          <a:chExt cx="0" cy="0"/>
        </a:xfrm>
      </p:grpSpPr>
      <p:sp>
        <p:nvSpPr>
          <p:cNvPr id="9" name="Kesik ve Tek Köşesi Yuvarlak Dikdörtgen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12" name="Dik Üçgen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rtl="0" eaLnBrk="1" latinLnBrk="0" hangingPunct="1"/>
            <a:endParaRPr kumimoji="0" lang="tr-TR" sz="1800" noProof="0" dirty="0"/>
          </a:p>
        </p:txBody>
      </p:sp>
      <p:sp>
        <p:nvSpPr>
          <p:cNvPr id="2" name="Başlık 1"/>
          <p:cNvSpPr>
            <a:spLocks noGrp="1"/>
          </p:cNvSpPr>
          <p:nvPr>
            <p:ph type="title"/>
          </p:nvPr>
        </p:nvSpPr>
        <p:spPr>
          <a:xfrm>
            <a:off x="812800" y="1176997"/>
            <a:ext cx="2950464" cy="1582621"/>
          </a:xfrm>
        </p:spPr>
        <p:txBody>
          <a:bodyPr vert="horz" lIns="45720" tIns="45720" rIns="45720" bIns="45720" rtlCol="0" anchor="b"/>
          <a:lstStyle>
            <a:lvl1pPr algn="l">
              <a:buNone/>
              <a:defRPr sz="2000" b="1">
                <a:solidFill>
                  <a:schemeClr val="tx2"/>
                </a:solidFill>
              </a:defRPr>
            </a:lvl1pPr>
          </a:lstStyle>
          <a:p>
            <a:pPr rtl="0"/>
            <a:r>
              <a:rPr lang="tr-TR" noProof="0" smtClean="0"/>
              <a:t>Asıl başlık stili için tıklatın</a:t>
            </a:r>
            <a:endParaRPr kumimoji="0" lang="tr-TR" noProof="0" dirty="0"/>
          </a:p>
        </p:txBody>
      </p:sp>
      <p:sp>
        <p:nvSpPr>
          <p:cNvPr id="3" name="Resim Yer Tutucusu 2" descr="Resim eklemek için boş yer tutucu. Yer tutucuya tıklayın ve eklemek istediğiniz resmi seçin"/>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rtlCol="0"/>
          <a:lstStyle>
            <a:lvl1pPr marL="0" indent="0">
              <a:buNone/>
              <a:defRPr sz="3200"/>
            </a:lvl1pPr>
          </a:lstStyle>
          <a:p>
            <a:pPr rtl="0"/>
            <a:r>
              <a:rPr lang="tr-TR" noProof="0" smtClean="0"/>
              <a:t>Resim eklemek için simgeyi tıklatın</a:t>
            </a:r>
            <a:endParaRPr kumimoji="0" lang="tr-TR" noProof="0" dirty="0"/>
          </a:p>
        </p:txBody>
      </p:sp>
      <p:sp>
        <p:nvSpPr>
          <p:cNvPr id="4" name="Metin Yer Tutucusu 3"/>
          <p:cNvSpPr>
            <a:spLocks noGrp="1"/>
          </p:cNvSpPr>
          <p:nvPr>
            <p:ph type="body" sz="half" idx="2"/>
          </p:nvPr>
        </p:nvSpPr>
        <p:spPr>
          <a:xfrm>
            <a:off x="812800" y="2828785"/>
            <a:ext cx="2946400" cy="2179320"/>
          </a:xfrm>
        </p:spPr>
        <p:txBody>
          <a:bodyPr lIns="64008" rIns="45720" bIns="45720" rtlCol="0" anchor="t"/>
          <a:lstStyle>
            <a:lvl1pPr marL="0" indent="0" algn="l">
              <a:spcBef>
                <a:spcPts val="250"/>
              </a:spcBef>
              <a:buFontTx/>
              <a:buNone/>
              <a:defRPr sz="1300"/>
            </a:lvl1pPr>
            <a:lvl2pPr>
              <a:defRPr sz="1200"/>
            </a:lvl2pPr>
            <a:lvl3pPr>
              <a:defRPr sz="1000"/>
            </a:lvl3pPr>
            <a:lvl4pPr>
              <a:defRPr sz="900"/>
            </a:lvl4pPr>
            <a:lvl5pPr>
              <a:defRPr sz="900"/>
            </a:lvl5pPr>
          </a:lstStyle>
          <a:p>
            <a:pPr lvl="0" rtl="0" eaLnBrk="1" latinLnBrk="0" hangingPunct="1"/>
            <a:r>
              <a:rPr lang="tr-TR" noProof="0" smtClean="0"/>
              <a:t>Asıl metin stillerini düzenle</a:t>
            </a:r>
          </a:p>
        </p:txBody>
      </p:sp>
      <p:sp>
        <p:nvSpPr>
          <p:cNvPr id="5" name="Tarih Yer Tutucusu 4"/>
          <p:cNvSpPr>
            <a:spLocks noGrp="1"/>
          </p:cNvSpPr>
          <p:nvPr>
            <p:ph type="dt" sz="half" idx="10"/>
          </p:nvPr>
        </p:nvSpPr>
        <p:spPr/>
        <p:txBody>
          <a:bodyPr rtlCol="0"/>
          <a:lstStyle/>
          <a:p>
            <a:pPr rtl="0"/>
            <a:fld id="{B3B9E368-D9EF-4D44-84F6-E0AB247D1959}" type="datetime1">
              <a:rPr lang="tr-TR" noProof="0" smtClean="0"/>
              <a:t>7.05.2020</a:t>
            </a:fld>
            <a:endParaRPr lang="tr-TR" noProof="0" dirty="0"/>
          </a:p>
        </p:txBody>
      </p:sp>
      <p:sp>
        <p:nvSpPr>
          <p:cNvPr id="6" name="Alt Bilgi Yer Tutucusu 5"/>
          <p:cNvSpPr>
            <a:spLocks noGrp="1"/>
          </p:cNvSpPr>
          <p:nvPr>
            <p:ph type="ftr" sz="quarter" idx="11"/>
          </p:nvPr>
        </p:nvSpPr>
        <p:spPr/>
        <p:txBody>
          <a:bodyPr rtlCol="0"/>
          <a:lstStyle/>
          <a:p>
            <a:pPr rtl="0"/>
            <a:r>
              <a:rPr lang="tr-TR" noProof="0" dirty="0" smtClean="0"/>
              <a:t>Alt bilgi ekle</a:t>
            </a:r>
            <a:endParaRPr lang="tr-TR" noProof="0" dirty="0"/>
          </a:p>
        </p:txBody>
      </p:sp>
      <p:sp>
        <p:nvSpPr>
          <p:cNvPr id="7" name="Slayt Numarası Yer Tutucusu 6"/>
          <p:cNvSpPr>
            <a:spLocks noGrp="1"/>
          </p:cNvSpPr>
          <p:nvPr>
            <p:ph type="sldNum" sz="quarter" idx="12"/>
          </p:nvPr>
        </p:nvSpPr>
        <p:spPr>
          <a:xfrm>
            <a:off x="10769600" y="6356351"/>
            <a:ext cx="812800" cy="365125"/>
          </a:xfrm>
        </p:spPr>
        <p:txBody>
          <a:bodyPr rtlCol="0"/>
          <a:lstStyle/>
          <a:p>
            <a:pPr rtl="0"/>
            <a:fld id="{401CF334-2D5C-4859-84A6-CA7E6E43FAEB}" type="slidenum">
              <a:rPr lang="tr-TR" noProof="0" smtClean="0"/>
              <a:t>‹#›</a:t>
            </a:fld>
            <a:endParaRPr lang="tr-TR" noProof="0" dirty="0"/>
          </a:p>
        </p:txBody>
      </p:sp>
      <p:sp>
        <p:nvSpPr>
          <p:cNvPr id="10" name="Serbest 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11" name="Serbest 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Tree>
    <p:extLst>
      <p:ext uri="{BB962C8B-B14F-4D97-AF65-F5344CB8AC3E}">
        <p14:creationId xmlns:p14="http://schemas.microsoft.com/office/powerpoint/2010/main" val="251962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25" name="Grup 24"/>
          <p:cNvGrpSpPr/>
          <p:nvPr/>
        </p:nvGrpSpPr>
        <p:grpSpPr>
          <a:xfrm>
            <a:off x="-29028" y="-7144"/>
            <a:ext cx="12240731" cy="6879658"/>
            <a:chOff x="0" y="-21658"/>
            <a:chExt cx="12240731" cy="6879658"/>
          </a:xfrm>
        </p:grpSpPr>
        <p:sp>
          <p:nvSpPr>
            <p:cNvPr id="26" name="Dikdörtgen 25"/>
            <p:cNvSpPr/>
            <p:nvPr/>
          </p:nvSpPr>
          <p:spPr>
            <a:xfrm>
              <a:off x="31633" y="0"/>
              <a:ext cx="1218895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tr-TR" noProof="0" dirty="0"/>
            </a:p>
          </p:txBody>
        </p:sp>
        <p:grpSp>
          <p:nvGrpSpPr>
            <p:cNvPr id="27" name="Grup 26"/>
            <p:cNvGrpSpPr/>
            <p:nvPr/>
          </p:nvGrpSpPr>
          <p:grpSpPr>
            <a:xfrm>
              <a:off x="0" y="-21658"/>
              <a:ext cx="12240731" cy="1041400"/>
              <a:chOff x="-25356" y="-7144"/>
              <a:chExt cx="12240731" cy="1041400"/>
            </a:xfrm>
          </p:grpSpPr>
          <p:sp>
            <p:nvSpPr>
              <p:cNvPr id="28" name="Serbest biçim 27"/>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sp>
            <p:nvSpPr>
              <p:cNvPr id="29" name="Serbest Form 28"/>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rtlCol="0" anchor="t" compatLnSpc="1"/>
              <a:lstStyle/>
              <a:p>
                <a:pPr marL="0" algn="l" rtl="0" eaLnBrk="1" latinLnBrk="0" hangingPunct="1"/>
                <a:endParaRPr kumimoji="0" lang="tr-TR" sz="1800" noProof="0" dirty="0">
                  <a:solidFill>
                    <a:schemeClr val="tx1"/>
                  </a:solidFill>
                  <a:latin typeface="+mn-lt"/>
                  <a:ea typeface="+mn-ea"/>
                  <a:cs typeface="+mn-cs"/>
                </a:endParaRPr>
              </a:p>
            </p:txBody>
          </p:sp>
          <p:grpSp>
            <p:nvGrpSpPr>
              <p:cNvPr id="31" name="Grup 30"/>
              <p:cNvGrpSpPr/>
              <p:nvPr/>
            </p:nvGrpSpPr>
            <p:grpSpPr>
              <a:xfrm>
                <a:off x="-25356" y="202408"/>
                <a:ext cx="12240731" cy="649224"/>
                <a:chOff x="-19045" y="216550"/>
                <a:chExt cx="9180548" cy="649224"/>
              </a:xfrm>
            </p:grpSpPr>
            <p:sp>
              <p:nvSpPr>
                <p:cNvPr id="32" name="Serbest Form 3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sp>
              <p:nvSpPr>
                <p:cNvPr id="33" name="Serbest Form 3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rtlCol="0" anchor="t" compatLnSpc="1"/>
                <a:lstStyle/>
                <a:p>
                  <a:pPr rtl="0"/>
                  <a:endParaRPr kumimoji="0" lang="tr-TR" sz="1800" noProof="0" dirty="0"/>
                </a:p>
              </p:txBody>
            </p:sp>
          </p:grpSp>
        </p:grpSp>
      </p:grpSp>
      <p:sp>
        <p:nvSpPr>
          <p:cNvPr id="9" name="Başlık Yer Tutucusu 8"/>
          <p:cNvSpPr>
            <a:spLocks noGrp="1"/>
          </p:cNvSpPr>
          <p:nvPr>
            <p:ph type="title"/>
          </p:nvPr>
        </p:nvSpPr>
        <p:spPr>
          <a:xfrm>
            <a:off x="609600" y="662782"/>
            <a:ext cx="10972800" cy="1184306"/>
          </a:xfrm>
          <a:prstGeom prst="rect">
            <a:avLst/>
          </a:prstGeom>
        </p:spPr>
        <p:txBody>
          <a:bodyPr vert="horz" lIns="0" rIns="0" bIns="0" rtlCol="0" anchor="b">
            <a:normAutofit/>
          </a:bodyPr>
          <a:lstStyle/>
          <a:p>
            <a:pPr rtl="0"/>
            <a:r>
              <a:rPr lang="tr-TR" noProof="0" dirty="0" smtClean="0"/>
              <a:t>Asıl başlık stilini düzenlemek için tıklayın</a:t>
            </a:r>
            <a:endParaRPr kumimoji="0" lang="tr-TR" noProof="0" dirty="0"/>
          </a:p>
        </p:txBody>
      </p:sp>
      <p:sp>
        <p:nvSpPr>
          <p:cNvPr id="30" name="Metin Yer Tutucusu 29"/>
          <p:cNvSpPr>
            <a:spLocks noGrp="1"/>
          </p:cNvSpPr>
          <p:nvPr>
            <p:ph type="body" idx="1"/>
          </p:nvPr>
        </p:nvSpPr>
        <p:spPr>
          <a:xfrm>
            <a:off x="609600" y="1935480"/>
            <a:ext cx="10972800" cy="4389120"/>
          </a:xfrm>
          <a:prstGeom prst="rect">
            <a:avLst/>
          </a:prstGeom>
        </p:spPr>
        <p:txBody>
          <a:bodyPr vert="horz" rtlCol="0">
            <a:normAutofit/>
          </a:bodyPr>
          <a:lstStyle/>
          <a:p>
            <a:pPr lvl="0" rtl="0" eaLnBrk="1" latinLnBrk="0" hangingPunct="1"/>
            <a:r>
              <a:rPr lang="tr-TR" noProof="0" dirty="0" smtClean="0"/>
              <a:t>Asıl metin stillerini düzenlemek için tıklayın</a:t>
            </a:r>
          </a:p>
          <a:p>
            <a:pPr lvl="1" rtl="0" eaLnBrk="1" latinLnBrk="0" hangingPunct="1"/>
            <a:r>
              <a:rPr lang="tr-TR" noProof="0" dirty="0" smtClean="0"/>
              <a:t>İkinci düzey</a:t>
            </a:r>
          </a:p>
          <a:p>
            <a:pPr lvl="2" rtl="0" eaLnBrk="1" latinLnBrk="0" hangingPunct="1"/>
            <a:r>
              <a:rPr lang="tr-TR" noProof="0" dirty="0" smtClean="0"/>
              <a:t>Üçüncü düzey</a:t>
            </a:r>
          </a:p>
          <a:p>
            <a:pPr lvl="3" rtl="0" eaLnBrk="1" latinLnBrk="0" hangingPunct="1"/>
            <a:r>
              <a:rPr lang="tr-TR" noProof="0" dirty="0" smtClean="0"/>
              <a:t>Dördüncü düzey</a:t>
            </a:r>
          </a:p>
          <a:p>
            <a:pPr lvl="4" rtl="0" eaLnBrk="1" latinLnBrk="0" hangingPunct="1"/>
            <a:r>
              <a:rPr lang="tr-TR" noProof="0" dirty="0" smtClean="0"/>
              <a:t>Beşinci düzey</a:t>
            </a:r>
            <a:endParaRPr lang="tr-TR" noProof="0" dirty="0"/>
          </a:p>
        </p:txBody>
      </p:sp>
      <p:sp>
        <p:nvSpPr>
          <p:cNvPr id="10" name="Tarih Yer Tutucusu 9"/>
          <p:cNvSpPr>
            <a:spLocks noGrp="1"/>
          </p:cNvSpPr>
          <p:nvPr>
            <p:ph type="dt" sz="half" idx="2"/>
          </p:nvPr>
        </p:nvSpPr>
        <p:spPr>
          <a:xfrm>
            <a:off x="609600" y="6356351"/>
            <a:ext cx="28448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fld id="{3193FE27-A740-43D0-8304-44C82B551D2A}" type="datetime1">
              <a:rPr lang="tr-TR" noProof="0" smtClean="0"/>
              <a:t>7.05.2020</a:t>
            </a:fld>
            <a:endParaRPr lang="tr-TR" noProof="0" dirty="0"/>
          </a:p>
        </p:txBody>
      </p:sp>
      <p:sp>
        <p:nvSpPr>
          <p:cNvPr id="22" name="Alt Bilgi Yer Tutucusu 21"/>
          <p:cNvSpPr>
            <a:spLocks noGrp="1"/>
          </p:cNvSpPr>
          <p:nvPr>
            <p:ph type="ftr" sz="quarter" idx="3"/>
          </p:nvPr>
        </p:nvSpPr>
        <p:spPr>
          <a:xfrm>
            <a:off x="3556000" y="6356351"/>
            <a:ext cx="4470400" cy="365125"/>
          </a:xfrm>
          <a:prstGeom prst="rect">
            <a:avLst/>
          </a:prstGeom>
        </p:spPr>
        <p:txBody>
          <a:bodyPr vert="horz" lIns="0" tIns="0" rIns="0" bIns="0" rtlCol="0" anchor="b"/>
          <a:lstStyle>
            <a:lvl1pPr algn="l" eaLnBrk="1" latinLnBrk="0" hangingPunct="1">
              <a:defRPr kumimoji="0" sz="1100">
                <a:solidFill>
                  <a:schemeClr val="tx1"/>
                </a:solidFill>
              </a:defRPr>
            </a:lvl1pPr>
          </a:lstStyle>
          <a:p>
            <a:pPr rtl="0"/>
            <a:r>
              <a:rPr lang="tr-TR" noProof="0" dirty="0" smtClean="0"/>
              <a:t>Alt bilgi ekle</a:t>
            </a:r>
            <a:endParaRPr lang="tr-TR" noProof="0" dirty="0"/>
          </a:p>
        </p:txBody>
      </p:sp>
      <p:sp>
        <p:nvSpPr>
          <p:cNvPr id="18" name="Slayt Numarası Yer Tutucusu 17"/>
          <p:cNvSpPr>
            <a:spLocks noGrp="1"/>
          </p:cNvSpPr>
          <p:nvPr>
            <p:ph type="sldNum" sz="quarter" idx="4"/>
          </p:nvPr>
        </p:nvSpPr>
        <p:spPr>
          <a:xfrm>
            <a:off x="10566400" y="6356351"/>
            <a:ext cx="1016000" cy="365125"/>
          </a:xfrm>
          <a:prstGeom prst="rect">
            <a:avLst/>
          </a:prstGeom>
        </p:spPr>
        <p:txBody>
          <a:bodyPr vert="horz" lIns="0" tIns="0" rIns="0" bIns="0" rtlCol="0" anchor="b"/>
          <a:lstStyle>
            <a:lvl1pPr algn="r" eaLnBrk="1" latinLnBrk="0" hangingPunct="1">
              <a:defRPr kumimoji="0" sz="1100">
                <a:solidFill>
                  <a:schemeClr val="tx1"/>
                </a:solidFill>
              </a:defRPr>
            </a:lvl1pPr>
          </a:lstStyle>
          <a:p>
            <a:pPr rtl="0"/>
            <a:fld id="{401CF334-2D5C-4859-84A6-CA7E6E43FAEB}" type="slidenum">
              <a:rPr lang="tr-TR" noProof="0" smtClean="0"/>
              <a:pPr/>
              <a:t>‹#›</a:t>
            </a:fld>
            <a:endParaRPr lang="tr-TR" noProof="0" dirty="0"/>
          </a:p>
        </p:txBody>
      </p:sp>
    </p:spTree>
    <p:extLst>
      <p:ext uri="{BB962C8B-B14F-4D97-AF65-F5344CB8AC3E}">
        <p14:creationId xmlns:p14="http://schemas.microsoft.com/office/powerpoint/2010/main" val="9428528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sldNum="0" hdr="0" ftr="0" dt="0"/>
  <p:txStyles>
    <p:titleStyle>
      <a:lvl1pPr algn="l" rtl="0" eaLnBrk="1" latinLnBrk="0" hangingPunct="1">
        <a:lnSpc>
          <a:spcPct val="80000"/>
        </a:lnSpc>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lumMod val="50000"/>
          </a:schemeClr>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lumMod val="50000"/>
          </a:schemeClr>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lumMod val="50000"/>
          </a:schemeClr>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lumMod val="50000"/>
          </a:schemeClr>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lumMod val="75000"/>
          </a:schemeClr>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lumMod val="50000"/>
          </a:schemeClr>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lumMod val="75000"/>
          </a:schemeClr>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286000" indent="0" algn="l" rtl="0" eaLnBrk="1" latinLnBrk="0" hangingPunct="1">
        <a:spcBef>
          <a:spcPct val="20000"/>
        </a:spcBef>
        <a:buClr>
          <a:schemeClr val="tx2"/>
        </a:buClr>
        <a:buFontTx/>
        <a:buNone/>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9.png"/><Relationship Id="rId4" Type="http://schemas.openxmlformats.org/officeDocument/2006/relationships/image" Target="../media/image18.png"/></Relationships>
</file>

<file path=ppt/slides/_rels/slide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2.png"/></Relationships>
</file>

<file path=ppt/slides/_rels/slide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5" Type="http://schemas.openxmlformats.org/officeDocument/2006/relationships/image" Target="../media/image27.png"/><Relationship Id="rId4" Type="http://schemas.openxmlformats.org/officeDocument/2006/relationships/image" Target="../media/image26.png"/></Relationships>
</file>

<file path=ppt/slides/_rels/slide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 Id="rId5" Type="http://schemas.openxmlformats.org/officeDocument/2006/relationships/image" Target="../media/image29.png"/><Relationship Id="rId4" Type="http://schemas.openxmlformats.org/officeDocument/2006/relationships/image" Target="../media/image28.png"/></Relationships>
</file>

<file path=ppt/slides/_rels/slide7.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5" Type="http://schemas.openxmlformats.org/officeDocument/2006/relationships/image" Target="../media/image33.png"/><Relationship Id="rId4" Type="http://schemas.openxmlformats.org/officeDocument/2006/relationships/image" Target="../media/image32.png"/></Relationships>
</file>

<file path=ppt/slides/_rels/slide8.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5" Type="http://schemas.openxmlformats.org/officeDocument/2006/relationships/image" Target="../media/image33.png"/><Relationship Id="rId4" Type="http://schemas.openxmlformats.org/officeDocument/2006/relationships/image" Target="../media/image3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678393" y="1223482"/>
            <a:ext cx="4164859" cy="1815882"/>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AŞÇILIK PROGRAMI</a:t>
            </a:r>
          </a:p>
          <a:p>
            <a:pPr algn="ctr">
              <a:spcAft>
                <a:spcPts val="0"/>
              </a:spcAft>
            </a:pPr>
            <a:endParaRPr lang="tr-TR" sz="2800" b="1" kern="150" dirty="0">
              <a:latin typeface="Times New Roman" panose="02020603050405020304" pitchFamily="18" charset="0"/>
              <a:ea typeface="Times New Roman" panose="02020603050405020304" pitchFamily="18" charset="0"/>
              <a:cs typeface="Times New Roman" panose="02020603050405020304" pitchFamily="18" charset="0"/>
            </a:endParaRP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YİYECEK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VE </a:t>
            </a: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İÇECEK</a:t>
            </a:r>
          </a:p>
          <a:p>
            <a:pPr algn="ctr">
              <a:spcAft>
                <a:spcPts val="0"/>
              </a:spcAft>
            </a:pPr>
            <a:r>
              <a:rPr lang="tr-TR" sz="2800" b="1" kern="150" dirty="0" smtClean="0">
                <a:latin typeface="Times New Roman" panose="02020603050405020304" pitchFamily="18" charset="0"/>
                <a:ea typeface="Times New Roman" panose="02020603050405020304" pitchFamily="18" charset="0"/>
                <a:cs typeface="Times New Roman" panose="02020603050405020304" pitchFamily="18" charset="0"/>
              </a:rPr>
              <a:t> MALİYET </a:t>
            </a:r>
            <a:r>
              <a:rPr lang="tr-TR" sz="2800" b="1" kern="150" dirty="0">
                <a:latin typeface="Times New Roman" panose="02020603050405020304" pitchFamily="18" charset="0"/>
                <a:ea typeface="Times New Roman" panose="02020603050405020304" pitchFamily="18" charset="0"/>
                <a:cs typeface="Times New Roman" panose="02020603050405020304" pitchFamily="18" charset="0"/>
              </a:rPr>
              <a:t>KONTROLÜ</a:t>
            </a:r>
            <a:endParaRPr lang="tr-TR" sz="2800" kern="150" dirty="0">
              <a:latin typeface="Times New Roman" panose="02020603050405020304" pitchFamily="18" charset="0"/>
              <a:ea typeface="SimSun" panose="02010600030101010101" pitchFamily="2" charset="-122"/>
              <a:cs typeface="Mangal"/>
            </a:endParaRPr>
          </a:p>
        </p:txBody>
      </p:sp>
      <p:pic>
        <p:nvPicPr>
          <p:cNvPr id="3" name="Resim 2"/>
          <p:cNvPicPr>
            <a:picLocks noChangeAspect="1"/>
          </p:cNvPicPr>
          <p:nvPr/>
        </p:nvPicPr>
        <p:blipFill>
          <a:blip r:embed="rId2"/>
          <a:stretch>
            <a:fillRect/>
          </a:stretch>
        </p:blipFill>
        <p:spPr>
          <a:xfrm>
            <a:off x="5741398" y="3701143"/>
            <a:ext cx="6038850" cy="2778987"/>
          </a:xfrm>
          <a:prstGeom prst="rect">
            <a:avLst/>
          </a:prstGeom>
        </p:spPr>
      </p:pic>
      <p:pic>
        <p:nvPicPr>
          <p:cNvPr id="4" name="Resim 3"/>
          <p:cNvPicPr>
            <a:picLocks noChangeAspect="1"/>
          </p:cNvPicPr>
          <p:nvPr/>
        </p:nvPicPr>
        <p:blipFill>
          <a:blip r:embed="rId3"/>
          <a:stretch>
            <a:fillRect/>
          </a:stretch>
        </p:blipFill>
        <p:spPr>
          <a:xfrm>
            <a:off x="292417" y="150223"/>
            <a:ext cx="5267325" cy="3962400"/>
          </a:xfrm>
          <a:prstGeom prst="rect">
            <a:avLst/>
          </a:prstGeom>
        </p:spPr>
      </p:pic>
      <p:sp>
        <p:nvSpPr>
          <p:cNvPr id="5" name="Dikdörtgen 4"/>
          <p:cNvSpPr/>
          <p:nvPr/>
        </p:nvSpPr>
        <p:spPr>
          <a:xfrm>
            <a:off x="2160485" y="4450008"/>
            <a:ext cx="1531188" cy="523220"/>
          </a:xfrm>
          <a:prstGeom prst="rect">
            <a:avLst/>
          </a:prstGeom>
        </p:spPr>
        <p:txBody>
          <a:bodyPr wrap="none">
            <a:spAutoFit/>
          </a:bodyPr>
          <a:lstStyle/>
          <a:p>
            <a:pPr algn="ctr">
              <a:spcAft>
                <a:spcPts val="0"/>
              </a:spcAft>
            </a:pP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KONU </a:t>
            </a:r>
            <a:r>
              <a:rPr lang="tr-TR" sz="2800" b="1" kern="150" dirty="0" smtClean="0">
                <a:latin typeface="Times New Roman" panose="02020603050405020304" pitchFamily="18" charset="0"/>
                <a:ea typeface="SimSun" panose="02010600030101010101" pitchFamily="2" charset="-122"/>
                <a:cs typeface="Times New Roman" panose="02020603050405020304" pitchFamily="18" charset="0"/>
              </a:rPr>
              <a:t>9</a:t>
            </a:r>
            <a:endParaRPr lang="tr-TR" sz="2800"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414966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48937" y="755023"/>
            <a:ext cx="10476412" cy="1662956"/>
          </a:xfrm>
          <a:prstGeom prst="rect">
            <a:avLst/>
          </a:prstGeom>
        </p:spPr>
        <p:txBody>
          <a:bodyPr wrap="square">
            <a:spAutoFit/>
          </a:bodyPr>
          <a:lstStyle/>
          <a:p>
            <a:pPr algn="ctr">
              <a:lnSpc>
                <a:spcPct val="106000"/>
              </a:lnSpc>
              <a:spcAft>
                <a:spcPts val="400"/>
              </a:spcAft>
            </a:pPr>
            <a:r>
              <a:rPr lang="tr-TR" b="1"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SATIŞ DEĞİŞİMLERİ</a:t>
            </a:r>
            <a:endParaRPr lang="tr-TR" kern="150" dirty="0">
              <a:latin typeface="Times New Roman" panose="02020603050405020304" pitchFamily="18" charset="0"/>
              <a:ea typeface="SimSun" panose="02010600030101010101" pitchFamily="2" charset="-122"/>
              <a:cs typeface="Mangal"/>
            </a:endParaRPr>
          </a:p>
          <a:p>
            <a:pPr algn="ctr">
              <a:lnSpc>
                <a:spcPct val="106000"/>
              </a:lnSpc>
              <a:spcAft>
                <a:spcPts val="400"/>
              </a:spcAft>
            </a:pPr>
            <a:r>
              <a:rPr lang="tr-TR" b="1"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tr-TR" kern="150" dirty="0">
              <a:latin typeface="Times New Roman" panose="02020603050405020304" pitchFamily="18" charset="0"/>
              <a:ea typeface="SimSun" panose="02010600030101010101" pitchFamily="2" charset="-122"/>
              <a:cs typeface="Mangal"/>
            </a:endParaRPr>
          </a:p>
          <a:p>
            <a:pPr algn="ctr">
              <a:lnSpc>
                <a:spcPct val="106000"/>
              </a:lnSpc>
              <a:spcAft>
                <a:spcPts val="400"/>
              </a:spcAft>
            </a:pP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Değişimler </a:t>
            </a: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ya da dalgalanmalar, işletmeye satışların ne yöne doğru gittiği konusunda bilgi sunmaktadır. Bu bilgi gelecekteki satış hacminin tahmin edilmesinde önemli olduğundan birçok restoran yöneticisi satışlarda yaşanan dalgalanmaları da geçmiş satışlar için kurulan sisteme dahil etmektedir</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tr-TR" kern="150" dirty="0">
              <a:latin typeface="Times New Roman" panose="02020603050405020304" pitchFamily="18" charset="0"/>
              <a:ea typeface="SimSun" panose="02010600030101010101" pitchFamily="2" charset="-122"/>
              <a:cs typeface="Mangal"/>
            </a:endParaRPr>
          </a:p>
        </p:txBody>
      </p:sp>
      <p:sp>
        <p:nvSpPr>
          <p:cNvPr id="4" name="Dikdörtgen 3"/>
          <p:cNvSpPr/>
          <p:nvPr/>
        </p:nvSpPr>
        <p:spPr>
          <a:xfrm>
            <a:off x="1193075" y="3160138"/>
            <a:ext cx="9048205" cy="679545"/>
          </a:xfrm>
          <a:prstGeom prst="rect">
            <a:avLst/>
          </a:prstGeom>
        </p:spPr>
        <p:txBody>
          <a:bodyPr wrap="square">
            <a:spAutoFit/>
          </a:bodyPr>
          <a:lstStyle/>
          <a:p>
            <a:pPr algn="ctr">
              <a:lnSpc>
                <a:spcPct val="106000"/>
              </a:lnSpc>
              <a:spcAft>
                <a:spcPts val="400"/>
              </a:spcAft>
            </a:pPr>
            <a:r>
              <a:rPr lang="tr-TR" kern="15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Satışlarda yaşanan bu değişimin, yüzde olarak ifade edilmesi işletme yöneticisi için daha efektiftir. Bunun için aşağıdaki formül kullanılabilir.</a:t>
            </a:r>
            <a:endParaRPr lang="tr-TR" kern="150" dirty="0">
              <a:latin typeface="Times New Roman" panose="02020603050405020304" pitchFamily="18" charset="0"/>
              <a:ea typeface="SimSun" panose="02010600030101010101" pitchFamily="2" charset="-122"/>
              <a:cs typeface="Mangal"/>
            </a:endParaRPr>
          </a:p>
        </p:txBody>
      </p:sp>
      <p:pic>
        <p:nvPicPr>
          <p:cNvPr id="5" name="Resim 4"/>
          <p:cNvPicPr>
            <a:picLocks noChangeAspect="1"/>
          </p:cNvPicPr>
          <p:nvPr/>
        </p:nvPicPr>
        <p:blipFill>
          <a:blip r:embed="rId2"/>
          <a:stretch>
            <a:fillRect/>
          </a:stretch>
        </p:blipFill>
        <p:spPr>
          <a:xfrm>
            <a:off x="1110181" y="4581842"/>
            <a:ext cx="3667125" cy="1101227"/>
          </a:xfrm>
          <a:prstGeom prst="rect">
            <a:avLst/>
          </a:prstGeom>
        </p:spPr>
      </p:pic>
      <p:sp>
        <p:nvSpPr>
          <p:cNvPr id="6" name="Dikdörtgen 5"/>
          <p:cNvSpPr/>
          <p:nvPr/>
        </p:nvSpPr>
        <p:spPr>
          <a:xfrm>
            <a:off x="5331563" y="4766547"/>
            <a:ext cx="800284" cy="369332"/>
          </a:xfrm>
          <a:prstGeom prst="rect">
            <a:avLst/>
          </a:prstGeom>
        </p:spPr>
        <p:txBody>
          <a:bodyPr wrap="none">
            <a:spAutoFit/>
          </a:bodyPr>
          <a:lstStyle/>
          <a:p>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VEYA</a:t>
            </a:r>
            <a:endParaRPr lang="tr-TR" dirty="0"/>
          </a:p>
        </p:txBody>
      </p:sp>
      <p:pic>
        <p:nvPicPr>
          <p:cNvPr id="8" name="Resim 7"/>
          <p:cNvPicPr>
            <a:picLocks noChangeAspect="1"/>
          </p:cNvPicPr>
          <p:nvPr/>
        </p:nvPicPr>
        <p:blipFill>
          <a:blip r:embed="rId3"/>
          <a:stretch>
            <a:fillRect/>
          </a:stretch>
        </p:blipFill>
        <p:spPr>
          <a:xfrm>
            <a:off x="7240361" y="4581842"/>
            <a:ext cx="2504530" cy="988986"/>
          </a:xfrm>
          <a:prstGeom prst="rect">
            <a:avLst/>
          </a:prstGeom>
        </p:spPr>
      </p:pic>
    </p:spTree>
    <p:extLst>
      <p:ext uri="{BB962C8B-B14F-4D97-AF65-F5344CB8AC3E}">
        <p14:creationId xmlns:p14="http://schemas.microsoft.com/office/powerpoint/2010/main" val="3893172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378097" y="2521314"/>
          <a:ext cx="7224485" cy="2407738"/>
        </p:xfrm>
        <a:graphic>
          <a:graphicData uri="http://schemas.openxmlformats.org/drawingml/2006/table">
            <a:tbl>
              <a:tblPr>
                <a:tableStyleId>{8799B23B-EC83-4686-B30A-512413B5E67A}</a:tableStyleId>
              </a:tblPr>
              <a:tblGrid>
                <a:gridCol w="1358203">
                  <a:extLst>
                    <a:ext uri="{9D8B030D-6E8A-4147-A177-3AD203B41FA5}">
                      <a16:colId xmlns:a16="http://schemas.microsoft.com/office/drawing/2014/main" val="3638704380"/>
                    </a:ext>
                  </a:extLst>
                </a:gridCol>
                <a:gridCol w="1719427">
                  <a:extLst>
                    <a:ext uri="{9D8B030D-6E8A-4147-A177-3AD203B41FA5}">
                      <a16:colId xmlns:a16="http://schemas.microsoft.com/office/drawing/2014/main" val="408996397"/>
                    </a:ext>
                  </a:extLst>
                </a:gridCol>
                <a:gridCol w="2008407">
                  <a:extLst>
                    <a:ext uri="{9D8B030D-6E8A-4147-A177-3AD203B41FA5}">
                      <a16:colId xmlns:a16="http://schemas.microsoft.com/office/drawing/2014/main" val="1874755199"/>
                    </a:ext>
                  </a:extLst>
                </a:gridCol>
                <a:gridCol w="1155918">
                  <a:extLst>
                    <a:ext uri="{9D8B030D-6E8A-4147-A177-3AD203B41FA5}">
                      <a16:colId xmlns:a16="http://schemas.microsoft.com/office/drawing/2014/main" val="324354027"/>
                    </a:ext>
                  </a:extLst>
                </a:gridCol>
                <a:gridCol w="982530">
                  <a:extLst>
                    <a:ext uri="{9D8B030D-6E8A-4147-A177-3AD203B41FA5}">
                      <a16:colId xmlns:a16="http://schemas.microsoft.com/office/drawing/2014/main" val="2538538925"/>
                    </a:ext>
                  </a:extLst>
                </a:gridCol>
              </a:tblGrid>
              <a:tr h="452582">
                <a:tc>
                  <a:txBody>
                    <a:bodyPr/>
                    <a:lstStyle/>
                    <a:p>
                      <a:pPr algn="just" fontAlgn="ctr"/>
                      <a:r>
                        <a:rPr lang="tr-TR" sz="1200" u="none" strike="noStrike">
                          <a:effectLst/>
                        </a:rPr>
                        <a:t>Aylar</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b="0" i="0" u="none" strike="noStrike" dirty="0" smtClean="0">
                          <a:solidFill>
                            <a:schemeClr val="tx1"/>
                          </a:solidFill>
                          <a:effectLst/>
                          <a:latin typeface="+mn-lt"/>
                        </a:rPr>
                        <a:t>2019</a:t>
                      </a:r>
                      <a:endParaRPr lang="tr-TR" sz="1200" b="1"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smtClean="0">
                          <a:effectLst/>
                        </a:rPr>
                        <a:t>2018</a:t>
                      </a:r>
                      <a:endParaRPr lang="tr-TR" sz="1200" b="1"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 %</a:t>
                      </a:r>
                      <a:endParaRPr lang="tr-TR" sz="1200" b="1"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3927793937"/>
                  </a:ext>
                </a:extLst>
              </a:tr>
              <a:tr h="488789">
                <a:tc>
                  <a:txBody>
                    <a:bodyPr/>
                    <a:lstStyle/>
                    <a:p>
                      <a:pPr algn="just" fontAlgn="ctr"/>
                      <a:r>
                        <a:rPr lang="tr-TR" sz="1200" u="none" strike="noStrike">
                          <a:effectLst/>
                        </a:rPr>
                        <a:t>Ocak</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54.000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a:effectLst/>
                        </a:rPr>
                        <a:t>51.200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3292432535"/>
                  </a:ext>
                </a:extLst>
              </a:tr>
              <a:tr h="488789">
                <a:tc>
                  <a:txBody>
                    <a:bodyPr/>
                    <a:lstStyle/>
                    <a:p>
                      <a:pPr algn="just" fontAlgn="ctr"/>
                      <a:r>
                        <a:rPr lang="tr-TR" sz="1200" u="none" strike="noStrike">
                          <a:effectLst/>
                        </a:rPr>
                        <a:t>Şubat</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a:effectLst/>
                        </a:rPr>
                        <a:t>57.500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50.750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3749645037"/>
                  </a:ext>
                </a:extLst>
              </a:tr>
              <a:tr h="488789">
                <a:tc>
                  <a:txBody>
                    <a:bodyPr/>
                    <a:lstStyle/>
                    <a:p>
                      <a:pPr algn="just" fontAlgn="ctr"/>
                      <a:r>
                        <a:rPr lang="tr-TR" sz="1200" u="none" strike="noStrike">
                          <a:effectLst/>
                        </a:rPr>
                        <a:t>Mart</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61.200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57.500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260206400"/>
                  </a:ext>
                </a:extLst>
              </a:tr>
              <a:tr h="488789">
                <a:tc>
                  <a:txBody>
                    <a:bodyPr/>
                    <a:lstStyle/>
                    <a:p>
                      <a:pPr algn="just" fontAlgn="ctr"/>
                      <a:r>
                        <a:rPr lang="tr-TR" sz="1200" u="none" strike="noStrike">
                          <a:effectLst/>
                        </a:rPr>
                        <a:t>Yılın İlk Çeyreği</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172.700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159.450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4233758673"/>
                  </a:ext>
                </a:extLst>
              </a:tr>
            </a:tbl>
          </a:graphicData>
        </a:graphic>
      </p:graphicFrame>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1</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Taşçı restoranın 2018 ve 2019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mc:AlternateContent xmlns:mc="http://schemas.openxmlformats.org/markup-compatibility/2006" xmlns:a14="http://schemas.microsoft.com/office/drawing/2010/main">
        <mc:Choice Requires="a14">
          <p:sp>
            <p:nvSpPr>
              <p:cNvPr id="4" name="Dikdörtgen 3"/>
              <p:cNvSpPr/>
              <p:nvPr/>
            </p:nvSpPr>
            <p:spPr>
              <a:xfrm>
                <a:off x="7938268" y="2586711"/>
                <a:ext cx="3724609"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𝑂𝑐𝑎𝑘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54.000−51.200</m:t>
                      </m:r>
                    </m:oMath>
                  </m:oMathPara>
                </a14:m>
                <a:endParaRPr lang="tr-TR" b="0" dirty="0" smtClean="0"/>
              </a:p>
              <a:p>
                <a:r>
                  <a:rPr lang="tr-TR" dirty="0" smtClean="0"/>
                  <a:t>  </a:t>
                </a:r>
                <a14:m>
                  <m:oMath xmlns:m="http://schemas.openxmlformats.org/officeDocument/2006/math">
                    <m:r>
                      <a:rPr lang="tr-TR" i="1">
                        <a:latin typeface="Cambria Math" panose="02040503050406030204" pitchFamily="18" charset="0"/>
                      </a:rPr>
                      <m:t>𝑂𝑐𝑎𝑘</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+2.800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7938268" y="2586711"/>
                <a:ext cx="3724609" cy="1200329"/>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5" name="Dikdörtgen 4"/>
              <p:cNvSpPr/>
              <p:nvPr/>
            </p:nvSpPr>
            <p:spPr>
              <a:xfrm>
                <a:off x="7602582" y="3469125"/>
                <a:ext cx="4141183" cy="1200329"/>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57.500−50.750</m:t>
                      </m:r>
                    </m:oMath>
                  </m:oMathPara>
                </a14:m>
                <a:endParaRPr lang="tr-TR" b="0" i="0" dirty="0" smtClean="0">
                  <a:latin typeface="Cambria Math" panose="02040503050406030204" pitchFamily="18" charset="0"/>
                </a:endParaRPr>
              </a:p>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+6.750</m:t>
                      </m:r>
                    </m:oMath>
                  </m:oMathPara>
                </a14:m>
                <a:endParaRPr lang="tr-TR" b="0" dirty="0" smtClean="0"/>
              </a:p>
              <a:p>
                <a:r>
                  <a:rPr lang="tr-TR" dirty="0" smtClean="0"/>
                  <a:t>      </a:t>
                </a:r>
                <a:endParaRPr lang="tr-TR" b="0" dirty="0" smtClean="0"/>
              </a:p>
              <a:p>
                <a:r>
                  <a:rPr lang="tr-TR" dirty="0" smtClean="0"/>
                  <a:t>	 </a:t>
                </a:r>
                <a:endParaRPr lang="tr-TR" dirty="0"/>
              </a:p>
            </p:txBody>
          </p:sp>
        </mc:Choice>
        <mc:Fallback xmlns="">
          <p:sp>
            <p:nvSpPr>
              <p:cNvPr id="5" name="Dikdörtgen 4"/>
              <p:cNvSpPr>
                <a:spLocks noRot="1" noChangeAspect="1" noMove="1" noResize="1" noEditPoints="1" noAdjustHandles="1" noChangeArrowheads="1" noChangeShapeType="1" noTextEdit="1"/>
              </p:cNvSpPr>
              <p:nvPr/>
            </p:nvSpPr>
            <p:spPr>
              <a:xfrm>
                <a:off x="7602582" y="3469125"/>
                <a:ext cx="4141183" cy="1200329"/>
              </a:xfrm>
              <a:prstGeom prst="rect">
                <a:avLst/>
              </a:prstGeom>
              <a:blipFill>
                <a:blip r:embed="rId3"/>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089207" y="4328887"/>
                <a:ext cx="3422732"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61.200−</m:t>
                    </m:r>
                  </m:oMath>
                </a14:m>
                <a:r>
                  <a:rPr lang="tr-TR" b="0" dirty="0" smtClean="0"/>
                  <a:t>57.500</a:t>
                </a:r>
              </a:p>
              <a:p>
                <a:r>
                  <a:rPr lang="tr-TR" dirty="0" smtClean="0"/>
                  <a:t>  </a:t>
                </a:r>
                <a14:m>
                  <m:oMath xmlns:m="http://schemas.openxmlformats.org/officeDocument/2006/math">
                    <m:r>
                      <a:rPr lang="tr-TR" b="0" i="1" smtClean="0">
                        <a:latin typeface="Cambria Math" panose="02040503050406030204" pitchFamily="18" charset="0"/>
                      </a:rPr>
                      <m:t>𝑀𝑎𝑟𝑡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+3.700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8089207" y="4328887"/>
                <a:ext cx="3422732" cy="1200329"/>
              </a:xfrm>
              <a:prstGeom prst="rect">
                <a:avLst/>
              </a:prstGeom>
              <a:blipFill>
                <a:blip r:embed="rId4"/>
                <a:stretch>
                  <a:fillRect t="-2538" r="-891"/>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38268" y="5299350"/>
                <a:ext cx="3796552"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i="0">
                          <a:latin typeface="Cambria Math" panose="02040503050406030204" pitchFamily="18" charset="0"/>
                        </a:rPr>
                        <m:t>=</m:t>
                      </m:r>
                      <m:r>
                        <a:rPr lang="tr-TR" b="0" i="0" smtClean="0">
                          <a:latin typeface="Cambria Math" panose="02040503050406030204" pitchFamily="18" charset="0"/>
                        </a:rPr>
                        <m:t>172.700−159.450</m:t>
                      </m:r>
                    </m:oMath>
                  </m:oMathPara>
                </a14:m>
                <a:endParaRPr lang="tr-TR" b="0" dirty="0" smtClean="0"/>
              </a:p>
              <a:p>
                <a:r>
                  <a:rPr lang="tr-TR" dirty="0" smtClean="0"/>
                  <a:t>  </a:t>
                </a:r>
                <a14:m>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+13.250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38268" y="5299350"/>
                <a:ext cx="3796552" cy="1200329"/>
              </a:xfrm>
              <a:prstGeom prst="rect">
                <a:avLst/>
              </a:prstGeom>
              <a:blipFill>
                <a:blip r:embed="rId5"/>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2466251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nvPr>
        </p:nvGraphicFramePr>
        <p:xfrm>
          <a:off x="378097" y="2521314"/>
          <a:ext cx="7224485" cy="2407738"/>
        </p:xfrm>
        <a:graphic>
          <a:graphicData uri="http://schemas.openxmlformats.org/drawingml/2006/table">
            <a:tbl>
              <a:tblPr>
                <a:tableStyleId>{8799B23B-EC83-4686-B30A-512413B5E67A}</a:tableStyleId>
              </a:tblPr>
              <a:tblGrid>
                <a:gridCol w="1358203">
                  <a:extLst>
                    <a:ext uri="{9D8B030D-6E8A-4147-A177-3AD203B41FA5}">
                      <a16:colId xmlns:a16="http://schemas.microsoft.com/office/drawing/2014/main" val="3638704380"/>
                    </a:ext>
                  </a:extLst>
                </a:gridCol>
                <a:gridCol w="1719427">
                  <a:extLst>
                    <a:ext uri="{9D8B030D-6E8A-4147-A177-3AD203B41FA5}">
                      <a16:colId xmlns:a16="http://schemas.microsoft.com/office/drawing/2014/main" val="408996397"/>
                    </a:ext>
                  </a:extLst>
                </a:gridCol>
                <a:gridCol w="2008407">
                  <a:extLst>
                    <a:ext uri="{9D8B030D-6E8A-4147-A177-3AD203B41FA5}">
                      <a16:colId xmlns:a16="http://schemas.microsoft.com/office/drawing/2014/main" val="1874755199"/>
                    </a:ext>
                  </a:extLst>
                </a:gridCol>
                <a:gridCol w="1155918">
                  <a:extLst>
                    <a:ext uri="{9D8B030D-6E8A-4147-A177-3AD203B41FA5}">
                      <a16:colId xmlns:a16="http://schemas.microsoft.com/office/drawing/2014/main" val="324354027"/>
                    </a:ext>
                  </a:extLst>
                </a:gridCol>
                <a:gridCol w="982530">
                  <a:extLst>
                    <a:ext uri="{9D8B030D-6E8A-4147-A177-3AD203B41FA5}">
                      <a16:colId xmlns:a16="http://schemas.microsoft.com/office/drawing/2014/main" val="2538538925"/>
                    </a:ext>
                  </a:extLst>
                </a:gridCol>
              </a:tblGrid>
              <a:tr h="452582">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Aylar</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2019</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2018</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 %</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9277939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Ocak</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54.000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51.200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2.800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92432535"/>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Şubat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57.500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50.750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6.750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7496450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Mart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61.200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57.500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3.700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60206400"/>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Yılın İlk Çeyreği</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172.700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159.450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13.250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233758673"/>
                  </a:ext>
                </a:extLst>
              </a:tr>
            </a:tbl>
          </a:graphicData>
        </a:graphic>
      </p:graphicFrame>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1</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Taşçı restoranın 2018 ve 2019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mc:AlternateContent xmlns:mc="http://schemas.openxmlformats.org/markup-compatibility/2006" xmlns:a14="http://schemas.microsoft.com/office/drawing/2010/main">
        <mc:Choice Requires="a14">
          <p:sp>
            <p:nvSpPr>
              <p:cNvPr id="4" name="Dikdörtgen 3"/>
              <p:cNvSpPr/>
              <p:nvPr/>
            </p:nvSpPr>
            <p:spPr>
              <a:xfrm>
                <a:off x="7938268" y="2395055"/>
                <a:ext cx="3724609"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𝑂𝑐𝑎𝑘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54.000−51.200</m:t>
                      </m:r>
                    </m:oMath>
                  </m:oMathPara>
                </a14:m>
                <a:endParaRPr lang="tr-TR" b="0" dirty="0" smtClean="0"/>
              </a:p>
              <a:p>
                <a:r>
                  <a:rPr lang="tr-TR" dirty="0" smtClean="0"/>
                  <a:t>  </a:t>
                </a:r>
                <a14:m>
                  <m:oMath xmlns:m="http://schemas.openxmlformats.org/officeDocument/2006/math">
                    <m:r>
                      <a:rPr lang="tr-TR" i="1">
                        <a:latin typeface="Cambria Math" panose="02040503050406030204" pitchFamily="18" charset="0"/>
                      </a:rPr>
                      <m:t>𝑂𝑐𝑎𝑘</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+2.800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7938268" y="2395055"/>
                <a:ext cx="3724609" cy="1200329"/>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5" name="Dikdörtgen 4"/>
              <p:cNvSpPr/>
              <p:nvPr/>
            </p:nvSpPr>
            <p:spPr>
              <a:xfrm>
                <a:off x="7602582" y="3342866"/>
                <a:ext cx="4141183" cy="1200329"/>
              </a:xfrm>
              <a:prstGeom prst="rect">
                <a:avLst/>
              </a:prstGeom>
            </p:spPr>
            <p:txBody>
              <a:bodyPr wrap="square">
                <a:spAutoFit/>
              </a:bodyPr>
              <a:lstStyle/>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57.500−50.750</m:t>
                      </m:r>
                    </m:oMath>
                  </m:oMathPara>
                </a14:m>
                <a:endParaRPr lang="tr-TR" b="0" i="0" dirty="0" smtClean="0">
                  <a:latin typeface="Cambria Math" panose="02040503050406030204" pitchFamily="18" charset="0"/>
                </a:endParaRPr>
              </a:p>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+6.750</m:t>
                      </m:r>
                    </m:oMath>
                  </m:oMathPara>
                </a14:m>
                <a:endParaRPr lang="tr-TR" b="0" dirty="0" smtClean="0"/>
              </a:p>
              <a:p>
                <a:r>
                  <a:rPr lang="tr-TR" dirty="0" smtClean="0"/>
                  <a:t>      </a:t>
                </a:r>
                <a:endParaRPr lang="tr-TR" b="0" dirty="0" smtClean="0"/>
              </a:p>
              <a:p>
                <a:r>
                  <a:rPr lang="tr-TR" dirty="0" smtClean="0"/>
                  <a:t>	 </a:t>
                </a:r>
                <a:endParaRPr lang="tr-TR" dirty="0"/>
              </a:p>
            </p:txBody>
          </p:sp>
        </mc:Choice>
        <mc:Fallback xmlns="">
          <p:sp>
            <p:nvSpPr>
              <p:cNvPr id="5" name="Dikdörtgen 4"/>
              <p:cNvSpPr>
                <a:spLocks noRot="1" noChangeAspect="1" noMove="1" noResize="1" noEditPoints="1" noAdjustHandles="1" noChangeArrowheads="1" noChangeShapeType="1" noTextEdit="1"/>
              </p:cNvSpPr>
              <p:nvPr/>
            </p:nvSpPr>
            <p:spPr>
              <a:xfrm>
                <a:off x="7602582" y="3342866"/>
                <a:ext cx="4141183" cy="1200329"/>
              </a:xfrm>
              <a:prstGeom prst="rect">
                <a:avLst/>
              </a:prstGeom>
              <a:blipFill>
                <a:blip r:embed="rId3"/>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089206" y="4281832"/>
                <a:ext cx="3422732"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61.200−</m:t>
                    </m:r>
                  </m:oMath>
                </a14:m>
                <a:r>
                  <a:rPr lang="tr-TR" b="0" dirty="0" smtClean="0"/>
                  <a:t>57.500</a:t>
                </a:r>
              </a:p>
              <a:p>
                <a:r>
                  <a:rPr lang="tr-TR" dirty="0" smtClean="0"/>
                  <a:t>  </a:t>
                </a:r>
                <a14:m>
                  <m:oMath xmlns:m="http://schemas.openxmlformats.org/officeDocument/2006/math">
                    <m:r>
                      <a:rPr lang="tr-TR" b="0" i="1" smtClean="0">
                        <a:latin typeface="Cambria Math" panose="02040503050406030204" pitchFamily="18" charset="0"/>
                      </a:rPr>
                      <m:t>𝑀𝑎𝑟𝑡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+3.700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8089206" y="4281832"/>
                <a:ext cx="3422732" cy="1200329"/>
              </a:xfrm>
              <a:prstGeom prst="rect">
                <a:avLst/>
              </a:prstGeom>
              <a:blipFill>
                <a:blip r:embed="rId4"/>
                <a:stretch>
                  <a:fillRect t="-2538" r="-891"/>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47213" y="5299350"/>
                <a:ext cx="3796552"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i="0">
                          <a:latin typeface="Cambria Math" panose="02040503050406030204" pitchFamily="18" charset="0"/>
                        </a:rPr>
                        <m:t>=</m:t>
                      </m:r>
                      <m:r>
                        <a:rPr lang="tr-TR" b="0" i="0" smtClean="0">
                          <a:latin typeface="Cambria Math" panose="02040503050406030204" pitchFamily="18" charset="0"/>
                        </a:rPr>
                        <m:t>172.700−159.450</m:t>
                      </m:r>
                    </m:oMath>
                  </m:oMathPara>
                </a14:m>
                <a:endParaRPr lang="tr-TR" b="0" dirty="0" smtClean="0"/>
              </a:p>
              <a:p>
                <a:pPr/>
                <a14:m>
                  <m:oMathPara xmlns:m="http://schemas.openxmlformats.org/officeDocument/2006/math">
                    <m:oMathParaPr>
                      <m:jc m:val="centerGroup"/>
                    </m:oMathParaPr>
                    <m:oMath xmlns:m="http://schemas.openxmlformats.org/officeDocument/2006/math">
                      <m:r>
                        <a:rPr lang="tr-TR" i="1">
                          <a:latin typeface="Cambria Math" panose="02040503050406030204" pitchFamily="18" charset="0"/>
                        </a:rPr>
                        <m:t>İ</m:t>
                      </m:r>
                      <m:r>
                        <a:rPr lang="tr-TR" i="1">
                          <a:latin typeface="Cambria Math" panose="02040503050406030204" pitchFamily="18" charset="0"/>
                        </a:rPr>
                        <m:t>𝑙𝑘</m:t>
                      </m:r>
                      <m:r>
                        <a:rPr lang="tr-TR" i="1">
                          <a:latin typeface="Cambria Math" panose="02040503050406030204" pitchFamily="18" charset="0"/>
                        </a:rPr>
                        <m:t> ç</m:t>
                      </m:r>
                      <m:r>
                        <a:rPr lang="tr-TR" i="1">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+13.250</m:t>
                      </m:r>
                    </m:oMath>
                  </m:oMathPara>
                </a14:m>
                <a:endParaRPr lang="tr-TR" b="0" dirty="0" smtClean="0"/>
              </a:p>
              <a:p>
                <a:r>
                  <a:rPr lang="tr-TR" dirty="0" smtClean="0"/>
                  <a:t>      </a:t>
                </a:r>
                <a:endParaRPr lang="tr-TR" b="0" dirty="0" smtClean="0"/>
              </a:p>
              <a:p>
                <a:r>
                  <a:rPr lang="tr-TR" dirty="0" smtClean="0"/>
                  <a:t>	</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47213" y="5299350"/>
                <a:ext cx="3796552" cy="1200329"/>
              </a:xfrm>
              <a:prstGeom prst="rect">
                <a:avLst/>
              </a:prstGeom>
              <a:blipFill>
                <a:blip r:embed="rId5"/>
                <a:stretch>
                  <a:fillRect/>
                </a:stretch>
              </a:blipFill>
            </p:spPr>
            <p:txBody>
              <a:bodyPr/>
              <a:lstStyle/>
              <a:p>
                <a:r>
                  <a:rPr lang="tr-TR">
                    <a:noFill/>
                  </a:rPr>
                  <a:t> </a:t>
                </a:r>
              </a:p>
            </p:txBody>
          </p:sp>
        </mc:Fallback>
      </mc:AlternateContent>
    </p:spTree>
    <p:extLst>
      <p:ext uri="{BB962C8B-B14F-4D97-AF65-F5344CB8AC3E}">
        <p14:creationId xmlns:p14="http://schemas.microsoft.com/office/powerpoint/2010/main" val="173841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1</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Taşçı restoranın 2018 ve 2019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p:graphicFrame>
        <p:nvGraphicFramePr>
          <p:cNvPr id="4" name="Tablo 3"/>
          <p:cNvGraphicFramePr>
            <a:graphicFrameLocks noGrp="1"/>
          </p:cNvGraphicFramePr>
          <p:nvPr>
            <p:extLst/>
          </p:nvPr>
        </p:nvGraphicFramePr>
        <p:xfrm>
          <a:off x="378097" y="2521314"/>
          <a:ext cx="7245216" cy="2407738"/>
        </p:xfrm>
        <a:graphic>
          <a:graphicData uri="http://schemas.openxmlformats.org/drawingml/2006/table">
            <a:tbl>
              <a:tblPr>
                <a:tableStyleId>{8799B23B-EC83-4686-B30A-512413B5E67A}</a:tableStyleId>
              </a:tblPr>
              <a:tblGrid>
                <a:gridCol w="1358203">
                  <a:extLst>
                    <a:ext uri="{9D8B030D-6E8A-4147-A177-3AD203B41FA5}">
                      <a16:colId xmlns:a16="http://schemas.microsoft.com/office/drawing/2014/main" val="3638704380"/>
                    </a:ext>
                  </a:extLst>
                </a:gridCol>
                <a:gridCol w="1719427">
                  <a:extLst>
                    <a:ext uri="{9D8B030D-6E8A-4147-A177-3AD203B41FA5}">
                      <a16:colId xmlns:a16="http://schemas.microsoft.com/office/drawing/2014/main" val="408996397"/>
                    </a:ext>
                  </a:extLst>
                </a:gridCol>
                <a:gridCol w="2008407">
                  <a:extLst>
                    <a:ext uri="{9D8B030D-6E8A-4147-A177-3AD203B41FA5}">
                      <a16:colId xmlns:a16="http://schemas.microsoft.com/office/drawing/2014/main" val="1874755199"/>
                    </a:ext>
                  </a:extLst>
                </a:gridCol>
                <a:gridCol w="1155918">
                  <a:extLst>
                    <a:ext uri="{9D8B030D-6E8A-4147-A177-3AD203B41FA5}">
                      <a16:colId xmlns:a16="http://schemas.microsoft.com/office/drawing/2014/main" val="324354027"/>
                    </a:ext>
                  </a:extLst>
                </a:gridCol>
                <a:gridCol w="1003261">
                  <a:extLst>
                    <a:ext uri="{9D8B030D-6E8A-4147-A177-3AD203B41FA5}">
                      <a16:colId xmlns:a16="http://schemas.microsoft.com/office/drawing/2014/main" val="2538538925"/>
                    </a:ext>
                  </a:extLst>
                </a:gridCol>
              </a:tblGrid>
              <a:tr h="452582">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Aylar</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2019</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2018</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 %</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9277939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Ocak</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54.000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51.200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2.800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92432535"/>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Şubat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57.500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50.750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6.750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7496450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Mart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61.200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57.500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3.700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60206400"/>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Yılın İlk Çeyreği</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172.700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159.450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13.250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233758673"/>
                  </a:ext>
                </a:extLst>
              </a:tr>
            </a:tbl>
          </a:graphicData>
        </a:graphic>
      </p:graphicFrame>
      <mc:AlternateContent xmlns:mc="http://schemas.openxmlformats.org/markup-compatibility/2006" xmlns:a14="http://schemas.microsoft.com/office/drawing/2010/main">
        <mc:Choice Requires="a14">
          <p:sp>
            <p:nvSpPr>
              <p:cNvPr id="6" name="Dikdörtgen 5"/>
              <p:cNvSpPr/>
              <p:nvPr/>
            </p:nvSpPr>
            <p:spPr>
              <a:xfrm>
                <a:off x="7928329" y="1937917"/>
                <a:ext cx="3956852" cy="11667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𝑂𝑐𝑎𝑘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2800</m:t>
                          </m:r>
                          <m:r>
                            <a:rPr lang="tr-TR" i="0">
                              <a:latin typeface="Cambria Math" panose="02040503050406030204" pitchFamily="18" charset="0"/>
                            </a:rPr>
                            <m:t> </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51.200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m:t>
                    </m:r>
                    <m:r>
                      <a:rPr lang="tr-TR" i="1">
                        <a:latin typeface="Cambria Math" panose="02040503050406030204" pitchFamily="18" charset="0"/>
                      </a:rPr>
                      <m:t>𝑂𝑐𝑎𝑘</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5.5</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7928329" y="1937917"/>
                <a:ext cx="3956852" cy="1166794"/>
              </a:xfrm>
              <a:prstGeom prst="rect">
                <a:avLst/>
              </a:prstGeom>
              <a:blipFill>
                <a:blip r:embed="rId2"/>
                <a:stretch>
                  <a:fillRect b="-7853"/>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28329" y="3292952"/>
                <a:ext cx="4225387" cy="11723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6.750</m:t>
                          </m:r>
                          <m:r>
                            <a:rPr lang="tr-TR" i="0">
                              <a:latin typeface="Cambria Math" panose="02040503050406030204" pitchFamily="18" charset="0"/>
                            </a:rPr>
                            <m:t> </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50.750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13.3</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28329" y="3292952"/>
                <a:ext cx="4225387" cy="1172372"/>
              </a:xfrm>
              <a:prstGeom prst="rect">
                <a:avLst/>
              </a:prstGeom>
              <a:blipFill>
                <a:blip r:embed="rId3"/>
                <a:stretch>
                  <a:fillRect b="-7254"/>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8" name="Dikdörtgen 7"/>
              <p:cNvSpPr/>
              <p:nvPr/>
            </p:nvSpPr>
            <p:spPr>
              <a:xfrm>
                <a:off x="7966613" y="4653565"/>
                <a:ext cx="4158254" cy="11667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3.700</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57.500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m:t>
                    </m:r>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6.4</a:t>
                </a:r>
                <a:endParaRPr lang="tr-TR" dirty="0"/>
              </a:p>
            </p:txBody>
          </p:sp>
        </mc:Choice>
        <mc:Fallback xmlns="">
          <p:sp>
            <p:nvSpPr>
              <p:cNvPr id="8" name="Dikdörtgen 7"/>
              <p:cNvSpPr>
                <a:spLocks noRot="1" noChangeAspect="1" noMove="1" noResize="1" noEditPoints="1" noAdjustHandles="1" noChangeArrowheads="1" noChangeShapeType="1" noTextEdit="1"/>
              </p:cNvSpPr>
              <p:nvPr/>
            </p:nvSpPr>
            <p:spPr>
              <a:xfrm>
                <a:off x="7966613" y="4653565"/>
                <a:ext cx="4158254" cy="1166794"/>
              </a:xfrm>
              <a:prstGeom prst="rect">
                <a:avLst/>
              </a:prstGeom>
              <a:blipFill>
                <a:blip r:embed="rId4"/>
                <a:stretch>
                  <a:fillRect b="-7292"/>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9" name="Dikdörtgen 8"/>
              <p:cNvSpPr/>
              <p:nvPr/>
            </p:nvSpPr>
            <p:spPr>
              <a:xfrm>
                <a:off x="1884738" y="5685628"/>
                <a:ext cx="4853893" cy="11723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1" smtClean="0">
                              <a:latin typeface="Cambria Math" panose="02040503050406030204" pitchFamily="18" charset="0"/>
                            </a:rPr>
                            <m:t>13.250</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159.450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8.3</a:t>
                </a:r>
                <a:endParaRPr lang="tr-TR" dirty="0"/>
              </a:p>
            </p:txBody>
          </p:sp>
        </mc:Choice>
        <mc:Fallback xmlns="">
          <p:sp>
            <p:nvSpPr>
              <p:cNvPr id="9" name="Dikdörtgen 8"/>
              <p:cNvSpPr>
                <a:spLocks noRot="1" noChangeAspect="1" noMove="1" noResize="1" noEditPoints="1" noAdjustHandles="1" noChangeArrowheads="1" noChangeShapeType="1" noTextEdit="1"/>
              </p:cNvSpPr>
              <p:nvPr/>
            </p:nvSpPr>
            <p:spPr>
              <a:xfrm>
                <a:off x="1884738" y="5685628"/>
                <a:ext cx="4853893" cy="1172372"/>
              </a:xfrm>
              <a:prstGeom prst="rect">
                <a:avLst/>
              </a:prstGeom>
              <a:blipFill>
                <a:blip r:embed="rId5"/>
                <a:stretch>
                  <a:fillRect b="-7813"/>
                </a:stretch>
              </a:blipFill>
            </p:spPr>
            <p:txBody>
              <a:bodyPr/>
              <a:lstStyle/>
              <a:p>
                <a:r>
                  <a:rPr lang="tr-TR">
                    <a:noFill/>
                  </a:rPr>
                  <a:t> </a:t>
                </a:r>
              </a:p>
            </p:txBody>
          </p:sp>
        </mc:Fallback>
      </mc:AlternateContent>
    </p:spTree>
    <p:extLst>
      <p:ext uri="{BB962C8B-B14F-4D97-AF65-F5344CB8AC3E}">
        <p14:creationId xmlns:p14="http://schemas.microsoft.com/office/powerpoint/2010/main" val="1978857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ipe(left)">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1</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Taşçı restoranın 2018 ve 2019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p:graphicFrame>
        <p:nvGraphicFramePr>
          <p:cNvPr id="4" name="Tablo 3"/>
          <p:cNvGraphicFramePr>
            <a:graphicFrameLocks noGrp="1"/>
          </p:cNvGraphicFramePr>
          <p:nvPr>
            <p:extLst/>
          </p:nvPr>
        </p:nvGraphicFramePr>
        <p:xfrm>
          <a:off x="378097" y="2521314"/>
          <a:ext cx="7245216" cy="2407738"/>
        </p:xfrm>
        <a:graphic>
          <a:graphicData uri="http://schemas.openxmlformats.org/drawingml/2006/table">
            <a:tbl>
              <a:tblPr>
                <a:tableStyleId>{8799B23B-EC83-4686-B30A-512413B5E67A}</a:tableStyleId>
              </a:tblPr>
              <a:tblGrid>
                <a:gridCol w="1358203">
                  <a:extLst>
                    <a:ext uri="{9D8B030D-6E8A-4147-A177-3AD203B41FA5}">
                      <a16:colId xmlns:a16="http://schemas.microsoft.com/office/drawing/2014/main" val="3638704380"/>
                    </a:ext>
                  </a:extLst>
                </a:gridCol>
                <a:gridCol w="1719427">
                  <a:extLst>
                    <a:ext uri="{9D8B030D-6E8A-4147-A177-3AD203B41FA5}">
                      <a16:colId xmlns:a16="http://schemas.microsoft.com/office/drawing/2014/main" val="408996397"/>
                    </a:ext>
                  </a:extLst>
                </a:gridCol>
                <a:gridCol w="2008407">
                  <a:extLst>
                    <a:ext uri="{9D8B030D-6E8A-4147-A177-3AD203B41FA5}">
                      <a16:colId xmlns:a16="http://schemas.microsoft.com/office/drawing/2014/main" val="1874755199"/>
                    </a:ext>
                  </a:extLst>
                </a:gridCol>
                <a:gridCol w="1155918">
                  <a:extLst>
                    <a:ext uri="{9D8B030D-6E8A-4147-A177-3AD203B41FA5}">
                      <a16:colId xmlns:a16="http://schemas.microsoft.com/office/drawing/2014/main" val="324354027"/>
                    </a:ext>
                  </a:extLst>
                </a:gridCol>
                <a:gridCol w="1003261">
                  <a:extLst>
                    <a:ext uri="{9D8B030D-6E8A-4147-A177-3AD203B41FA5}">
                      <a16:colId xmlns:a16="http://schemas.microsoft.com/office/drawing/2014/main" val="2538538925"/>
                    </a:ext>
                  </a:extLst>
                </a:gridCol>
              </a:tblGrid>
              <a:tr h="452582">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Aylar</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2019</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smtClean="0">
                          <a:effectLst/>
                          <a:latin typeface="Times New Roman" panose="02020603050405020304" pitchFamily="18" charset="0"/>
                          <a:cs typeface="Times New Roman" panose="02020603050405020304" pitchFamily="18" charset="0"/>
                        </a:rPr>
                        <a:t>2018</a:t>
                      </a:r>
                      <a:endParaRPr lang="tr-TR"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Değişim %</a:t>
                      </a:r>
                      <a:endParaRPr lang="tr-TR" sz="1400" b="1"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9277939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Ocak</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54.000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51.200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2.800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5.5</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292432535"/>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Şubat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57.500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dirty="0">
                          <a:effectLst/>
                          <a:latin typeface="Times New Roman" panose="02020603050405020304" pitchFamily="18" charset="0"/>
                          <a:cs typeface="Times New Roman" panose="02020603050405020304" pitchFamily="18" charset="0"/>
                        </a:rPr>
                        <a:t>50.750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6.750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13.3</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3749645037"/>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Mart</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61.200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57.500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3.700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6.4</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260206400"/>
                  </a:ext>
                </a:extLst>
              </a:tr>
              <a:tr h="488789">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Yılın İlk Çeyreği</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172.700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u="none" strike="noStrike">
                          <a:effectLst/>
                          <a:latin typeface="Times New Roman" panose="02020603050405020304" pitchFamily="18" charset="0"/>
                          <a:cs typeface="Times New Roman" panose="02020603050405020304" pitchFamily="18" charset="0"/>
                        </a:rPr>
                        <a:t>159.450</a:t>
                      </a:r>
                      <a:endParaRPr lang="tr-TR" sz="1400" b="0" i="0" u="none" strike="noStrike">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13.250</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tc>
                  <a:txBody>
                    <a:bodyPr/>
                    <a:lstStyle/>
                    <a:p>
                      <a:pPr algn="ctr" fontAlgn="ctr"/>
                      <a:r>
                        <a:rPr lang="tr-TR" sz="1400" b="0" i="0" u="none" strike="noStrike" dirty="0" smtClean="0">
                          <a:solidFill>
                            <a:srgbClr val="000000"/>
                          </a:solidFill>
                          <a:effectLst/>
                          <a:latin typeface="Times New Roman" panose="02020603050405020304" pitchFamily="18" charset="0"/>
                          <a:cs typeface="Times New Roman" panose="02020603050405020304" pitchFamily="18" charset="0"/>
                        </a:rPr>
                        <a:t>8.3</a:t>
                      </a:r>
                      <a:endParaRPr lang="tr-TR"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nchor="ctr"/>
                </a:tc>
                <a:extLst>
                  <a:ext uri="{0D108BD9-81ED-4DB2-BD59-A6C34878D82A}">
                    <a16:rowId xmlns:a16="http://schemas.microsoft.com/office/drawing/2014/main" val="4233758673"/>
                  </a:ext>
                </a:extLst>
              </a:tr>
            </a:tbl>
          </a:graphicData>
        </a:graphic>
      </p:graphicFrame>
      <mc:AlternateContent xmlns:mc="http://schemas.openxmlformats.org/markup-compatibility/2006" xmlns:a14="http://schemas.microsoft.com/office/drawing/2010/main">
        <mc:Choice Requires="a14">
          <p:sp>
            <p:nvSpPr>
              <p:cNvPr id="6" name="Dikdörtgen 5"/>
              <p:cNvSpPr/>
              <p:nvPr/>
            </p:nvSpPr>
            <p:spPr>
              <a:xfrm>
                <a:off x="7928329" y="1937917"/>
                <a:ext cx="3956852" cy="11667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𝑂𝑐𝑎𝑘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2800</m:t>
                          </m:r>
                          <m:r>
                            <a:rPr lang="tr-TR" i="0">
                              <a:latin typeface="Cambria Math" panose="02040503050406030204" pitchFamily="18" charset="0"/>
                            </a:rPr>
                            <m:t> </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51.200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m:t>
                    </m:r>
                    <m:r>
                      <a:rPr lang="tr-TR" i="1">
                        <a:latin typeface="Cambria Math" panose="02040503050406030204" pitchFamily="18" charset="0"/>
                      </a:rPr>
                      <m:t>𝑂𝑐𝑎𝑘</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5.5</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7928329" y="1937917"/>
                <a:ext cx="3956852" cy="1166794"/>
              </a:xfrm>
              <a:prstGeom prst="rect">
                <a:avLst/>
              </a:prstGeom>
              <a:blipFill>
                <a:blip r:embed="rId2"/>
                <a:stretch>
                  <a:fillRect b="-7853"/>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28329" y="3292952"/>
                <a:ext cx="4225387" cy="11723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6.750</m:t>
                          </m:r>
                          <m:r>
                            <a:rPr lang="tr-TR" i="0">
                              <a:latin typeface="Cambria Math" panose="02040503050406030204" pitchFamily="18" charset="0"/>
                            </a:rPr>
                            <m:t> </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50.750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13.3</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28329" y="3292952"/>
                <a:ext cx="4225387" cy="1172372"/>
              </a:xfrm>
              <a:prstGeom prst="rect">
                <a:avLst/>
              </a:prstGeom>
              <a:blipFill>
                <a:blip r:embed="rId3"/>
                <a:stretch>
                  <a:fillRect b="-7254"/>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8" name="Dikdörtgen 7"/>
              <p:cNvSpPr/>
              <p:nvPr/>
            </p:nvSpPr>
            <p:spPr>
              <a:xfrm>
                <a:off x="7966613" y="4653565"/>
                <a:ext cx="4158254" cy="116679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0" smtClean="0">
                              <a:latin typeface="Cambria Math" panose="02040503050406030204" pitchFamily="18" charset="0"/>
                            </a:rPr>
                            <m:t>3.700</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57.500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m:t>
                    </m:r>
                    <m:r>
                      <a:rPr lang="tr-TR" b="0" i="1" smtClean="0">
                        <a:latin typeface="Cambria Math" panose="02040503050406030204" pitchFamily="18" charset="0"/>
                      </a:rPr>
                      <m:t>𝑀𝑎𝑟𝑡</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6.4</a:t>
                </a:r>
                <a:endParaRPr lang="tr-TR" dirty="0"/>
              </a:p>
            </p:txBody>
          </p:sp>
        </mc:Choice>
        <mc:Fallback xmlns="">
          <p:sp>
            <p:nvSpPr>
              <p:cNvPr id="8" name="Dikdörtgen 7"/>
              <p:cNvSpPr>
                <a:spLocks noRot="1" noChangeAspect="1" noMove="1" noResize="1" noEditPoints="1" noAdjustHandles="1" noChangeArrowheads="1" noChangeShapeType="1" noTextEdit="1"/>
              </p:cNvSpPr>
              <p:nvPr/>
            </p:nvSpPr>
            <p:spPr>
              <a:xfrm>
                <a:off x="7966613" y="4653565"/>
                <a:ext cx="4158254" cy="1166794"/>
              </a:xfrm>
              <a:prstGeom prst="rect">
                <a:avLst/>
              </a:prstGeom>
              <a:blipFill>
                <a:blip r:embed="rId4"/>
                <a:stretch>
                  <a:fillRect b="-7292"/>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9" name="Dikdörtgen 8"/>
              <p:cNvSpPr/>
              <p:nvPr/>
            </p:nvSpPr>
            <p:spPr>
              <a:xfrm>
                <a:off x="3112720" y="5531522"/>
                <a:ext cx="4853893" cy="11723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b="0" i="1" smtClean="0">
                          <a:latin typeface="Cambria Math" panose="02040503050406030204" pitchFamily="18" charset="0"/>
                        </a:rPr>
                        <m:t> </m:t>
                      </m:r>
                      <m:r>
                        <a:rPr lang="tr-TR" b="0" i="1" smtClean="0">
                          <a:latin typeface="Cambria Math" panose="02040503050406030204" pitchFamily="18" charset="0"/>
                        </a:rPr>
                        <m:t>𝑚𝑖𝑘𝑡𝑎𝑟𝚤</m:t>
                      </m:r>
                      <m:r>
                        <a:rPr lang="tr-TR" i="0">
                          <a:latin typeface="Cambria Math" panose="02040503050406030204" pitchFamily="18" charset="0"/>
                        </a:rPr>
                        <m:t>=</m:t>
                      </m:r>
                      <m:f>
                        <m:fPr>
                          <m:ctrlPr>
                            <a:rPr lang="tr-TR" i="1">
                              <a:latin typeface="Cambria Math" panose="02040503050406030204" pitchFamily="18" charset="0"/>
                            </a:rPr>
                          </m:ctrlPr>
                        </m:fPr>
                        <m:num>
                          <m:r>
                            <a:rPr lang="tr-TR" b="0" i="1" smtClean="0">
                              <a:latin typeface="Cambria Math" panose="02040503050406030204" pitchFamily="18" charset="0"/>
                            </a:rPr>
                            <m:t>13.250</m:t>
                          </m:r>
                          <m:r>
                            <m:rPr>
                              <m:sty m:val="p"/>
                            </m:rPr>
                            <a:rPr lang="tr-TR" i="0">
                              <a:latin typeface="Cambria Math" panose="02040503050406030204" pitchFamily="18" charset="0"/>
                            </a:rPr>
                            <m:t>x</m:t>
                          </m:r>
                          <m:r>
                            <a:rPr lang="tr-TR" i="0">
                              <a:latin typeface="Cambria Math" panose="02040503050406030204" pitchFamily="18" charset="0"/>
                            </a:rPr>
                            <m:t> 100</m:t>
                          </m:r>
                        </m:num>
                        <m:den>
                          <m:r>
                            <a:rPr lang="tr-TR" b="0" i="0" smtClean="0">
                              <a:latin typeface="Cambria Math" panose="02040503050406030204" pitchFamily="18" charset="0"/>
                            </a:rPr>
                            <m:t>159.450</m:t>
                          </m:r>
                        </m:den>
                      </m:f>
                    </m:oMath>
                  </m:oMathPara>
                </a14:m>
                <a:endParaRPr lang="tr-TR" dirty="0" smtClean="0"/>
              </a:p>
              <a:p>
                <a:endParaRPr lang="tr-TR" dirty="0"/>
              </a:p>
              <a:p>
                <a14:m>
                  <m:oMath xmlns:m="http://schemas.openxmlformats.org/officeDocument/2006/math">
                    <m:r>
                      <a:rPr lang="tr-TR" b="0" i="1" smtClean="0">
                        <a:latin typeface="Cambria Math" panose="02040503050406030204" pitchFamily="18" charset="0"/>
                      </a:rPr>
                      <m:t>   İ</m:t>
                    </m:r>
                    <m:r>
                      <a:rPr lang="tr-TR" b="0" i="1" smtClean="0">
                        <a:latin typeface="Cambria Math" panose="02040503050406030204" pitchFamily="18" charset="0"/>
                      </a:rPr>
                      <m:t>𝑙𝑘</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i="1">
                        <a:latin typeface="Cambria Math" panose="02040503050406030204" pitchFamily="18" charset="0"/>
                      </a:rPr>
                      <m:t> </m:t>
                    </m:r>
                    <m:r>
                      <a:rPr lang="tr-TR" i="1">
                        <a:latin typeface="Cambria Math" panose="02040503050406030204" pitchFamily="18" charset="0"/>
                      </a:rPr>
                      <m:t>𝑚𝑖𝑘𝑡𝑎𝑟𝚤</m:t>
                    </m:r>
                  </m:oMath>
                </a14:m>
                <a:r>
                  <a:rPr lang="tr-TR" dirty="0" smtClean="0"/>
                  <a:t> = % 8.3</a:t>
                </a:r>
                <a:endParaRPr lang="tr-TR" dirty="0"/>
              </a:p>
            </p:txBody>
          </p:sp>
        </mc:Choice>
        <mc:Fallback xmlns="">
          <p:sp>
            <p:nvSpPr>
              <p:cNvPr id="9" name="Dikdörtgen 8"/>
              <p:cNvSpPr>
                <a:spLocks noRot="1" noChangeAspect="1" noMove="1" noResize="1" noEditPoints="1" noAdjustHandles="1" noChangeArrowheads="1" noChangeShapeType="1" noTextEdit="1"/>
              </p:cNvSpPr>
              <p:nvPr/>
            </p:nvSpPr>
            <p:spPr>
              <a:xfrm>
                <a:off x="3112720" y="5531522"/>
                <a:ext cx="4853893" cy="1172372"/>
              </a:xfrm>
              <a:prstGeom prst="rect">
                <a:avLst/>
              </a:prstGeom>
              <a:blipFill>
                <a:blip r:embed="rId5"/>
                <a:stretch>
                  <a:fillRect b="-7254"/>
                </a:stretch>
              </a:blipFill>
            </p:spPr>
            <p:txBody>
              <a:bodyPr/>
              <a:lstStyle/>
              <a:p>
                <a:r>
                  <a:rPr lang="tr-TR">
                    <a:noFill/>
                  </a:rPr>
                  <a:t> </a:t>
                </a:r>
              </a:p>
            </p:txBody>
          </p:sp>
        </mc:Fallback>
      </mc:AlternateContent>
    </p:spTree>
    <p:extLst>
      <p:ext uri="{BB962C8B-B14F-4D97-AF65-F5344CB8AC3E}">
        <p14:creationId xmlns:p14="http://schemas.microsoft.com/office/powerpoint/2010/main" val="68630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2</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Nergis restoranın 2015 ve 2014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mc:AlternateContent xmlns:mc="http://schemas.openxmlformats.org/markup-compatibility/2006" xmlns:a14="http://schemas.microsoft.com/office/drawing/2010/main">
        <mc:Choice Requires="a14">
          <p:sp>
            <p:nvSpPr>
              <p:cNvPr id="4" name="Dikdörtgen 3"/>
              <p:cNvSpPr/>
              <p:nvPr/>
            </p:nvSpPr>
            <p:spPr>
              <a:xfrm>
                <a:off x="7938268" y="2586711"/>
                <a:ext cx="3947684"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𝑁𝑖𝑠𝑎𝑛</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68.000−64.000</m:t>
                      </m:r>
                    </m:oMath>
                  </m:oMathPara>
                </a14:m>
                <a:endParaRPr lang="tr-TR" b="0" dirty="0" smtClean="0"/>
              </a:p>
              <a:p>
                <a:r>
                  <a:rPr lang="tr-TR" dirty="0" smtClean="0"/>
                  <a:t>  </a:t>
                </a:r>
                <a14:m>
                  <m:oMath xmlns:m="http://schemas.openxmlformats.org/officeDocument/2006/math">
                    <m:r>
                      <a:rPr lang="tr-TR" b="0" i="1" smtClean="0">
                        <a:latin typeface="Cambria Math" panose="02040503050406030204" pitchFamily="18" charset="0"/>
                      </a:rPr>
                      <m:t>𝑁𝑖𝑠𝑎𝑛</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+4.000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7938268" y="2586711"/>
                <a:ext cx="3947684" cy="1200329"/>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5" name="Dikdörtgen 4"/>
              <p:cNvSpPr/>
              <p:nvPr/>
            </p:nvSpPr>
            <p:spPr>
              <a:xfrm>
                <a:off x="7602582" y="3469125"/>
                <a:ext cx="4141183" cy="1200329"/>
              </a:xfrm>
              <a:prstGeom prst="rect">
                <a:avLst/>
              </a:prstGeom>
            </p:spPr>
            <p:txBody>
              <a:bodyPr wrap="square">
                <a:spAutoFit/>
              </a:bodyPr>
              <a:lstStyle/>
              <a:p>
                <a:pPr lvl="1"/>
                <a14:m>
                  <m:oMath xmlns:m="http://schemas.openxmlformats.org/officeDocument/2006/math">
                    <m:r>
                      <a:rPr lang="tr-TR" b="0" i="1" smtClean="0">
                        <a:latin typeface="Cambria Math" panose="02040503050406030204" pitchFamily="18" charset="0"/>
                      </a:rPr>
                      <m:t>𝑀𝑎𝑦𝚤𝑠</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72.750−</m:t>
                    </m:r>
                  </m:oMath>
                </a14:m>
                <a:r>
                  <a:rPr lang="tr-TR" b="0" i="0" dirty="0" smtClean="0">
                    <a:latin typeface="Cambria Math" panose="02040503050406030204" pitchFamily="18" charset="0"/>
                  </a:rPr>
                  <a:t>69.350</a:t>
                </a:r>
              </a:p>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+3.400</m:t>
                      </m:r>
                    </m:oMath>
                  </m:oMathPara>
                </a14:m>
                <a:endParaRPr lang="tr-TR" b="0" dirty="0" smtClean="0"/>
              </a:p>
              <a:p>
                <a:r>
                  <a:rPr lang="tr-TR" dirty="0" smtClean="0"/>
                  <a:t>      </a:t>
                </a:r>
                <a:endParaRPr lang="tr-TR" b="0" dirty="0" smtClean="0"/>
              </a:p>
              <a:p>
                <a:r>
                  <a:rPr lang="tr-TR" dirty="0" smtClean="0"/>
                  <a:t>	 </a:t>
                </a:r>
                <a:endParaRPr lang="tr-TR" dirty="0"/>
              </a:p>
            </p:txBody>
          </p:sp>
        </mc:Choice>
        <mc:Fallback xmlns="">
          <p:sp>
            <p:nvSpPr>
              <p:cNvPr id="5" name="Dikdörtgen 4"/>
              <p:cNvSpPr>
                <a:spLocks noRot="1" noChangeAspect="1" noMove="1" noResize="1" noEditPoints="1" noAdjustHandles="1" noChangeArrowheads="1" noChangeShapeType="1" noTextEdit="1"/>
              </p:cNvSpPr>
              <p:nvPr/>
            </p:nvSpPr>
            <p:spPr>
              <a:xfrm>
                <a:off x="7602582" y="3469125"/>
                <a:ext cx="4141183" cy="1200329"/>
              </a:xfrm>
              <a:prstGeom prst="rect">
                <a:avLst/>
              </a:prstGeom>
              <a:blipFill>
                <a:blip r:embed="rId3"/>
                <a:stretch>
                  <a:fillRect t="-3046"/>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089207" y="4328887"/>
                <a:ext cx="3600601"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𝐻𝑎𝑧𝑖𝑟𝑎𝑛</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59.200</m:t>
                    </m:r>
                  </m:oMath>
                </a14:m>
                <a:r>
                  <a:rPr lang="tr-TR" b="0" dirty="0" smtClean="0"/>
                  <a:t>-63.400</a:t>
                </a:r>
              </a:p>
              <a:p>
                <a:r>
                  <a:rPr lang="tr-TR" dirty="0" smtClean="0"/>
                  <a:t>  </a:t>
                </a:r>
                <a14:m>
                  <m:oMath xmlns:m="http://schemas.openxmlformats.org/officeDocument/2006/math">
                    <m:r>
                      <a:rPr lang="tr-TR" b="0" i="1" smtClean="0">
                        <a:latin typeface="Cambria Math" panose="02040503050406030204" pitchFamily="18" charset="0"/>
                      </a:rPr>
                      <m:t>𝑀𝑎𝑟𝑡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−4.200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8089207" y="4328887"/>
                <a:ext cx="3600601" cy="1200329"/>
              </a:xfrm>
              <a:prstGeom prst="rect">
                <a:avLst/>
              </a:prstGeom>
              <a:blipFill>
                <a:blip r:embed="rId4"/>
                <a:stretch>
                  <a:fillRect t="-2538" r="-677"/>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38268" y="5299350"/>
                <a:ext cx="3751989"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𝑘𝑖𝑛𝑐𝑖</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i="0">
                        <a:latin typeface="Cambria Math" panose="02040503050406030204" pitchFamily="18" charset="0"/>
                      </a:rPr>
                      <m:t>=</m:t>
                    </m:r>
                    <m:r>
                      <a:rPr lang="tr-TR" b="0" i="0" smtClean="0">
                        <a:latin typeface="Cambria Math" panose="02040503050406030204" pitchFamily="18" charset="0"/>
                      </a:rPr>
                      <m:t>201.965−</m:t>
                    </m:r>
                  </m:oMath>
                </a14:m>
                <a:r>
                  <a:rPr lang="tr-TR" b="0" dirty="0" smtClean="0"/>
                  <a:t>198.764</a:t>
                </a:r>
              </a:p>
              <a:p>
                <a:r>
                  <a:rPr lang="tr-TR" dirty="0" smtClean="0"/>
                  <a:t>  </a:t>
                </a:r>
                <a14:m>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𝑘𝑖𝑛𝑐𝑖</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+3.200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38268" y="5299350"/>
                <a:ext cx="3751989" cy="1200329"/>
              </a:xfrm>
              <a:prstGeom prst="rect">
                <a:avLst/>
              </a:prstGeom>
              <a:blipFill>
                <a:blip r:embed="rId5"/>
                <a:stretch>
                  <a:fillRect l="-162" t="-2538"/>
                </a:stretch>
              </a:blipFill>
            </p:spPr>
            <p:txBody>
              <a:bodyPr/>
              <a:lstStyle/>
              <a:p>
                <a:r>
                  <a:rPr lang="tr-TR">
                    <a:noFill/>
                  </a:rPr>
                  <a:t> </a:t>
                </a:r>
              </a:p>
            </p:txBody>
          </p:sp>
        </mc:Fallback>
      </mc:AlternateContent>
      <p:graphicFrame>
        <p:nvGraphicFramePr>
          <p:cNvPr id="8" name="Tablo 7"/>
          <p:cNvGraphicFramePr>
            <a:graphicFrameLocks noGrp="1"/>
          </p:cNvGraphicFramePr>
          <p:nvPr>
            <p:extLst/>
          </p:nvPr>
        </p:nvGraphicFramePr>
        <p:xfrm>
          <a:off x="404190" y="2635827"/>
          <a:ext cx="7117504" cy="2302425"/>
        </p:xfrm>
        <a:graphic>
          <a:graphicData uri="http://schemas.openxmlformats.org/drawingml/2006/table">
            <a:tbl>
              <a:tblPr>
                <a:tableStyleId>{8799B23B-EC83-4686-B30A-512413B5E67A}</a:tableStyleId>
              </a:tblPr>
              <a:tblGrid>
                <a:gridCol w="1517297">
                  <a:extLst>
                    <a:ext uri="{9D8B030D-6E8A-4147-A177-3AD203B41FA5}">
                      <a16:colId xmlns:a16="http://schemas.microsoft.com/office/drawing/2014/main" val="1999540734"/>
                    </a:ext>
                  </a:extLst>
                </a:gridCol>
                <a:gridCol w="1641440">
                  <a:extLst>
                    <a:ext uri="{9D8B030D-6E8A-4147-A177-3AD203B41FA5}">
                      <a16:colId xmlns:a16="http://schemas.microsoft.com/office/drawing/2014/main" val="2697331346"/>
                    </a:ext>
                  </a:extLst>
                </a:gridCol>
                <a:gridCol w="1917312">
                  <a:extLst>
                    <a:ext uri="{9D8B030D-6E8A-4147-A177-3AD203B41FA5}">
                      <a16:colId xmlns:a16="http://schemas.microsoft.com/office/drawing/2014/main" val="2964084372"/>
                    </a:ext>
                  </a:extLst>
                </a:gridCol>
                <a:gridCol w="1103489">
                  <a:extLst>
                    <a:ext uri="{9D8B030D-6E8A-4147-A177-3AD203B41FA5}">
                      <a16:colId xmlns:a16="http://schemas.microsoft.com/office/drawing/2014/main" val="1045974540"/>
                    </a:ext>
                  </a:extLst>
                </a:gridCol>
                <a:gridCol w="937966">
                  <a:extLst>
                    <a:ext uri="{9D8B030D-6E8A-4147-A177-3AD203B41FA5}">
                      <a16:colId xmlns:a16="http://schemas.microsoft.com/office/drawing/2014/main" val="441712964"/>
                    </a:ext>
                  </a:extLst>
                </a:gridCol>
              </a:tblGrid>
              <a:tr h="386121">
                <a:tc>
                  <a:txBody>
                    <a:bodyPr/>
                    <a:lstStyle/>
                    <a:p>
                      <a:pPr algn="just" fontAlgn="ctr"/>
                      <a:r>
                        <a:rPr lang="tr-TR" sz="1200" u="none" strike="noStrike" dirty="0">
                          <a:effectLst/>
                        </a:rPr>
                        <a:t>Aylar</a:t>
                      </a:r>
                      <a:endParaRPr lang="tr-TR" sz="1200" b="1"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2015</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2014</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 %</a:t>
                      </a:r>
                      <a:endParaRPr lang="tr-TR" sz="1200" b="1"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2142868695"/>
                  </a:ext>
                </a:extLst>
              </a:tr>
              <a:tr h="386121">
                <a:tc>
                  <a:txBody>
                    <a:bodyPr/>
                    <a:lstStyle/>
                    <a:p>
                      <a:pPr algn="just" fontAlgn="ctr"/>
                      <a:r>
                        <a:rPr lang="tr-TR" sz="1200" u="none" strike="noStrike">
                          <a:effectLst/>
                        </a:rPr>
                        <a:t>Nisan </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68.000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64.000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3909679700"/>
                  </a:ext>
                </a:extLst>
              </a:tr>
              <a:tr h="386121">
                <a:tc>
                  <a:txBody>
                    <a:bodyPr/>
                    <a:lstStyle/>
                    <a:p>
                      <a:pPr algn="just" fontAlgn="ctr"/>
                      <a:r>
                        <a:rPr lang="tr-TR" sz="1200" u="none" strike="noStrike">
                          <a:effectLst/>
                        </a:rPr>
                        <a:t>Mayıs</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72.750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69.350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682197153"/>
                  </a:ext>
                </a:extLst>
              </a:tr>
              <a:tr h="386121">
                <a:tc>
                  <a:txBody>
                    <a:bodyPr/>
                    <a:lstStyle/>
                    <a:p>
                      <a:pPr algn="just" fontAlgn="ctr"/>
                      <a:r>
                        <a:rPr lang="tr-TR" sz="1200" u="none" strike="noStrike">
                          <a:effectLst/>
                        </a:rPr>
                        <a:t>Haziran</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59.200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63.400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2122929822"/>
                  </a:ext>
                </a:extLst>
              </a:tr>
              <a:tr h="757941">
                <a:tc>
                  <a:txBody>
                    <a:bodyPr/>
                    <a:lstStyle/>
                    <a:p>
                      <a:pPr algn="just" fontAlgn="ctr"/>
                      <a:r>
                        <a:rPr lang="tr-TR" sz="1200" u="none" strike="noStrike">
                          <a:effectLst/>
                        </a:rPr>
                        <a:t>Yılın İkinci Çeyreği</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smtClean="0">
                          <a:effectLst/>
                        </a:rPr>
                        <a:t>199.950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smtClean="0">
                          <a:effectLst/>
                        </a:rPr>
                        <a:t>196.750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4086668568"/>
                  </a:ext>
                </a:extLst>
              </a:tr>
            </a:tbl>
          </a:graphicData>
        </a:graphic>
      </p:graphicFrame>
    </p:spTree>
    <p:extLst>
      <p:ext uri="{BB962C8B-B14F-4D97-AF65-F5344CB8AC3E}">
        <p14:creationId xmlns:p14="http://schemas.microsoft.com/office/powerpoint/2010/main" val="3907151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809898" y="959355"/>
            <a:ext cx="9361714" cy="679545"/>
          </a:xfrm>
          <a:prstGeom prst="rect">
            <a:avLst/>
          </a:prstGeom>
        </p:spPr>
        <p:txBody>
          <a:bodyPr wrap="square">
            <a:spAutoFit/>
          </a:bodyPr>
          <a:lstStyle/>
          <a:p>
            <a:pPr algn="ctr">
              <a:lnSpc>
                <a:spcPct val="106000"/>
              </a:lnSpc>
              <a:spcAft>
                <a:spcPts val="400"/>
              </a:spcAft>
            </a:pPr>
            <a:r>
              <a:rPr lang="tr-TR" b="1"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Örnek 2</a:t>
            </a:r>
            <a:r>
              <a:rPr lang="tr-TR" kern="15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Nergis restoranın 2015 ve 2014 yılına ait satış rakamları aşağıdaki tabloda gibidir. Buna göre ilgili aylardaki değişim oranları nedir? Hesaplayınız.</a:t>
            </a:r>
            <a:endParaRPr lang="tr-TR" kern="150" dirty="0">
              <a:latin typeface="Times New Roman" panose="02020603050405020304" pitchFamily="18" charset="0"/>
              <a:ea typeface="SimSun" panose="02010600030101010101" pitchFamily="2" charset="-122"/>
              <a:cs typeface="Mangal"/>
            </a:endParaRPr>
          </a:p>
        </p:txBody>
      </p:sp>
      <mc:AlternateContent xmlns:mc="http://schemas.openxmlformats.org/markup-compatibility/2006" xmlns:a14="http://schemas.microsoft.com/office/drawing/2010/main">
        <mc:Choice Requires="a14">
          <p:sp>
            <p:nvSpPr>
              <p:cNvPr id="4" name="Dikdörtgen 3"/>
              <p:cNvSpPr/>
              <p:nvPr/>
            </p:nvSpPr>
            <p:spPr>
              <a:xfrm>
                <a:off x="7938268" y="2586711"/>
                <a:ext cx="3947684" cy="120032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𝑁𝑖𝑠𝑎𝑛</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68.000−64.000</m:t>
                      </m:r>
                    </m:oMath>
                  </m:oMathPara>
                </a14:m>
                <a:endParaRPr lang="tr-TR" b="0" dirty="0" smtClean="0"/>
              </a:p>
              <a:p>
                <a:r>
                  <a:rPr lang="tr-TR" dirty="0" smtClean="0"/>
                  <a:t>  </a:t>
                </a:r>
                <a14:m>
                  <m:oMath xmlns:m="http://schemas.openxmlformats.org/officeDocument/2006/math">
                    <m:r>
                      <a:rPr lang="tr-TR" b="0" i="1" smtClean="0">
                        <a:latin typeface="Cambria Math" panose="02040503050406030204" pitchFamily="18" charset="0"/>
                      </a:rPr>
                      <m:t>𝑁𝑖𝑠𝑎𝑛</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+4.000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4" name="Dikdörtgen 3"/>
              <p:cNvSpPr>
                <a:spLocks noRot="1" noChangeAspect="1" noMove="1" noResize="1" noEditPoints="1" noAdjustHandles="1" noChangeArrowheads="1" noChangeShapeType="1" noTextEdit="1"/>
              </p:cNvSpPr>
              <p:nvPr/>
            </p:nvSpPr>
            <p:spPr>
              <a:xfrm>
                <a:off x="7938268" y="2586711"/>
                <a:ext cx="3947684" cy="1200329"/>
              </a:xfrm>
              <a:prstGeom prst="rect">
                <a:avLst/>
              </a:prstGeom>
              <a:blipFill>
                <a:blip r:embed="rId2"/>
                <a:stretch>
                  <a:fillRect/>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5" name="Dikdörtgen 4"/>
              <p:cNvSpPr/>
              <p:nvPr/>
            </p:nvSpPr>
            <p:spPr>
              <a:xfrm>
                <a:off x="7602582" y="3469125"/>
                <a:ext cx="4141183" cy="1200329"/>
              </a:xfrm>
              <a:prstGeom prst="rect">
                <a:avLst/>
              </a:prstGeom>
            </p:spPr>
            <p:txBody>
              <a:bodyPr wrap="square">
                <a:spAutoFit/>
              </a:bodyPr>
              <a:lstStyle/>
              <a:p>
                <a:pPr lvl="1"/>
                <a14:m>
                  <m:oMath xmlns:m="http://schemas.openxmlformats.org/officeDocument/2006/math">
                    <m:r>
                      <a:rPr lang="tr-TR" b="0" i="1" smtClean="0">
                        <a:latin typeface="Cambria Math" panose="02040503050406030204" pitchFamily="18" charset="0"/>
                      </a:rPr>
                      <m:t>𝑀𝑎𝑦𝚤𝑠</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72.750−</m:t>
                    </m:r>
                  </m:oMath>
                </a14:m>
                <a:r>
                  <a:rPr lang="tr-TR" b="0" i="0" dirty="0" smtClean="0">
                    <a:latin typeface="Cambria Math" panose="02040503050406030204" pitchFamily="18" charset="0"/>
                  </a:rPr>
                  <a:t>69.350</a:t>
                </a:r>
              </a:p>
              <a:p>
                <a:pPr lvl="1"/>
                <a14:m>
                  <m:oMathPara xmlns:m="http://schemas.openxmlformats.org/officeDocument/2006/math">
                    <m:oMathParaPr>
                      <m:jc m:val="centerGroup"/>
                    </m:oMathParaPr>
                    <m:oMath xmlns:m="http://schemas.openxmlformats.org/officeDocument/2006/math">
                      <m:r>
                        <a:rPr lang="tr-TR" b="0" i="1" smtClean="0">
                          <a:latin typeface="Cambria Math" panose="02040503050406030204" pitchFamily="18" charset="0"/>
                        </a:rPr>
                        <m:t>Ş</m:t>
                      </m:r>
                      <m:r>
                        <a:rPr lang="tr-TR" b="0" i="1" smtClean="0">
                          <a:latin typeface="Cambria Math" panose="02040503050406030204" pitchFamily="18" charset="0"/>
                        </a:rPr>
                        <m:t>𝑢𝑏𝑎𝑡</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+3.400</m:t>
                      </m:r>
                    </m:oMath>
                  </m:oMathPara>
                </a14:m>
                <a:endParaRPr lang="tr-TR" b="0" dirty="0" smtClean="0"/>
              </a:p>
              <a:p>
                <a:r>
                  <a:rPr lang="tr-TR" dirty="0" smtClean="0"/>
                  <a:t>      </a:t>
                </a:r>
                <a:endParaRPr lang="tr-TR" b="0" dirty="0" smtClean="0"/>
              </a:p>
              <a:p>
                <a:r>
                  <a:rPr lang="tr-TR" dirty="0" smtClean="0"/>
                  <a:t>	 </a:t>
                </a:r>
                <a:endParaRPr lang="tr-TR" dirty="0"/>
              </a:p>
            </p:txBody>
          </p:sp>
        </mc:Choice>
        <mc:Fallback xmlns="">
          <p:sp>
            <p:nvSpPr>
              <p:cNvPr id="5" name="Dikdörtgen 4"/>
              <p:cNvSpPr>
                <a:spLocks noRot="1" noChangeAspect="1" noMove="1" noResize="1" noEditPoints="1" noAdjustHandles="1" noChangeArrowheads="1" noChangeShapeType="1" noTextEdit="1"/>
              </p:cNvSpPr>
              <p:nvPr/>
            </p:nvSpPr>
            <p:spPr>
              <a:xfrm>
                <a:off x="7602582" y="3469125"/>
                <a:ext cx="4141183" cy="1200329"/>
              </a:xfrm>
              <a:prstGeom prst="rect">
                <a:avLst/>
              </a:prstGeom>
              <a:blipFill>
                <a:blip r:embed="rId3"/>
                <a:stretch>
                  <a:fillRect t="-3046"/>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6" name="Dikdörtgen 5"/>
              <p:cNvSpPr/>
              <p:nvPr/>
            </p:nvSpPr>
            <p:spPr>
              <a:xfrm>
                <a:off x="8089207" y="4328887"/>
                <a:ext cx="3600601"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𝐻𝑎𝑧𝑖𝑟𝑎𝑛</m:t>
                    </m:r>
                    <m:r>
                      <a:rPr lang="tr-TR" b="0" i="1" smtClean="0">
                        <a:latin typeface="Cambria Math" panose="02040503050406030204" pitchFamily="18" charset="0"/>
                      </a:rPr>
                      <m:t> </m:t>
                    </m:r>
                    <m:r>
                      <a:rPr lang="tr-TR" b="0" i="1" smtClean="0">
                        <a:latin typeface="Cambria Math" panose="02040503050406030204" pitchFamily="18" charset="0"/>
                      </a:rPr>
                      <m:t>𝑑𝑒</m:t>
                    </m:r>
                    <m:r>
                      <a:rPr lang="tr-TR" b="0" i="1" smtClean="0">
                        <a:latin typeface="Cambria Math" panose="02040503050406030204" pitchFamily="18" charset="0"/>
                      </a:rPr>
                      <m:t>ğ</m:t>
                    </m:r>
                    <m:r>
                      <a:rPr lang="tr-TR" b="0" i="1" smtClean="0">
                        <a:latin typeface="Cambria Math" panose="02040503050406030204" pitchFamily="18" charset="0"/>
                      </a:rPr>
                      <m:t>𝑖</m:t>
                    </m:r>
                    <m:r>
                      <a:rPr lang="tr-TR" b="0" i="1" smtClean="0">
                        <a:latin typeface="Cambria Math" panose="02040503050406030204" pitchFamily="18" charset="0"/>
                      </a:rPr>
                      <m:t>ş</m:t>
                    </m:r>
                    <m:r>
                      <a:rPr lang="tr-TR" b="0" i="1" smtClean="0">
                        <a:latin typeface="Cambria Math" panose="02040503050406030204" pitchFamily="18" charset="0"/>
                      </a:rPr>
                      <m:t>𝑖𝑚</m:t>
                    </m:r>
                    <m:r>
                      <a:rPr lang="tr-TR" i="0">
                        <a:latin typeface="Cambria Math" panose="02040503050406030204" pitchFamily="18" charset="0"/>
                      </a:rPr>
                      <m:t>=</m:t>
                    </m:r>
                    <m:r>
                      <a:rPr lang="tr-TR" b="0" i="0" smtClean="0">
                        <a:latin typeface="Cambria Math" panose="02040503050406030204" pitchFamily="18" charset="0"/>
                      </a:rPr>
                      <m:t>59.200</m:t>
                    </m:r>
                  </m:oMath>
                </a14:m>
                <a:r>
                  <a:rPr lang="tr-TR" b="0" dirty="0" smtClean="0"/>
                  <a:t>-63.400</a:t>
                </a:r>
              </a:p>
              <a:p>
                <a:r>
                  <a:rPr lang="tr-TR" dirty="0" smtClean="0"/>
                  <a:t>  </a:t>
                </a:r>
                <a14:m>
                  <m:oMath xmlns:m="http://schemas.openxmlformats.org/officeDocument/2006/math">
                    <m:r>
                      <a:rPr lang="tr-TR" b="0" i="1" smtClean="0">
                        <a:latin typeface="Cambria Math" panose="02040503050406030204" pitchFamily="18" charset="0"/>
                      </a:rPr>
                      <m:t>𝐻𝑎𝑧𝑖𝑟𝑎𝑛</m:t>
                    </m:r>
                    <m:r>
                      <a:rPr lang="tr-TR" i="1">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−4.200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6" name="Dikdörtgen 5"/>
              <p:cNvSpPr>
                <a:spLocks noRot="1" noChangeAspect="1" noMove="1" noResize="1" noEditPoints="1" noAdjustHandles="1" noChangeArrowheads="1" noChangeShapeType="1" noTextEdit="1"/>
              </p:cNvSpPr>
              <p:nvPr/>
            </p:nvSpPr>
            <p:spPr>
              <a:xfrm>
                <a:off x="8089207" y="4328887"/>
                <a:ext cx="3600601" cy="1200329"/>
              </a:xfrm>
              <a:prstGeom prst="rect">
                <a:avLst/>
              </a:prstGeom>
              <a:blipFill>
                <a:blip r:embed="rId4"/>
                <a:stretch>
                  <a:fillRect t="-2538" r="-677"/>
                </a:stretch>
              </a:blipFill>
            </p:spPr>
            <p:txBody>
              <a:bodyPr/>
              <a:lstStyle/>
              <a:p>
                <a:r>
                  <a:rPr lang="tr-TR">
                    <a:noFill/>
                  </a:rPr>
                  <a:t> </a:t>
                </a:r>
              </a:p>
            </p:txBody>
          </p:sp>
        </mc:Fallback>
      </mc:AlternateContent>
      <mc:AlternateContent xmlns:mc="http://schemas.openxmlformats.org/markup-compatibility/2006" xmlns:a14="http://schemas.microsoft.com/office/drawing/2010/main">
        <mc:Choice Requires="a14">
          <p:sp>
            <p:nvSpPr>
              <p:cNvPr id="7" name="Dikdörtgen 6"/>
              <p:cNvSpPr/>
              <p:nvPr/>
            </p:nvSpPr>
            <p:spPr>
              <a:xfrm>
                <a:off x="7938268" y="5299350"/>
                <a:ext cx="3751989" cy="1200329"/>
              </a:xfrm>
              <a:prstGeom prst="rect">
                <a:avLst/>
              </a:prstGeom>
            </p:spPr>
            <p:txBody>
              <a:bodyPr wrap="none">
                <a:spAutoFit/>
              </a:bodyPr>
              <a:lstStyle/>
              <a:p>
                <a14:m>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𝑘𝑖𝑛𝑐𝑖</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i="0">
                        <a:latin typeface="Cambria Math" panose="02040503050406030204" pitchFamily="18" charset="0"/>
                      </a:rPr>
                      <m:t>=</m:t>
                    </m:r>
                    <m:r>
                      <a:rPr lang="tr-TR" b="0" i="0" smtClean="0">
                        <a:latin typeface="Cambria Math" panose="02040503050406030204" pitchFamily="18" charset="0"/>
                      </a:rPr>
                      <m:t>201.965−</m:t>
                    </m:r>
                  </m:oMath>
                </a14:m>
                <a:r>
                  <a:rPr lang="tr-TR" b="0" dirty="0" smtClean="0"/>
                  <a:t>198.764</a:t>
                </a:r>
              </a:p>
              <a:p>
                <a:r>
                  <a:rPr lang="tr-TR" dirty="0" smtClean="0"/>
                  <a:t>  </a:t>
                </a:r>
                <a14:m>
                  <m:oMath xmlns:m="http://schemas.openxmlformats.org/officeDocument/2006/math">
                    <m:r>
                      <a:rPr lang="tr-TR" b="0" i="1" smtClean="0">
                        <a:latin typeface="Cambria Math" panose="02040503050406030204" pitchFamily="18" charset="0"/>
                      </a:rPr>
                      <m:t>İ</m:t>
                    </m:r>
                    <m:r>
                      <a:rPr lang="tr-TR" b="0" i="1" smtClean="0">
                        <a:latin typeface="Cambria Math" panose="02040503050406030204" pitchFamily="18" charset="0"/>
                      </a:rPr>
                      <m:t>𝑘𝑖𝑛𝑐𝑖</m:t>
                    </m:r>
                    <m:r>
                      <a:rPr lang="tr-TR" b="0" i="1" smtClean="0">
                        <a:latin typeface="Cambria Math" panose="02040503050406030204" pitchFamily="18" charset="0"/>
                      </a:rPr>
                      <m:t> ç</m:t>
                    </m:r>
                    <m:r>
                      <a:rPr lang="tr-TR" b="0" i="1" smtClean="0">
                        <a:latin typeface="Cambria Math" panose="02040503050406030204" pitchFamily="18" charset="0"/>
                      </a:rPr>
                      <m:t>𝑒𝑦𝑟𝑒𝑘</m:t>
                    </m:r>
                    <m:r>
                      <a:rPr lang="tr-TR" b="0" i="1" smtClean="0">
                        <a:latin typeface="Cambria Math" panose="02040503050406030204" pitchFamily="18" charset="0"/>
                      </a:rPr>
                      <m:t> </m:t>
                    </m:r>
                    <m:r>
                      <a:rPr lang="tr-TR" i="1">
                        <a:latin typeface="Cambria Math" panose="02040503050406030204" pitchFamily="18" charset="0"/>
                      </a:rPr>
                      <m:t>𝑑𝑒</m:t>
                    </m:r>
                    <m:r>
                      <a:rPr lang="tr-TR" i="1">
                        <a:latin typeface="Cambria Math" panose="02040503050406030204" pitchFamily="18" charset="0"/>
                      </a:rPr>
                      <m:t>ğ</m:t>
                    </m:r>
                    <m:r>
                      <a:rPr lang="tr-TR" i="1">
                        <a:latin typeface="Cambria Math" panose="02040503050406030204" pitchFamily="18" charset="0"/>
                      </a:rPr>
                      <m:t>𝑖</m:t>
                    </m:r>
                    <m:r>
                      <a:rPr lang="tr-TR" i="1">
                        <a:latin typeface="Cambria Math" panose="02040503050406030204" pitchFamily="18" charset="0"/>
                      </a:rPr>
                      <m:t>ş</m:t>
                    </m:r>
                    <m:r>
                      <a:rPr lang="tr-TR" i="1">
                        <a:latin typeface="Cambria Math" panose="02040503050406030204" pitchFamily="18" charset="0"/>
                      </a:rPr>
                      <m:t>𝑖𝑚</m:t>
                    </m:r>
                    <m:r>
                      <a:rPr lang="tr-TR">
                        <a:latin typeface="Cambria Math" panose="02040503050406030204" pitchFamily="18" charset="0"/>
                      </a:rPr>
                      <m:t>=</m:t>
                    </m:r>
                    <m:r>
                      <a:rPr lang="tr-TR" b="0" i="0" smtClean="0">
                        <a:latin typeface="Cambria Math" panose="02040503050406030204" pitchFamily="18" charset="0"/>
                      </a:rPr>
                      <m:t>+3.200</m:t>
                    </m:r>
                  </m:oMath>
                </a14:m>
                <a:endParaRPr lang="tr-TR" b="0" dirty="0" smtClean="0"/>
              </a:p>
              <a:p>
                <a:r>
                  <a:rPr lang="tr-TR" dirty="0" smtClean="0"/>
                  <a:t>      </a:t>
                </a:r>
                <a:endParaRPr lang="tr-TR" b="0" dirty="0" smtClean="0"/>
              </a:p>
              <a:p>
                <a:r>
                  <a:rPr lang="tr-TR" dirty="0" smtClean="0"/>
                  <a:t>	</a:t>
                </a:r>
                <a:endParaRPr lang="tr-TR" dirty="0"/>
              </a:p>
            </p:txBody>
          </p:sp>
        </mc:Choice>
        <mc:Fallback xmlns="">
          <p:sp>
            <p:nvSpPr>
              <p:cNvPr id="7" name="Dikdörtgen 6"/>
              <p:cNvSpPr>
                <a:spLocks noRot="1" noChangeAspect="1" noMove="1" noResize="1" noEditPoints="1" noAdjustHandles="1" noChangeArrowheads="1" noChangeShapeType="1" noTextEdit="1"/>
              </p:cNvSpPr>
              <p:nvPr/>
            </p:nvSpPr>
            <p:spPr>
              <a:xfrm>
                <a:off x="7938268" y="5299350"/>
                <a:ext cx="3751989" cy="1200329"/>
              </a:xfrm>
              <a:prstGeom prst="rect">
                <a:avLst/>
              </a:prstGeom>
              <a:blipFill>
                <a:blip r:embed="rId5"/>
                <a:stretch>
                  <a:fillRect l="-162" t="-2538"/>
                </a:stretch>
              </a:blipFill>
            </p:spPr>
            <p:txBody>
              <a:bodyPr/>
              <a:lstStyle/>
              <a:p>
                <a:r>
                  <a:rPr lang="tr-TR">
                    <a:noFill/>
                  </a:rPr>
                  <a:t> </a:t>
                </a:r>
              </a:p>
            </p:txBody>
          </p:sp>
        </mc:Fallback>
      </mc:AlternateContent>
      <p:graphicFrame>
        <p:nvGraphicFramePr>
          <p:cNvPr id="8" name="Tablo 7"/>
          <p:cNvGraphicFramePr>
            <a:graphicFrameLocks noGrp="1"/>
          </p:cNvGraphicFramePr>
          <p:nvPr>
            <p:extLst/>
          </p:nvPr>
        </p:nvGraphicFramePr>
        <p:xfrm>
          <a:off x="404190" y="2635827"/>
          <a:ext cx="7117504" cy="2302425"/>
        </p:xfrm>
        <a:graphic>
          <a:graphicData uri="http://schemas.openxmlformats.org/drawingml/2006/table">
            <a:tbl>
              <a:tblPr>
                <a:tableStyleId>{8799B23B-EC83-4686-B30A-512413B5E67A}</a:tableStyleId>
              </a:tblPr>
              <a:tblGrid>
                <a:gridCol w="1517297">
                  <a:extLst>
                    <a:ext uri="{9D8B030D-6E8A-4147-A177-3AD203B41FA5}">
                      <a16:colId xmlns:a16="http://schemas.microsoft.com/office/drawing/2014/main" val="1999540734"/>
                    </a:ext>
                  </a:extLst>
                </a:gridCol>
                <a:gridCol w="1641440">
                  <a:extLst>
                    <a:ext uri="{9D8B030D-6E8A-4147-A177-3AD203B41FA5}">
                      <a16:colId xmlns:a16="http://schemas.microsoft.com/office/drawing/2014/main" val="2697331346"/>
                    </a:ext>
                  </a:extLst>
                </a:gridCol>
                <a:gridCol w="1917312">
                  <a:extLst>
                    <a:ext uri="{9D8B030D-6E8A-4147-A177-3AD203B41FA5}">
                      <a16:colId xmlns:a16="http://schemas.microsoft.com/office/drawing/2014/main" val="2964084372"/>
                    </a:ext>
                  </a:extLst>
                </a:gridCol>
                <a:gridCol w="1103489">
                  <a:extLst>
                    <a:ext uri="{9D8B030D-6E8A-4147-A177-3AD203B41FA5}">
                      <a16:colId xmlns:a16="http://schemas.microsoft.com/office/drawing/2014/main" val="1045974540"/>
                    </a:ext>
                  </a:extLst>
                </a:gridCol>
                <a:gridCol w="937966">
                  <a:extLst>
                    <a:ext uri="{9D8B030D-6E8A-4147-A177-3AD203B41FA5}">
                      <a16:colId xmlns:a16="http://schemas.microsoft.com/office/drawing/2014/main" val="441712964"/>
                    </a:ext>
                  </a:extLst>
                </a:gridCol>
              </a:tblGrid>
              <a:tr h="386121">
                <a:tc>
                  <a:txBody>
                    <a:bodyPr/>
                    <a:lstStyle/>
                    <a:p>
                      <a:pPr algn="just" fontAlgn="ctr"/>
                      <a:r>
                        <a:rPr lang="tr-TR" sz="1200" u="none" strike="noStrike" dirty="0">
                          <a:effectLst/>
                        </a:rPr>
                        <a:t>Aylar</a:t>
                      </a:r>
                      <a:endParaRPr lang="tr-TR" sz="1200" b="1"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2015</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2014</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a:t>
                      </a:r>
                      <a:endParaRPr lang="tr-TR" sz="1200" b="1" i="0" u="none" strike="noStrike">
                        <a:solidFill>
                          <a:srgbClr val="000000"/>
                        </a:solidFill>
                        <a:effectLst/>
                        <a:latin typeface="Times New Roman" panose="02020603050405020304" pitchFamily="18" charset="0"/>
                      </a:endParaRPr>
                    </a:p>
                  </a:txBody>
                  <a:tcPr marL="7620" marR="7620" marT="7620" marB="0" anchor="ctr"/>
                </a:tc>
                <a:tc>
                  <a:txBody>
                    <a:bodyPr/>
                    <a:lstStyle/>
                    <a:p>
                      <a:pPr algn="just" fontAlgn="ctr"/>
                      <a:r>
                        <a:rPr lang="tr-TR" sz="1200" u="none" strike="noStrike">
                          <a:effectLst/>
                        </a:rPr>
                        <a:t>Değişim %</a:t>
                      </a:r>
                      <a:endParaRPr lang="tr-TR" sz="1200" b="1" i="0" u="none" strike="noStrike">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2142868695"/>
                  </a:ext>
                </a:extLst>
              </a:tr>
              <a:tr h="386121">
                <a:tc>
                  <a:txBody>
                    <a:bodyPr/>
                    <a:lstStyle/>
                    <a:p>
                      <a:pPr algn="just" fontAlgn="ctr"/>
                      <a:r>
                        <a:rPr lang="tr-TR" sz="1200" u="none" strike="noStrike">
                          <a:effectLst/>
                        </a:rPr>
                        <a:t>Nisan </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68.000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64.000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smtClean="0">
                          <a:effectLst/>
                        </a:rPr>
                        <a:t>4.000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3909679700"/>
                  </a:ext>
                </a:extLst>
              </a:tr>
              <a:tr h="386121">
                <a:tc>
                  <a:txBody>
                    <a:bodyPr/>
                    <a:lstStyle/>
                    <a:p>
                      <a:pPr algn="just" fontAlgn="ctr"/>
                      <a:r>
                        <a:rPr lang="tr-TR" sz="1200" u="none" strike="noStrike">
                          <a:effectLst/>
                        </a:rPr>
                        <a:t>Mayıs</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72.750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69.350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smtClean="0">
                          <a:effectLst/>
                        </a:rPr>
                        <a:t>3.400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682197153"/>
                  </a:ext>
                </a:extLst>
              </a:tr>
              <a:tr h="386121">
                <a:tc>
                  <a:txBody>
                    <a:bodyPr/>
                    <a:lstStyle/>
                    <a:p>
                      <a:pPr algn="just" fontAlgn="ctr"/>
                      <a:r>
                        <a:rPr lang="tr-TR" sz="1200" u="none" strike="noStrike">
                          <a:effectLst/>
                        </a:rPr>
                        <a:t>Haziran</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59.200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a:effectLst/>
                        </a:rPr>
                        <a:t>63.400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smtClean="0">
                          <a:effectLst/>
                        </a:rPr>
                        <a:t>-4.200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2122929822"/>
                  </a:ext>
                </a:extLst>
              </a:tr>
              <a:tr h="757941">
                <a:tc>
                  <a:txBody>
                    <a:bodyPr/>
                    <a:lstStyle/>
                    <a:p>
                      <a:pPr algn="just" fontAlgn="ctr"/>
                      <a:r>
                        <a:rPr lang="tr-TR" sz="1200" u="none" strike="noStrike">
                          <a:effectLst/>
                        </a:rPr>
                        <a:t>Yılın İkinci Çeyreği</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smtClean="0">
                          <a:effectLst/>
                        </a:rPr>
                        <a:t>199.950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dirty="0" smtClean="0">
                          <a:effectLst/>
                        </a:rPr>
                        <a:t>196.750</a:t>
                      </a:r>
                      <a:endParaRPr lang="tr-TR" sz="1200" b="0" i="0" u="none" strike="noStrike" dirty="0">
                        <a:solidFill>
                          <a:srgbClr val="000000"/>
                        </a:solidFill>
                        <a:effectLst/>
                        <a:latin typeface="Times New Roman" panose="02020603050405020304" pitchFamily="18" charset="0"/>
                      </a:endParaRPr>
                    </a:p>
                  </a:txBody>
                  <a:tcPr marL="7620" marR="7620" marT="7620" marB="0" anchor="ctr"/>
                </a:tc>
                <a:tc>
                  <a:txBody>
                    <a:bodyPr/>
                    <a:lstStyle/>
                    <a:p>
                      <a:pPr algn="ctr" fontAlgn="ctr"/>
                      <a:r>
                        <a:rPr lang="tr-TR" sz="1200" u="none" strike="noStrike" smtClean="0">
                          <a:effectLst/>
                        </a:rPr>
                        <a:t>3.200</a:t>
                      </a:r>
                      <a:endParaRPr lang="tr-TR" sz="1200" b="0" i="0" u="none" strike="noStrike">
                        <a:solidFill>
                          <a:srgbClr val="000000"/>
                        </a:solidFill>
                        <a:effectLst/>
                        <a:latin typeface="Times New Roman" panose="02020603050405020304" pitchFamily="18" charset="0"/>
                      </a:endParaRPr>
                    </a:p>
                  </a:txBody>
                  <a:tcPr marL="7620" marR="7620" marT="7620" marB="0" anchor="ctr"/>
                </a:tc>
                <a:tc>
                  <a:txBody>
                    <a:bodyPr/>
                    <a:lstStyle/>
                    <a:p>
                      <a:pPr algn="ctr" fontAlgn="ctr"/>
                      <a:endParaRPr lang="tr-TR" sz="1200" b="0" i="0" u="none" strike="noStrike" dirty="0">
                        <a:solidFill>
                          <a:srgbClr val="000000"/>
                        </a:solidFill>
                        <a:effectLst/>
                        <a:latin typeface="Times New Roman" panose="02020603050405020304" pitchFamily="18" charset="0"/>
                      </a:endParaRPr>
                    </a:p>
                  </a:txBody>
                  <a:tcPr marL="7620" marR="7620" marT="7620" marB="0" anchor="ctr"/>
                </a:tc>
                <a:extLst>
                  <a:ext uri="{0D108BD9-81ED-4DB2-BD59-A6C34878D82A}">
                    <a16:rowId xmlns:a16="http://schemas.microsoft.com/office/drawing/2014/main" val="4086668568"/>
                  </a:ext>
                </a:extLst>
              </a:tr>
            </a:tbl>
          </a:graphicData>
        </a:graphic>
      </p:graphicFrame>
    </p:spTree>
    <p:extLst>
      <p:ext uri="{BB962C8B-B14F-4D97-AF65-F5344CB8AC3E}">
        <p14:creationId xmlns:p14="http://schemas.microsoft.com/office/powerpoint/2010/main" val="2209207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34646" y="916243"/>
            <a:ext cx="10527323" cy="4165243"/>
          </a:xfrm>
          <a:prstGeom prst="rect">
            <a:avLst/>
          </a:prstGeom>
        </p:spPr>
        <p:txBody>
          <a:bodyPr wrap="square">
            <a:spAutoFit/>
          </a:bodyPr>
          <a:lstStyle/>
          <a:p>
            <a:pPr marL="91440" marR="91440" algn="ctr">
              <a:spcBef>
                <a:spcPts val="400"/>
              </a:spcBef>
              <a:spcAft>
                <a:spcPts val="400"/>
              </a:spcAft>
            </a:pPr>
            <a:r>
              <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KAYNAKÇA</a:t>
            </a:r>
          </a:p>
          <a:p>
            <a:pPr marL="91440" marR="91440" algn="ctr">
              <a:spcBef>
                <a:spcPts val="400"/>
              </a:spcBef>
              <a:spcAft>
                <a:spcPts val="400"/>
              </a:spcAft>
            </a:pPr>
            <a:endParaRPr lang="tr-TR" b="1"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Denizer</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 (2005). Konaklama İşletmelerinde Yiyecek ve İçecek Yönetimi.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Yılmaz, Y. (2005). Yiyecek İçecek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Sarıışık, Mehmet (2017). Yiyecek İçecek İşletmelerinde  Maliyet Kontrolü. Ankara: Detay Yayıncılık.</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Çetiner, E (2002).Konaklama İşletmelerinde Muhasebe Uygulamaları. Ankara: Gazi Yayınevi</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t>
            </a:r>
            <a:endParaRPr lang="tr-TR" sz="1600" dirty="0">
              <a:latin typeface="Verdana" panose="020B0604030504040204" pitchFamily="34" charset="0"/>
              <a:ea typeface="Times New Roman" panose="02020603050405020304" pitchFamily="18" charset="0"/>
              <a:cs typeface="Times New Roman" panose="02020603050405020304" pitchFamily="18" charset="0"/>
            </a:endParaRPr>
          </a:p>
          <a:p>
            <a:pPr marL="91440" marR="91440" algn="just">
              <a:spcBef>
                <a:spcPts val="400"/>
              </a:spcBef>
              <a:spcAft>
                <a:spcPts val="400"/>
              </a:spcAft>
            </a:pPr>
            <a:r>
              <a:rPr lang="tr-TR" dirty="0" err="1">
                <a:solidFill>
                  <a:srgbClr val="5F5F5F"/>
                </a:solidFill>
                <a:latin typeface="Arial" panose="020B0604020202020204" pitchFamily="34" charset="0"/>
                <a:ea typeface="Times New Roman" panose="02020603050405020304" pitchFamily="18" charset="0"/>
                <a:cs typeface="Times New Roman" panose="02020603050405020304" pitchFamily="18" charset="0"/>
              </a:rPr>
              <a:t>Usal</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A. (2006).Turizm İşletmelerinde Maliyet Analizleri</a:t>
            </a:r>
            <a:r>
              <a:rPr lang="tr-TR" dirty="0" smtClean="0">
                <a:solidFill>
                  <a:srgbClr val="5F5F5F"/>
                </a:solidFill>
                <a:latin typeface="Arial" panose="020B0604020202020204" pitchFamily="34" charset="0"/>
                <a:ea typeface="Times New Roman" panose="02020603050405020304" pitchFamily="18" charset="0"/>
                <a:cs typeface="Times New Roman" panose="02020603050405020304" pitchFamily="18" charset="0"/>
              </a:rPr>
              <a:t>. Ankara</a:t>
            </a:r>
            <a:r>
              <a:rPr lang="tr-TR" dirty="0">
                <a:solidFill>
                  <a:srgbClr val="5F5F5F"/>
                </a:solidFill>
                <a:latin typeface="Arial" panose="020B0604020202020204" pitchFamily="34" charset="0"/>
                <a:ea typeface="Times New Roman" panose="02020603050405020304" pitchFamily="18" charset="0"/>
                <a:cs typeface="Times New Roman" panose="02020603050405020304" pitchFamily="18" charset="0"/>
              </a:rPr>
              <a:t>: Detay Yayıncılık</a:t>
            </a:r>
            <a:endParaRPr lang="tr-TR" sz="1600" dirty="0">
              <a:effectLst/>
              <a:latin typeface="Verdana" panose="020B060403050404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17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eyin fırtınası hakkında sunu">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3"/>
        </a:lnRef>
        <a:fillRef idx="2">
          <a:schemeClr val="accent3"/>
        </a:fillRef>
        <a:effectRef idx="1">
          <a:schemeClr val="accent3"/>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none" rtlCol="0">
        <a:spAutoFit/>
      </a:bodyPr>
      <a:lstStyle>
        <a:defPPr>
          <a:defRPr dirty="0" err="1" smtClean="0"/>
        </a:defPPr>
      </a:lstStyle>
    </a:txDef>
  </a:objectDefaults>
  <a:extraClrSchemeLst/>
  <a:extLst>
    <a:ext uri="{05A4C25C-085E-4340-85A3-A5531E510DB2}">
      <thm15:themeFamily xmlns:thm15="http://schemas.microsoft.com/office/thememl/2012/main" name="Office_15870852_TF03460637" id="{0832DA4E-A202-43F2-A5EE-27E99C173A88}" vid="{7A43FF2D-0693-42F6-A231-BFAA64C80588}"/>
    </a:ext>
  </a:extLst>
</a:theme>
</file>

<file path=ppt/theme/theme2.xml><?xml version="1.0" encoding="utf-8"?>
<a:theme xmlns:a="http://schemas.openxmlformats.org/drawingml/2006/main" name="Ofis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Profesyonel beyin fırtınası sunusu</Template>
  <TotalTime>5727</TotalTime>
  <Words>1022</Words>
  <Application>Microsoft Office PowerPoint</Application>
  <PresentationFormat>Geniş ekran</PresentationFormat>
  <Paragraphs>237</Paragraphs>
  <Slides>9</Slides>
  <Notes>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9</vt:i4>
      </vt:variant>
    </vt:vector>
  </HeadingPairs>
  <TitlesOfParts>
    <vt:vector size="20" baseType="lpstr">
      <vt:lpstr>SimSun</vt:lpstr>
      <vt:lpstr>Arial</vt:lpstr>
      <vt:lpstr>Calibri</vt:lpstr>
      <vt:lpstr>Cambria Math</vt:lpstr>
      <vt:lpstr>Century Gothic</vt:lpstr>
      <vt:lpstr>Mangal</vt:lpstr>
      <vt:lpstr>Palatino Linotype</vt:lpstr>
      <vt:lpstr>Times New Roman</vt:lpstr>
      <vt:lpstr>Verdana</vt:lpstr>
      <vt:lpstr>Wingdings 2</vt:lpstr>
      <vt:lpstr>Beyin fırtınası hakkında sunu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Fuat Atasoy</dc:creator>
  <cp:lastModifiedBy>Fuat Atasoy</cp:lastModifiedBy>
  <cp:revision>171</cp:revision>
  <dcterms:created xsi:type="dcterms:W3CDTF">2019-11-06T14:40:35Z</dcterms:created>
  <dcterms:modified xsi:type="dcterms:W3CDTF">2020-05-07T20:10:10Z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74069100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