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
  </p:notesMasterIdLst>
  <p:handoutMasterIdLst>
    <p:handoutMasterId r:id="rId12"/>
  </p:handoutMasterIdLst>
  <p:sldIdLst>
    <p:sldId id="573" r:id="rId2"/>
    <p:sldId id="624" r:id="rId3"/>
    <p:sldId id="625" r:id="rId4"/>
    <p:sldId id="626" r:id="rId5"/>
    <p:sldId id="627" r:id="rId6"/>
    <p:sldId id="628" r:id="rId7"/>
    <p:sldId id="629" r:id="rId8"/>
    <p:sldId id="630" r:id="rId9"/>
    <p:sldId id="623" r:id="rId10"/>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Açık Stil 3 - Vurgu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Açık Stil 3 - Vurgu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0A1B5D5-9B99-4C35-A422-299274C87663}" styleName="Orta Stil 1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A488322-F2BA-4B5B-9748-0D474271808F}" styleName="Orta Stil 3 - Vurgu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Orta Stil 4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1EBBBCC-DAD2-459C-BE2E-F6DE35CF9A28}" styleName="Koyu Stil 2 - Vurgu 3/Vurgu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757" autoAdjust="0"/>
    <p:restoredTop sz="94660"/>
  </p:normalViewPr>
  <p:slideViewPr>
    <p:cSldViewPr snapToGrid="0">
      <p:cViewPr varScale="1">
        <p:scale>
          <a:sx n="88" d="100"/>
          <a:sy n="88" d="100"/>
        </p:scale>
        <p:origin x="322" y="67"/>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ACCE82-DC69-432C-BABD-63E5257FC9F5}" type="datetime1">
              <a:rPr lang="tr-TR" smtClean="0"/>
              <a:t>7.05.2020</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F9922-981B-48BE-96E8-A46794BAA7ED}" type="slidenum">
              <a:rPr lang="tr-TR" smtClean="0"/>
              <a:t>‹#›</a:t>
            </a:fld>
            <a:endParaRPr lang="tr-TR" dirty="0"/>
          </a:p>
        </p:txBody>
      </p:sp>
    </p:spTree>
    <p:extLst>
      <p:ext uri="{BB962C8B-B14F-4D97-AF65-F5344CB8AC3E}">
        <p14:creationId xmlns:p14="http://schemas.microsoft.com/office/powerpoint/2010/main" val="2811124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42D3-BDF4-467D-910A-DF82338AE250}" type="datetime1">
              <a:rPr lang="tr-TR" smtClean="0"/>
              <a:pPr/>
              <a:t>7.05.2020</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smtClean="0"/>
              <a:t>Asıl metin stillerini düzenlemek için tıklayın</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tr-TR" noProof="0" smtClean="0"/>
              <a:t>‹#›</a:t>
            </a:fld>
            <a:endParaRPr lang="tr-TR"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1">
        <a:schemeClr val="bg1"/>
      </p:bgRef>
    </p:bg>
    <p:spTree>
      <p:nvGrpSpPr>
        <p:cNvPr id="1" name=""/>
        <p:cNvGrpSpPr/>
        <p:nvPr/>
      </p:nvGrpSpPr>
      <p:grpSpPr>
        <a:xfrm>
          <a:off x="0" y="0"/>
          <a:ext cx="0" cy="0"/>
          <a:chOff x="0" y="0"/>
          <a:chExt cx="0" cy="0"/>
        </a:xfrm>
      </p:grpSpPr>
      <p:grpSp>
        <p:nvGrpSpPr>
          <p:cNvPr id="10" name="Grup 9"/>
          <p:cNvGrpSpPr/>
          <p:nvPr/>
        </p:nvGrpSpPr>
        <p:grpSpPr>
          <a:xfrm>
            <a:off x="0" y="6208894"/>
            <a:ext cx="12192000" cy="649106"/>
            <a:chOff x="0" y="6208894"/>
            <a:chExt cx="12192000" cy="649106"/>
          </a:xfrm>
        </p:grpSpPr>
        <p:sp>
          <p:nvSpPr>
            <p:cNvPr id="2" name="Dikdörtgen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tr-TR" noProof="0" dirty="0"/>
            </a:p>
          </p:txBody>
        </p:sp>
        <p:cxnSp>
          <p:nvCxnSpPr>
            <p:cNvPr id="7" name="Düz Bağlayıcı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Düz Bağlayıcı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Başlık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17" name="Alt Başlık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tr-TR" noProof="0" smtClean="0"/>
              <a:t>Asıl alt başlık stilini düzenlemek için tıklayın</a:t>
            </a:r>
            <a:endParaRPr kumimoji="0" lang="tr-TR" noProof="0" dirty="0"/>
          </a:p>
        </p:txBody>
      </p:sp>
      <p:sp>
        <p:nvSpPr>
          <p:cNvPr id="30" name="Tarih Yer Tutucusu 29"/>
          <p:cNvSpPr>
            <a:spLocks noGrp="1"/>
          </p:cNvSpPr>
          <p:nvPr>
            <p:ph type="dt" sz="half" idx="10"/>
          </p:nvPr>
        </p:nvSpPr>
        <p:spPr/>
        <p:txBody>
          <a:bodyPr rtlCol="0"/>
          <a:lstStyle/>
          <a:p>
            <a:pPr rtl="0"/>
            <a:fld id="{54DFDFD8-D7F7-4EA0-9E92-CC83D76048F5}" type="datetime1">
              <a:rPr lang="tr-TR" noProof="0" smtClean="0"/>
              <a:t>7.05.2020</a:t>
            </a:fld>
            <a:endParaRPr lang="tr-TR" noProof="0" dirty="0"/>
          </a:p>
        </p:txBody>
      </p:sp>
      <p:sp>
        <p:nvSpPr>
          <p:cNvPr id="19" name="Alt Bilgi Yer Tutucusu 18"/>
          <p:cNvSpPr>
            <a:spLocks noGrp="1"/>
          </p:cNvSpPr>
          <p:nvPr>
            <p:ph type="ftr" sz="quarter" idx="11"/>
          </p:nvPr>
        </p:nvSpPr>
        <p:spPr/>
        <p:txBody>
          <a:bodyPr rtlCol="0"/>
          <a:lstStyle/>
          <a:p>
            <a:pPr rtl="0"/>
            <a:r>
              <a:rPr lang="tr-TR" noProof="0" dirty="0" smtClean="0"/>
              <a:t>Alt bilgi ekle</a:t>
            </a:r>
            <a:endParaRPr lang="tr-TR" noProof="0" dirty="0"/>
          </a:p>
        </p:txBody>
      </p:sp>
      <p:sp>
        <p:nvSpPr>
          <p:cNvPr id="27" name="Slayt Numarası Yer Tutucusu 2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kumimoji="0" lang="tr-TR" noProof="0" dirty="0"/>
          </a:p>
        </p:txBody>
      </p:sp>
      <p:sp>
        <p:nvSpPr>
          <p:cNvPr id="3" name="Dikey Metin Yer Tutucusu 2"/>
          <p:cNvSpPr>
            <a:spLocks noGrp="1"/>
          </p:cNvSpPr>
          <p:nvPr>
            <p:ph type="body" orient="vert" idx="1"/>
          </p:nvPr>
        </p:nvSpPr>
        <p:spPr/>
        <p:txBody>
          <a:bodyPr vert="eaVert"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32F3240C-5877-429D-B2A7-07D24758D3C0}"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914402"/>
            <a:ext cx="2743200" cy="5211763"/>
          </a:xfrm>
        </p:spPr>
        <p:txBody>
          <a:bodyPr vert="eaVert" rtlCol="0"/>
          <a:lstStyle/>
          <a:p>
            <a:pPr rtl="0"/>
            <a:r>
              <a:rPr lang="tr-TR" noProof="0" smtClean="0"/>
              <a:t>Asıl başlık stili için tıklatın</a:t>
            </a:r>
            <a:endParaRPr kumimoji="0" lang="tr-TR" noProof="0" dirty="0"/>
          </a:p>
        </p:txBody>
      </p:sp>
      <p:sp>
        <p:nvSpPr>
          <p:cNvPr id="3" name="Dikey Metin Yer Tutucusu 2"/>
          <p:cNvSpPr>
            <a:spLocks noGrp="1"/>
          </p:cNvSpPr>
          <p:nvPr>
            <p:ph type="body" orient="vert" idx="1"/>
          </p:nvPr>
        </p:nvSpPr>
        <p:spPr>
          <a:xfrm>
            <a:off x="609600" y="914402"/>
            <a:ext cx="8026400" cy="5211763"/>
          </a:xfrm>
        </p:spPr>
        <p:txBody>
          <a:bodyPr vert="eaVert"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1CA809C7-44CB-4DD0-BCDF-A52895BB0140}"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kumimoji="0" lang="tr-TR" noProof="0" dirty="0"/>
          </a:p>
        </p:txBody>
      </p:sp>
      <p:sp>
        <p:nvSpPr>
          <p:cNvPr id="3" name="İçerik Yer Tutucusu 2"/>
          <p:cNvSpPr>
            <a:spLocks noGrp="1"/>
          </p:cNvSpPr>
          <p:nvPr>
            <p:ph idx="1"/>
          </p:nvPr>
        </p:nvSpPr>
        <p:spPr/>
        <p:txBody>
          <a:bodyPr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4221F93F-375D-4AF0-AD0E-F019EB13F4AE}"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3" name="Metin Yer Tutucusu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tr-TR" noProof="0" smtClean="0"/>
              <a:t>Asıl metin stillerini düzenle</a:t>
            </a:r>
          </a:p>
        </p:txBody>
      </p:sp>
      <p:sp>
        <p:nvSpPr>
          <p:cNvPr id="4" name="Tarih Yer Tutucusu 3"/>
          <p:cNvSpPr>
            <a:spLocks noGrp="1"/>
          </p:cNvSpPr>
          <p:nvPr>
            <p:ph type="dt" sz="half" idx="10"/>
          </p:nvPr>
        </p:nvSpPr>
        <p:spPr/>
        <p:txBody>
          <a:bodyPr rtlCol="0"/>
          <a:lstStyle/>
          <a:p>
            <a:pPr rtl="0"/>
            <a:fld id="{22199C05-117E-4720-822E-941CC8903464}"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rtlCol="0"/>
          <a:lstStyle/>
          <a:p>
            <a:pPr rtl="0"/>
            <a:r>
              <a:rPr lang="tr-TR" noProof="0" smtClean="0"/>
              <a:t>Asıl başlık stili için tıklatın</a:t>
            </a:r>
            <a:endParaRPr kumimoji="0" lang="tr-TR" noProof="0" dirty="0"/>
          </a:p>
        </p:txBody>
      </p:sp>
      <p:sp>
        <p:nvSpPr>
          <p:cNvPr id="3" name="İçerik Yer Tutucusu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İçerik Yer Tutucusu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5" name="Tarih Yer Tutucusu 4"/>
          <p:cNvSpPr>
            <a:spLocks noGrp="1"/>
          </p:cNvSpPr>
          <p:nvPr>
            <p:ph type="dt" sz="half" idx="10"/>
          </p:nvPr>
        </p:nvSpPr>
        <p:spPr/>
        <p:txBody>
          <a:bodyPr rtlCol="0"/>
          <a:lstStyle/>
          <a:p>
            <a:pPr rtl="0"/>
            <a:fld id="{463EBEF9-3980-4384-80D3-EB4BD5F6AADC}"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tIns="45720" rtlCol="0" anchor="b"/>
          <a:lstStyle>
            <a:lvl1pPr>
              <a:defRPr/>
            </a:lvl1pPr>
          </a:lstStyle>
          <a:p>
            <a:pPr rtl="0"/>
            <a:r>
              <a:rPr lang="tr-TR" noProof="0" smtClean="0"/>
              <a:t>Asıl başlık stili için tıklatın</a:t>
            </a:r>
            <a:endParaRPr kumimoji="0" lang="tr-TR" noProof="0" dirty="0"/>
          </a:p>
        </p:txBody>
      </p:sp>
      <p:sp>
        <p:nvSpPr>
          <p:cNvPr id="3" name="Metin Yer Tutucusu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smtClean="0"/>
              <a:t>Asıl metin stillerini düzenle</a:t>
            </a:r>
          </a:p>
        </p:txBody>
      </p:sp>
      <p:sp>
        <p:nvSpPr>
          <p:cNvPr id="5" name="İçerik Yer Tutucusu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Metin Yer Tutucusu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smtClean="0"/>
              <a:t>Asıl metin stillerini düzenle</a:t>
            </a:r>
          </a:p>
        </p:txBody>
      </p:sp>
      <p:sp>
        <p:nvSpPr>
          <p:cNvPr id="6" name="İçerik Yer Tutucusu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7" name="Tarih Yer Tutucusu 6"/>
          <p:cNvSpPr>
            <a:spLocks noGrp="1"/>
          </p:cNvSpPr>
          <p:nvPr>
            <p:ph type="dt" sz="half" idx="10"/>
          </p:nvPr>
        </p:nvSpPr>
        <p:spPr/>
        <p:txBody>
          <a:bodyPr rtlCol="0"/>
          <a:lstStyle/>
          <a:p>
            <a:pPr rtl="0"/>
            <a:fld id="{FBF9A8E6-B37F-47AF-A703-2BCBC9943932}" type="datetime1">
              <a:rPr lang="tr-TR" noProof="0" smtClean="0"/>
              <a:t>7.05.2020</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smtClean="0"/>
              <a:t>Alt bilgi ekle</a:t>
            </a:r>
            <a:endParaRPr lang="tr-TR" noProof="0" dirty="0"/>
          </a:p>
        </p:txBody>
      </p:sp>
      <p:sp>
        <p:nvSpPr>
          <p:cNvPr id="9" name="Slayt Numarası Yer Tutucusu 8"/>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3" name="Tarih Yer Tutucusu 2"/>
          <p:cNvSpPr>
            <a:spLocks noGrp="1"/>
          </p:cNvSpPr>
          <p:nvPr>
            <p:ph type="dt" sz="half" idx="10"/>
          </p:nvPr>
        </p:nvSpPr>
        <p:spPr/>
        <p:txBody>
          <a:bodyPr rtlCol="0"/>
          <a:lstStyle/>
          <a:p>
            <a:pPr rtl="0"/>
            <a:fld id="{96F71D90-410C-4B16-9BFD-EA0ECDF43110}" type="datetime1">
              <a:rPr lang="tr-TR" noProof="0" smtClean="0"/>
              <a:t>7.05.2020</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smtClean="0"/>
              <a:t>Alt bilgi ekle</a:t>
            </a:r>
            <a:endParaRPr lang="tr-TR" noProof="0" dirty="0"/>
          </a:p>
        </p:txBody>
      </p:sp>
      <p:sp>
        <p:nvSpPr>
          <p:cNvPr id="5" name="Slayt Numarası Yer Tutucusu 4"/>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B0A6C1C-4434-4E26-A555-54E57ED65A8F}" type="datetime1">
              <a:rPr lang="tr-TR" noProof="0" smtClean="0"/>
              <a:t>7.05.2020</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smtClean="0"/>
              <a:t>Alt bilgi ekle</a:t>
            </a:r>
            <a:endParaRPr lang="tr-TR" noProof="0" dirty="0"/>
          </a:p>
        </p:txBody>
      </p:sp>
      <p:sp>
        <p:nvSpPr>
          <p:cNvPr id="4" name="Slayt Numarası Yer Tutucusu 3"/>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4" name="İçerik Yer Tutucusu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3" name="Metin Yer Tutucusu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tr-TR" noProof="0" smtClean="0"/>
              <a:t>Asıl metin stillerini düzenle</a:t>
            </a:r>
          </a:p>
        </p:txBody>
      </p:sp>
      <p:sp>
        <p:nvSpPr>
          <p:cNvPr id="5" name="Tarih Yer Tutucusu 4"/>
          <p:cNvSpPr>
            <a:spLocks noGrp="1"/>
          </p:cNvSpPr>
          <p:nvPr>
            <p:ph type="dt" sz="half" idx="10"/>
          </p:nvPr>
        </p:nvSpPr>
        <p:spPr/>
        <p:txBody>
          <a:bodyPr rtlCol="0"/>
          <a:lstStyle/>
          <a:p>
            <a:pPr rtl="0"/>
            <a:fld id="{7E6386DA-5C92-4A73-B0CF-808D08079677}"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sı İçeren Resim">
    <p:spTree>
      <p:nvGrpSpPr>
        <p:cNvPr id="1" name=""/>
        <p:cNvGrpSpPr/>
        <p:nvPr/>
      </p:nvGrpSpPr>
      <p:grpSpPr>
        <a:xfrm>
          <a:off x="0" y="0"/>
          <a:ext cx="0" cy="0"/>
          <a:chOff x="0" y="0"/>
          <a:chExt cx="0" cy="0"/>
        </a:xfrm>
      </p:grpSpPr>
      <p:sp>
        <p:nvSpPr>
          <p:cNvPr id="9" name="Kesik ve Tek Köşesi Yuvarlak Dikdörtge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12" name="Dik Üçgen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2" name="Başlık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tr-TR" noProof="0" smtClean="0"/>
              <a:t>Asıl başlık stili için tıklatın</a:t>
            </a:r>
            <a:endParaRPr kumimoji="0" lang="tr-TR" noProof="0" dirty="0"/>
          </a:p>
        </p:txBody>
      </p:sp>
      <p:sp>
        <p:nvSpPr>
          <p:cNvPr id="3" name="Resim Yer Tutucusu 2" descr="Resim eklemek için boş yer tutucu. Yer tutucuya tıklayın ve eklemek istediğiniz resmi seçin"/>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tr-TR" noProof="0" smtClean="0"/>
              <a:t>Resim eklemek için simgeyi tıklatın</a:t>
            </a:r>
            <a:endParaRPr kumimoji="0" lang="tr-TR" noProof="0" dirty="0"/>
          </a:p>
        </p:txBody>
      </p:sp>
      <p:sp>
        <p:nvSpPr>
          <p:cNvPr id="4" name="Metin Yer Tutucusu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tr-TR" noProof="0" smtClean="0"/>
              <a:t>Asıl metin stillerini düzenle</a:t>
            </a:r>
          </a:p>
        </p:txBody>
      </p:sp>
      <p:sp>
        <p:nvSpPr>
          <p:cNvPr id="5" name="Tarih Yer Tutucusu 4"/>
          <p:cNvSpPr>
            <a:spLocks noGrp="1"/>
          </p:cNvSpPr>
          <p:nvPr>
            <p:ph type="dt" sz="half" idx="10"/>
          </p:nvPr>
        </p:nvSpPr>
        <p:spPr/>
        <p:txBody>
          <a:bodyPr rtlCol="0"/>
          <a:lstStyle/>
          <a:p>
            <a:pPr rtl="0"/>
            <a:fld id="{B3B9E368-D9EF-4D44-84F6-E0AB247D1959}"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a:xfrm>
            <a:off x="10769600" y="6356351"/>
            <a:ext cx="812800" cy="365125"/>
          </a:xfrm>
        </p:spPr>
        <p:txBody>
          <a:bodyPr rtlCol="0"/>
          <a:lstStyle/>
          <a:p>
            <a:pPr rtl="0"/>
            <a:fld id="{401CF334-2D5C-4859-84A6-CA7E6E43FAEB}" type="slidenum">
              <a:rPr lang="tr-TR" noProof="0" smtClean="0"/>
              <a:t>‹#›</a:t>
            </a:fld>
            <a:endParaRPr lang="tr-TR" noProof="0" dirty="0"/>
          </a:p>
        </p:txBody>
      </p:sp>
      <p:sp>
        <p:nvSpPr>
          <p:cNvPr id="10" name="Serbest 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11" name="Serbest 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 24"/>
          <p:cNvGrpSpPr/>
          <p:nvPr/>
        </p:nvGrpSpPr>
        <p:grpSpPr>
          <a:xfrm>
            <a:off x="-29028" y="-7144"/>
            <a:ext cx="12240731" cy="6879658"/>
            <a:chOff x="0" y="-21658"/>
            <a:chExt cx="12240731" cy="6879658"/>
          </a:xfrm>
        </p:grpSpPr>
        <p:sp>
          <p:nvSpPr>
            <p:cNvPr id="26" name="Dikdörtgen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nvGrpSpPr>
            <p:cNvPr id="27" name="Grup 26"/>
            <p:cNvGrpSpPr/>
            <p:nvPr/>
          </p:nvGrpSpPr>
          <p:grpSpPr>
            <a:xfrm>
              <a:off x="0" y="-21658"/>
              <a:ext cx="12240731" cy="1041400"/>
              <a:chOff x="-25356" y="-7144"/>
              <a:chExt cx="12240731" cy="1041400"/>
            </a:xfrm>
          </p:grpSpPr>
          <p:sp>
            <p:nvSpPr>
              <p:cNvPr id="28" name="Serbest biçi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29" name="Serbest 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grpSp>
            <p:nvGrpSpPr>
              <p:cNvPr id="31" name="Grup 30"/>
              <p:cNvGrpSpPr/>
              <p:nvPr/>
            </p:nvGrpSpPr>
            <p:grpSpPr>
              <a:xfrm>
                <a:off x="-25356" y="202408"/>
                <a:ext cx="12240731" cy="649224"/>
                <a:chOff x="-19045" y="216550"/>
                <a:chExt cx="9180548" cy="649224"/>
              </a:xfrm>
            </p:grpSpPr>
            <p:sp>
              <p:nvSpPr>
                <p:cNvPr id="32" name="Serbest 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sp>
              <p:nvSpPr>
                <p:cNvPr id="33" name="Serbest 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grpSp>
        </p:grpSp>
      </p:grpSp>
      <p:sp>
        <p:nvSpPr>
          <p:cNvPr id="9" name="Başlık Yer Tutucusu 8"/>
          <p:cNvSpPr>
            <a:spLocks noGrp="1"/>
          </p:cNvSpPr>
          <p:nvPr>
            <p:ph type="title"/>
          </p:nvPr>
        </p:nvSpPr>
        <p:spPr>
          <a:xfrm>
            <a:off x="609600" y="662782"/>
            <a:ext cx="10972800" cy="1184306"/>
          </a:xfrm>
          <a:prstGeom prst="rect">
            <a:avLst/>
          </a:prstGeom>
        </p:spPr>
        <p:txBody>
          <a:bodyPr vert="horz" lIns="0" rIns="0" bIns="0" rtlCol="0" anchor="b">
            <a:normAutofit/>
          </a:bodyPr>
          <a:lstStyle/>
          <a:p>
            <a:pPr rtl="0"/>
            <a:r>
              <a:rPr lang="tr-TR" noProof="0" dirty="0" smtClean="0"/>
              <a:t>Asıl başlık stilini düzenlemek için tıklayın</a:t>
            </a:r>
            <a:endParaRPr kumimoji="0" lang="tr-TR" noProof="0" dirty="0"/>
          </a:p>
        </p:txBody>
      </p:sp>
      <p:sp>
        <p:nvSpPr>
          <p:cNvPr id="30" name="Metin Yer Tutucusu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tr-TR" noProof="0" dirty="0" smtClean="0"/>
              <a:t>Asıl metin stillerini düzenlemek için tıklayın</a:t>
            </a:r>
          </a:p>
          <a:p>
            <a:pPr lvl="1" rtl="0" eaLnBrk="1" latinLnBrk="0" hangingPunct="1"/>
            <a:r>
              <a:rPr lang="tr-TR" noProof="0" dirty="0" smtClean="0"/>
              <a:t>İkinci düzey</a:t>
            </a:r>
          </a:p>
          <a:p>
            <a:pPr lvl="2" rtl="0" eaLnBrk="1" latinLnBrk="0" hangingPunct="1"/>
            <a:r>
              <a:rPr lang="tr-TR" noProof="0" dirty="0" smtClean="0"/>
              <a:t>Üçüncü düzey</a:t>
            </a:r>
          </a:p>
          <a:p>
            <a:pPr lvl="3" rtl="0" eaLnBrk="1" latinLnBrk="0" hangingPunct="1"/>
            <a:r>
              <a:rPr lang="tr-TR" noProof="0" dirty="0" smtClean="0"/>
              <a:t>Dördüncü düzey</a:t>
            </a:r>
          </a:p>
          <a:p>
            <a:pPr lvl="4" rtl="0" eaLnBrk="1" latinLnBrk="0" hangingPunct="1"/>
            <a:r>
              <a:rPr lang="tr-TR" noProof="0" dirty="0" smtClean="0"/>
              <a:t>Beşinci düzey</a:t>
            </a:r>
            <a:endParaRPr lang="tr-TR" noProof="0" dirty="0"/>
          </a:p>
        </p:txBody>
      </p:sp>
      <p:sp>
        <p:nvSpPr>
          <p:cNvPr id="10" name="Tarih Yer Tutucusu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3193FE27-A740-43D0-8304-44C82B551D2A}" type="datetime1">
              <a:rPr lang="tr-TR" noProof="0" smtClean="0"/>
              <a:t>7.05.2020</a:t>
            </a:fld>
            <a:endParaRPr lang="tr-TR" noProof="0" dirty="0"/>
          </a:p>
        </p:txBody>
      </p:sp>
      <p:sp>
        <p:nvSpPr>
          <p:cNvPr id="22" name="Alt Bilgi Yer Tutucusu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tr-TR" noProof="0" dirty="0" smtClean="0"/>
              <a:t>Alt bilgi ekle</a:t>
            </a:r>
            <a:endParaRPr lang="tr-TR" noProof="0" dirty="0"/>
          </a:p>
        </p:txBody>
      </p:sp>
      <p:sp>
        <p:nvSpPr>
          <p:cNvPr id="18" name="Slayt Numarası Yer Tutucusu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tr-TR" noProof="0" smtClean="0"/>
              <a:pPr/>
              <a:t>‹#›</a:t>
            </a:fld>
            <a:endParaRPr lang="tr-T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678393" y="1223482"/>
            <a:ext cx="4164859" cy="1815882"/>
          </a:xfrm>
          <a:prstGeom prst="rect">
            <a:avLst/>
          </a:prstGeom>
        </p:spPr>
        <p:txBody>
          <a:bodyPr wrap="none">
            <a:spAutoFit/>
          </a:bodyPr>
          <a:lstStyle/>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AŞÇILIK PROGRAMI</a:t>
            </a:r>
          </a:p>
          <a:p>
            <a:pPr algn="ctr">
              <a:spcAft>
                <a:spcPts val="0"/>
              </a:spcAft>
            </a:pPr>
            <a:endParaRPr lang="tr-TR" sz="2800" b="1" kern="150" dirty="0">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YİYECEK </a:t>
            </a:r>
            <a:r>
              <a:rPr lang="tr-TR" sz="2800" b="1" kern="150" dirty="0">
                <a:latin typeface="Times New Roman" panose="02020603050405020304" pitchFamily="18" charset="0"/>
                <a:ea typeface="Times New Roman" panose="02020603050405020304" pitchFamily="18" charset="0"/>
                <a:cs typeface="Times New Roman" panose="02020603050405020304" pitchFamily="18" charset="0"/>
              </a:rPr>
              <a:t>VE </a:t>
            </a: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İÇECEK</a:t>
            </a:r>
          </a:p>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 MALİYET </a:t>
            </a:r>
            <a:r>
              <a:rPr lang="tr-TR" sz="2800" b="1" kern="150" dirty="0">
                <a:latin typeface="Times New Roman" panose="02020603050405020304" pitchFamily="18" charset="0"/>
                <a:ea typeface="Times New Roman" panose="02020603050405020304" pitchFamily="18" charset="0"/>
                <a:cs typeface="Times New Roman" panose="02020603050405020304" pitchFamily="18" charset="0"/>
              </a:rPr>
              <a:t>KONTROLÜ</a:t>
            </a:r>
            <a:endParaRPr lang="tr-TR" sz="2800" kern="150" dirty="0">
              <a:latin typeface="Times New Roman" panose="02020603050405020304" pitchFamily="18" charset="0"/>
              <a:ea typeface="SimSun" panose="02010600030101010101" pitchFamily="2" charset="-122"/>
              <a:cs typeface="Mangal"/>
            </a:endParaRPr>
          </a:p>
        </p:txBody>
      </p:sp>
      <p:pic>
        <p:nvPicPr>
          <p:cNvPr id="3" name="Resim 2"/>
          <p:cNvPicPr>
            <a:picLocks noChangeAspect="1"/>
          </p:cNvPicPr>
          <p:nvPr/>
        </p:nvPicPr>
        <p:blipFill>
          <a:blip r:embed="rId2"/>
          <a:stretch>
            <a:fillRect/>
          </a:stretch>
        </p:blipFill>
        <p:spPr>
          <a:xfrm>
            <a:off x="5741398" y="3701143"/>
            <a:ext cx="6038850" cy="2778987"/>
          </a:xfrm>
          <a:prstGeom prst="rect">
            <a:avLst/>
          </a:prstGeom>
        </p:spPr>
      </p:pic>
      <p:pic>
        <p:nvPicPr>
          <p:cNvPr id="4" name="Resim 3"/>
          <p:cNvPicPr>
            <a:picLocks noChangeAspect="1"/>
          </p:cNvPicPr>
          <p:nvPr/>
        </p:nvPicPr>
        <p:blipFill>
          <a:blip r:embed="rId3"/>
          <a:stretch>
            <a:fillRect/>
          </a:stretch>
        </p:blipFill>
        <p:spPr>
          <a:xfrm>
            <a:off x="292417" y="150223"/>
            <a:ext cx="5267325" cy="3962400"/>
          </a:xfrm>
          <a:prstGeom prst="rect">
            <a:avLst/>
          </a:prstGeom>
        </p:spPr>
      </p:pic>
      <p:sp>
        <p:nvSpPr>
          <p:cNvPr id="5" name="Dikdörtgen 4"/>
          <p:cNvSpPr/>
          <p:nvPr/>
        </p:nvSpPr>
        <p:spPr>
          <a:xfrm>
            <a:off x="2160485" y="4450008"/>
            <a:ext cx="1531188" cy="523220"/>
          </a:xfrm>
          <a:prstGeom prst="rect">
            <a:avLst/>
          </a:prstGeom>
        </p:spPr>
        <p:txBody>
          <a:bodyPr wrap="none">
            <a:spAutoFit/>
          </a:bodyPr>
          <a:lstStyle/>
          <a:p>
            <a:pPr algn="ctr">
              <a:spcAft>
                <a:spcPts val="0"/>
              </a:spcAft>
            </a:pPr>
            <a:r>
              <a:rPr lang="tr-TR" sz="2800" b="1" kern="150" dirty="0" smtClean="0">
                <a:latin typeface="Times New Roman" panose="02020603050405020304" pitchFamily="18" charset="0"/>
                <a:ea typeface="SimSun" panose="02010600030101010101" pitchFamily="2" charset="-122"/>
                <a:cs typeface="Times New Roman" panose="02020603050405020304" pitchFamily="18" charset="0"/>
              </a:rPr>
              <a:t>KONU </a:t>
            </a:r>
            <a:r>
              <a:rPr lang="tr-TR" sz="2800" b="1" kern="150" dirty="0" smtClean="0">
                <a:latin typeface="Times New Roman" panose="02020603050405020304" pitchFamily="18" charset="0"/>
                <a:ea typeface="SimSun" panose="02010600030101010101" pitchFamily="2" charset="-122"/>
                <a:cs typeface="Times New Roman" panose="02020603050405020304" pitchFamily="18" charset="0"/>
              </a:rPr>
              <a:t>9</a:t>
            </a:r>
            <a:endParaRPr lang="tr-TR" sz="28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414966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48937" y="755023"/>
            <a:ext cx="10476412" cy="1662956"/>
          </a:xfrm>
          <a:prstGeom prst="rect">
            <a:avLst/>
          </a:prstGeom>
        </p:spPr>
        <p:txBody>
          <a:bodyPr wrap="square">
            <a:spAutoFit/>
          </a:bodyPr>
          <a:lstStyle/>
          <a:p>
            <a:pPr algn="ctr">
              <a:lnSpc>
                <a:spcPct val="106000"/>
              </a:lnSpc>
              <a:spcAft>
                <a:spcPts val="400"/>
              </a:spcAft>
            </a:pPr>
            <a:r>
              <a:rPr lang="tr-TR" b="1"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SATIŞ DEĞİŞİMLERİ</a:t>
            </a:r>
            <a:endParaRPr lang="tr-TR" kern="150" dirty="0">
              <a:latin typeface="Times New Roman" panose="02020603050405020304" pitchFamily="18" charset="0"/>
              <a:ea typeface="SimSun" panose="02010600030101010101" pitchFamily="2" charset="-122"/>
              <a:cs typeface="Mangal"/>
            </a:endParaRPr>
          </a:p>
          <a:p>
            <a:pPr algn="ctr">
              <a:lnSpc>
                <a:spcPct val="106000"/>
              </a:lnSpc>
              <a:spcAft>
                <a:spcPts val="400"/>
              </a:spcAft>
            </a:pPr>
            <a:r>
              <a:rPr lang="tr-TR" b="1"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kern="150" dirty="0">
              <a:latin typeface="Times New Roman" panose="02020603050405020304" pitchFamily="18" charset="0"/>
              <a:ea typeface="SimSun" panose="02010600030101010101" pitchFamily="2" charset="-122"/>
              <a:cs typeface="Mangal"/>
            </a:endParaRPr>
          </a:p>
          <a:p>
            <a:pPr algn="ctr">
              <a:lnSpc>
                <a:spcPct val="106000"/>
              </a:lnSpc>
              <a:spcAft>
                <a:spcPts val="400"/>
              </a:spcAft>
            </a:pPr>
            <a:r>
              <a:rPr lang="tr-TR"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Değişimler </a:t>
            </a: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ya da dalgalanmalar, işletmeye satışların ne yöne doğru gittiği konusunda bilgi sunmaktadır. Bu bilgi gelecekteki satış hacminin tahmin edilmesinde önemli olduğundan birçok restoran yöneticisi satışlarda yaşanan dalgalanmaları da geçmiş satışlar için kurulan sisteme dahil etmektedir</a:t>
            </a:r>
            <a:r>
              <a:rPr lang="tr-TR"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kern="150" dirty="0">
              <a:latin typeface="Times New Roman" panose="02020603050405020304" pitchFamily="18" charset="0"/>
              <a:ea typeface="SimSun" panose="02010600030101010101" pitchFamily="2" charset="-122"/>
              <a:cs typeface="Mangal"/>
            </a:endParaRPr>
          </a:p>
        </p:txBody>
      </p:sp>
      <p:sp>
        <p:nvSpPr>
          <p:cNvPr id="4" name="Dikdörtgen 3"/>
          <p:cNvSpPr/>
          <p:nvPr/>
        </p:nvSpPr>
        <p:spPr>
          <a:xfrm>
            <a:off x="1193075" y="3160138"/>
            <a:ext cx="9048205" cy="679545"/>
          </a:xfrm>
          <a:prstGeom prst="rect">
            <a:avLst/>
          </a:prstGeom>
        </p:spPr>
        <p:txBody>
          <a:bodyPr wrap="square">
            <a:spAutoFit/>
          </a:bodyPr>
          <a:lstStyle/>
          <a:p>
            <a:pPr algn="ctr">
              <a:lnSpc>
                <a:spcPct val="106000"/>
              </a:lnSpc>
              <a:spcAft>
                <a:spcPts val="40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Satışlarda yaşanan bu değişimin, yüzde olarak ifade edilmesi işletme yöneticisi için daha efektiftir. Bunun için aşağıdaki formül kullanılabilir.</a:t>
            </a:r>
            <a:endParaRPr lang="tr-TR" kern="150" dirty="0">
              <a:latin typeface="Times New Roman" panose="02020603050405020304" pitchFamily="18" charset="0"/>
              <a:ea typeface="SimSun" panose="02010600030101010101" pitchFamily="2" charset="-122"/>
              <a:cs typeface="Mangal"/>
            </a:endParaRPr>
          </a:p>
        </p:txBody>
      </p:sp>
      <p:pic>
        <p:nvPicPr>
          <p:cNvPr id="5" name="Resim 4"/>
          <p:cNvPicPr>
            <a:picLocks noChangeAspect="1"/>
          </p:cNvPicPr>
          <p:nvPr/>
        </p:nvPicPr>
        <p:blipFill>
          <a:blip r:embed="rId2"/>
          <a:stretch>
            <a:fillRect/>
          </a:stretch>
        </p:blipFill>
        <p:spPr>
          <a:xfrm>
            <a:off x="1110181" y="4581842"/>
            <a:ext cx="3667125" cy="1101227"/>
          </a:xfrm>
          <a:prstGeom prst="rect">
            <a:avLst/>
          </a:prstGeom>
        </p:spPr>
      </p:pic>
      <p:sp>
        <p:nvSpPr>
          <p:cNvPr id="6" name="Dikdörtgen 5"/>
          <p:cNvSpPr/>
          <p:nvPr/>
        </p:nvSpPr>
        <p:spPr>
          <a:xfrm>
            <a:off x="5331563" y="4766547"/>
            <a:ext cx="800284" cy="369332"/>
          </a:xfrm>
          <a:prstGeom prst="rect">
            <a:avLst/>
          </a:prstGeom>
        </p:spPr>
        <p:txBody>
          <a:bodyPr wrap="none">
            <a:spAutoFit/>
          </a:bodyPr>
          <a:lstStyle/>
          <a:p>
            <a:r>
              <a:rPr lang="tr-TR"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VEYA</a:t>
            </a:r>
            <a:endParaRPr lang="tr-TR" dirty="0"/>
          </a:p>
        </p:txBody>
      </p:sp>
      <p:pic>
        <p:nvPicPr>
          <p:cNvPr id="8" name="Resim 7"/>
          <p:cNvPicPr>
            <a:picLocks noChangeAspect="1"/>
          </p:cNvPicPr>
          <p:nvPr/>
        </p:nvPicPr>
        <p:blipFill>
          <a:blip r:embed="rId3"/>
          <a:stretch>
            <a:fillRect/>
          </a:stretch>
        </p:blipFill>
        <p:spPr>
          <a:xfrm>
            <a:off x="7240361" y="4581842"/>
            <a:ext cx="2504530" cy="988986"/>
          </a:xfrm>
          <a:prstGeom prst="rect">
            <a:avLst/>
          </a:prstGeom>
        </p:spPr>
      </p:pic>
    </p:spTree>
    <p:extLst>
      <p:ext uri="{BB962C8B-B14F-4D97-AF65-F5344CB8AC3E}">
        <p14:creationId xmlns:p14="http://schemas.microsoft.com/office/powerpoint/2010/main" val="3893172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378097" y="2521314"/>
          <a:ext cx="7224485" cy="2407738"/>
        </p:xfrm>
        <a:graphic>
          <a:graphicData uri="http://schemas.openxmlformats.org/drawingml/2006/table">
            <a:tbl>
              <a:tblPr>
                <a:tableStyleId>{8799B23B-EC83-4686-B30A-512413B5E67A}</a:tableStyleId>
              </a:tblPr>
              <a:tblGrid>
                <a:gridCol w="1358203">
                  <a:extLst>
                    <a:ext uri="{9D8B030D-6E8A-4147-A177-3AD203B41FA5}">
                      <a16:colId xmlns:a16="http://schemas.microsoft.com/office/drawing/2014/main" val="3638704380"/>
                    </a:ext>
                  </a:extLst>
                </a:gridCol>
                <a:gridCol w="1719427">
                  <a:extLst>
                    <a:ext uri="{9D8B030D-6E8A-4147-A177-3AD203B41FA5}">
                      <a16:colId xmlns:a16="http://schemas.microsoft.com/office/drawing/2014/main" val="408996397"/>
                    </a:ext>
                  </a:extLst>
                </a:gridCol>
                <a:gridCol w="2008407">
                  <a:extLst>
                    <a:ext uri="{9D8B030D-6E8A-4147-A177-3AD203B41FA5}">
                      <a16:colId xmlns:a16="http://schemas.microsoft.com/office/drawing/2014/main" val="1874755199"/>
                    </a:ext>
                  </a:extLst>
                </a:gridCol>
                <a:gridCol w="1155918">
                  <a:extLst>
                    <a:ext uri="{9D8B030D-6E8A-4147-A177-3AD203B41FA5}">
                      <a16:colId xmlns:a16="http://schemas.microsoft.com/office/drawing/2014/main" val="324354027"/>
                    </a:ext>
                  </a:extLst>
                </a:gridCol>
                <a:gridCol w="982530">
                  <a:extLst>
                    <a:ext uri="{9D8B030D-6E8A-4147-A177-3AD203B41FA5}">
                      <a16:colId xmlns:a16="http://schemas.microsoft.com/office/drawing/2014/main" val="2538538925"/>
                    </a:ext>
                  </a:extLst>
                </a:gridCol>
              </a:tblGrid>
              <a:tr h="452582">
                <a:tc>
                  <a:txBody>
                    <a:bodyPr/>
                    <a:lstStyle/>
                    <a:p>
                      <a:pPr algn="just" fontAlgn="ctr"/>
                      <a:r>
                        <a:rPr lang="tr-TR" sz="1200" u="none" strike="noStrike">
                          <a:effectLst/>
                        </a:rPr>
                        <a:t>Aylar</a:t>
                      </a:r>
                      <a:endParaRPr lang="tr-TR" sz="12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b="0" i="0" u="none" strike="noStrike" dirty="0" smtClean="0">
                          <a:solidFill>
                            <a:schemeClr val="tx1"/>
                          </a:solidFill>
                          <a:effectLst/>
                          <a:latin typeface="+mn-lt"/>
                        </a:rPr>
                        <a:t>2019</a:t>
                      </a:r>
                      <a:endParaRPr lang="tr-TR" sz="12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smtClean="0">
                          <a:effectLst/>
                        </a:rPr>
                        <a:t>2018</a:t>
                      </a:r>
                      <a:endParaRPr lang="tr-TR" sz="12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just" fontAlgn="ctr"/>
                      <a:r>
                        <a:rPr lang="tr-TR" sz="1200" u="none" strike="noStrike">
                          <a:effectLst/>
                        </a:rPr>
                        <a:t>Değişim</a:t>
                      </a:r>
                      <a:endParaRPr lang="tr-TR" sz="12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just" fontAlgn="ctr"/>
                      <a:r>
                        <a:rPr lang="tr-TR" sz="1200" u="none" strike="noStrike">
                          <a:effectLst/>
                        </a:rPr>
                        <a:t>Değişim %</a:t>
                      </a:r>
                      <a:endParaRPr lang="tr-TR" sz="1200" b="1"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927793937"/>
                  </a:ext>
                </a:extLst>
              </a:tr>
              <a:tr h="488789">
                <a:tc>
                  <a:txBody>
                    <a:bodyPr/>
                    <a:lstStyle/>
                    <a:p>
                      <a:pPr algn="just" fontAlgn="ctr"/>
                      <a:r>
                        <a:rPr lang="tr-TR" sz="1200" u="none" strike="noStrike">
                          <a:effectLst/>
                        </a:rPr>
                        <a:t>Ocak</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a:effectLst/>
                        </a:rPr>
                        <a:t>54.000</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a:effectLst/>
                        </a:rPr>
                        <a:t>51.200</a:t>
                      </a:r>
                      <a:endParaRPr lang="tr-TR" sz="12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endParaRPr lang="tr-TR" sz="12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endParaRPr lang="tr-TR" sz="1200" b="0"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292432535"/>
                  </a:ext>
                </a:extLst>
              </a:tr>
              <a:tr h="488789">
                <a:tc>
                  <a:txBody>
                    <a:bodyPr/>
                    <a:lstStyle/>
                    <a:p>
                      <a:pPr algn="just" fontAlgn="ctr"/>
                      <a:r>
                        <a:rPr lang="tr-TR" sz="1200" u="none" strike="noStrike">
                          <a:effectLst/>
                        </a:rPr>
                        <a:t>Şubat</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a:effectLst/>
                        </a:rPr>
                        <a:t>57.500</a:t>
                      </a:r>
                      <a:endParaRPr lang="tr-TR" sz="12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a:effectLst/>
                        </a:rPr>
                        <a:t>50.750</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endParaRPr lang="tr-TR" sz="12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endParaRPr lang="tr-TR" sz="12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749645037"/>
                  </a:ext>
                </a:extLst>
              </a:tr>
              <a:tr h="488789">
                <a:tc>
                  <a:txBody>
                    <a:bodyPr/>
                    <a:lstStyle/>
                    <a:p>
                      <a:pPr algn="just" fontAlgn="ctr"/>
                      <a:r>
                        <a:rPr lang="tr-TR" sz="1200" u="none" strike="noStrike">
                          <a:effectLst/>
                        </a:rPr>
                        <a:t>Mart</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a:effectLst/>
                        </a:rPr>
                        <a:t>61.200</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a:effectLst/>
                        </a:rPr>
                        <a:t>57.500</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endParaRPr lang="tr-TR" sz="12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60206400"/>
                  </a:ext>
                </a:extLst>
              </a:tr>
              <a:tr h="488789">
                <a:tc>
                  <a:txBody>
                    <a:bodyPr/>
                    <a:lstStyle/>
                    <a:p>
                      <a:pPr algn="just" fontAlgn="ctr"/>
                      <a:r>
                        <a:rPr lang="tr-TR" sz="1200" u="none" strike="noStrike">
                          <a:effectLst/>
                        </a:rPr>
                        <a:t>Yılın İlk Çeyreği</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a:effectLst/>
                        </a:rPr>
                        <a:t>172.700</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a:effectLst/>
                        </a:rPr>
                        <a:t>159.450</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endParaRPr lang="tr-TR" sz="12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4233758673"/>
                  </a:ext>
                </a:extLst>
              </a:tr>
            </a:tbl>
          </a:graphicData>
        </a:graphic>
      </p:graphicFrame>
      <p:sp>
        <p:nvSpPr>
          <p:cNvPr id="3" name="Dikdörtgen 2"/>
          <p:cNvSpPr/>
          <p:nvPr/>
        </p:nvSpPr>
        <p:spPr>
          <a:xfrm>
            <a:off x="809898" y="959355"/>
            <a:ext cx="9361714" cy="679545"/>
          </a:xfrm>
          <a:prstGeom prst="rect">
            <a:avLst/>
          </a:prstGeom>
        </p:spPr>
        <p:txBody>
          <a:bodyPr wrap="square">
            <a:spAutoFit/>
          </a:bodyPr>
          <a:lstStyle/>
          <a:p>
            <a:pPr algn="ctr">
              <a:lnSpc>
                <a:spcPct val="106000"/>
              </a:lnSpc>
              <a:spcAft>
                <a:spcPts val="400"/>
              </a:spcAft>
            </a:pPr>
            <a:r>
              <a:rPr lang="tr-TR" b="1"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Örnek 1</a:t>
            </a:r>
            <a:r>
              <a:rPr lang="tr-TR"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Taşçı restoranın 2018 ve 2019 yılına ait satış rakamları aşağıdaki tabloda gibidir. Buna göre ilgili aylardaki değişim oranları nedir? Hesaplayınız.</a:t>
            </a:r>
            <a:endParaRPr lang="tr-TR" kern="150" dirty="0">
              <a:latin typeface="Times New Roman" panose="02020603050405020304" pitchFamily="18" charset="0"/>
              <a:ea typeface="SimSun" panose="02010600030101010101" pitchFamily="2" charset="-122"/>
              <a:cs typeface="Mangal"/>
            </a:endParaRPr>
          </a:p>
        </p:txBody>
      </p:sp>
      <mc:AlternateContent xmlns:mc="http://schemas.openxmlformats.org/markup-compatibility/2006" xmlns:a14="http://schemas.microsoft.com/office/drawing/2010/main">
        <mc:Choice Requires="a14">
          <p:sp>
            <p:nvSpPr>
              <p:cNvPr id="4" name="Dikdörtgen 3"/>
              <p:cNvSpPr/>
              <p:nvPr/>
            </p:nvSpPr>
            <p:spPr>
              <a:xfrm>
                <a:off x="7938268" y="2586711"/>
                <a:ext cx="3724609" cy="120032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𝑂𝑐𝑎𝑘</m:t>
                      </m:r>
                      <m:r>
                        <a:rPr lang="tr-TR" b="0" i="1" smtClean="0">
                          <a:latin typeface="Cambria Math" panose="02040503050406030204" pitchFamily="18" charset="0"/>
                        </a:rPr>
                        <m:t> </m:t>
                      </m:r>
                      <m:r>
                        <a:rPr lang="tr-TR" b="0" i="1" smtClean="0">
                          <a:latin typeface="Cambria Math" panose="02040503050406030204" pitchFamily="18" charset="0"/>
                        </a:rPr>
                        <m:t>𝑑𝑒</m:t>
                      </m:r>
                      <m:r>
                        <a:rPr lang="tr-TR" b="0" i="1" smtClean="0">
                          <a:latin typeface="Cambria Math" panose="02040503050406030204" pitchFamily="18" charset="0"/>
                        </a:rPr>
                        <m:t>ğ</m:t>
                      </m:r>
                      <m:r>
                        <a:rPr lang="tr-TR" b="0" i="1" smtClean="0">
                          <a:latin typeface="Cambria Math" panose="02040503050406030204" pitchFamily="18" charset="0"/>
                        </a:rPr>
                        <m:t>𝑖</m:t>
                      </m:r>
                      <m:r>
                        <a:rPr lang="tr-TR" b="0" i="1" smtClean="0">
                          <a:latin typeface="Cambria Math" panose="02040503050406030204" pitchFamily="18" charset="0"/>
                        </a:rPr>
                        <m:t>ş</m:t>
                      </m:r>
                      <m:r>
                        <a:rPr lang="tr-TR" b="0" i="1" smtClean="0">
                          <a:latin typeface="Cambria Math" panose="02040503050406030204" pitchFamily="18" charset="0"/>
                        </a:rPr>
                        <m:t>𝑖𝑚</m:t>
                      </m:r>
                      <m:r>
                        <a:rPr lang="tr-TR" i="0">
                          <a:latin typeface="Cambria Math" panose="02040503050406030204" pitchFamily="18" charset="0"/>
                        </a:rPr>
                        <m:t>=</m:t>
                      </m:r>
                      <m:r>
                        <a:rPr lang="tr-TR" b="0" i="0" smtClean="0">
                          <a:latin typeface="Cambria Math" panose="02040503050406030204" pitchFamily="18" charset="0"/>
                        </a:rPr>
                        <m:t>54.000−51.200</m:t>
                      </m:r>
                    </m:oMath>
                  </m:oMathPara>
                </a14:m>
                <a:endParaRPr lang="tr-TR" b="0" dirty="0" smtClean="0"/>
              </a:p>
              <a:p>
                <a:r>
                  <a:rPr lang="tr-TR" dirty="0" smtClean="0"/>
                  <a:t>  </a:t>
                </a:r>
                <a14:m>
                  <m:oMath xmlns:m="http://schemas.openxmlformats.org/officeDocument/2006/math">
                    <m:r>
                      <a:rPr lang="tr-TR" i="1">
                        <a:latin typeface="Cambria Math" panose="02040503050406030204" pitchFamily="18" charset="0"/>
                      </a:rPr>
                      <m:t>𝑂𝑐𝑎𝑘</m:t>
                    </m:r>
                    <m:r>
                      <a:rPr lang="tr-TR" i="1">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a:latin typeface="Cambria Math" panose="02040503050406030204" pitchFamily="18" charset="0"/>
                      </a:rPr>
                      <m:t>=</m:t>
                    </m:r>
                    <m:r>
                      <a:rPr lang="tr-TR" b="0" i="0" smtClean="0">
                        <a:latin typeface="Cambria Math" panose="02040503050406030204" pitchFamily="18" charset="0"/>
                      </a:rPr>
                      <m:t>+2.800</m:t>
                    </m:r>
                  </m:oMath>
                </a14:m>
                <a:endParaRPr lang="tr-TR" b="0" dirty="0" smtClean="0"/>
              </a:p>
              <a:p>
                <a:r>
                  <a:rPr lang="tr-TR" dirty="0" smtClean="0"/>
                  <a:t>      </a:t>
                </a:r>
                <a:endParaRPr lang="tr-TR" b="0" dirty="0" smtClean="0"/>
              </a:p>
              <a:p>
                <a:r>
                  <a:rPr lang="tr-TR" dirty="0" smtClean="0"/>
                  <a:t>	</a:t>
                </a:r>
                <a:endParaRPr lang="tr-TR" dirty="0"/>
              </a:p>
            </p:txBody>
          </p:sp>
        </mc:Choice>
        <mc:Fallback xmlns="">
          <p:sp>
            <p:nvSpPr>
              <p:cNvPr id="4" name="Dikdörtgen 3"/>
              <p:cNvSpPr>
                <a:spLocks noRot="1" noChangeAspect="1" noMove="1" noResize="1" noEditPoints="1" noAdjustHandles="1" noChangeArrowheads="1" noChangeShapeType="1" noTextEdit="1"/>
              </p:cNvSpPr>
              <p:nvPr/>
            </p:nvSpPr>
            <p:spPr>
              <a:xfrm>
                <a:off x="7938268" y="2586711"/>
                <a:ext cx="3724609" cy="1200329"/>
              </a:xfrm>
              <a:prstGeom prst="rect">
                <a:avLst/>
              </a:prstGeom>
              <a:blipFill>
                <a:blip r:embed="rId2"/>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 name="Dikdörtgen 4"/>
              <p:cNvSpPr/>
              <p:nvPr/>
            </p:nvSpPr>
            <p:spPr>
              <a:xfrm>
                <a:off x="7602582" y="3469125"/>
                <a:ext cx="4141183" cy="1200329"/>
              </a:xfrm>
              <a:prstGeom prst="rect">
                <a:avLst/>
              </a:prstGeom>
            </p:spPr>
            <p:txBody>
              <a:bodyPr wrap="square">
                <a:spAutoFit/>
              </a:bodyPr>
              <a:lstStyle/>
              <a:p>
                <a:pPr lvl="1"/>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Ş</m:t>
                      </m:r>
                      <m:r>
                        <a:rPr lang="tr-TR" b="0" i="1" smtClean="0">
                          <a:latin typeface="Cambria Math" panose="02040503050406030204" pitchFamily="18" charset="0"/>
                        </a:rPr>
                        <m:t>𝑢𝑏𝑎𝑡</m:t>
                      </m:r>
                      <m:r>
                        <a:rPr lang="tr-TR" b="0" i="1" smtClean="0">
                          <a:latin typeface="Cambria Math" panose="02040503050406030204" pitchFamily="18" charset="0"/>
                        </a:rPr>
                        <m:t> </m:t>
                      </m:r>
                      <m:r>
                        <a:rPr lang="tr-TR" b="0" i="1" smtClean="0">
                          <a:latin typeface="Cambria Math" panose="02040503050406030204" pitchFamily="18" charset="0"/>
                        </a:rPr>
                        <m:t>𝑑𝑒</m:t>
                      </m:r>
                      <m:r>
                        <a:rPr lang="tr-TR" b="0" i="1" smtClean="0">
                          <a:latin typeface="Cambria Math" panose="02040503050406030204" pitchFamily="18" charset="0"/>
                        </a:rPr>
                        <m:t>ğ</m:t>
                      </m:r>
                      <m:r>
                        <a:rPr lang="tr-TR" b="0" i="1" smtClean="0">
                          <a:latin typeface="Cambria Math" panose="02040503050406030204" pitchFamily="18" charset="0"/>
                        </a:rPr>
                        <m:t>𝑖</m:t>
                      </m:r>
                      <m:r>
                        <a:rPr lang="tr-TR" b="0" i="1" smtClean="0">
                          <a:latin typeface="Cambria Math" panose="02040503050406030204" pitchFamily="18" charset="0"/>
                        </a:rPr>
                        <m:t>ş</m:t>
                      </m:r>
                      <m:r>
                        <a:rPr lang="tr-TR" b="0" i="1" smtClean="0">
                          <a:latin typeface="Cambria Math" panose="02040503050406030204" pitchFamily="18" charset="0"/>
                        </a:rPr>
                        <m:t>𝑖𝑚</m:t>
                      </m:r>
                      <m:r>
                        <a:rPr lang="tr-TR" i="0">
                          <a:latin typeface="Cambria Math" panose="02040503050406030204" pitchFamily="18" charset="0"/>
                        </a:rPr>
                        <m:t>=</m:t>
                      </m:r>
                      <m:r>
                        <a:rPr lang="tr-TR" b="0" i="0" smtClean="0">
                          <a:latin typeface="Cambria Math" panose="02040503050406030204" pitchFamily="18" charset="0"/>
                        </a:rPr>
                        <m:t>57.500−50.750</m:t>
                      </m:r>
                    </m:oMath>
                  </m:oMathPara>
                </a14:m>
                <a:endParaRPr lang="tr-TR" b="0" i="0" dirty="0" smtClean="0">
                  <a:latin typeface="Cambria Math" panose="02040503050406030204" pitchFamily="18" charset="0"/>
                </a:endParaRPr>
              </a:p>
              <a:p>
                <a:pPr lvl="1"/>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Ş</m:t>
                      </m:r>
                      <m:r>
                        <a:rPr lang="tr-TR" b="0" i="1" smtClean="0">
                          <a:latin typeface="Cambria Math" panose="02040503050406030204" pitchFamily="18" charset="0"/>
                        </a:rPr>
                        <m:t>𝑢𝑏𝑎𝑡</m:t>
                      </m:r>
                      <m:r>
                        <a:rPr lang="tr-TR" i="1">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a:latin typeface="Cambria Math" panose="02040503050406030204" pitchFamily="18" charset="0"/>
                        </a:rPr>
                        <m:t>=</m:t>
                      </m:r>
                      <m:r>
                        <a:rPr lang="tr-TR" b="0" i="0" smtClean="0">
                          <a:latin typeface="Cambria Math" panose="02040503050406030204" pitchFamily="18" charset="0"/>
                        </a:rPr>
                        <m:t>+6.750</m:t>
                      </m:r>
                    </m:oMath>
                  </m:oMathPara>
                </a14:m>
                <a:endParaRPr lang="tr-TR" b="0" dirty="0" smtClean="0"/>
              </a:p>
              <a:p>
                <a:r>
                  <a:rPr lang="tr-TR" dirty="0" smtClean="0"/>
                  <a:t>      </a:t>
                </a:r>
                <a:endParaRPr lang="tr-TR" b="0" dirty="0" smtClean="0"/>
              </a:p>
              <a:p>
                <a:r>
                  <a:rPr lang="tr-TR" dirty="0" smtClean="0"/>
                  <a:t>	 </a:t>
                </a:r>
                <a:endParaRPr lang="tr-TR" dirty="0"/>
              </a:p>
            </p:txBody>
          </p:sp>
        </mc:Choice>
        <mc:Fallback xmlns="">
          <p:sp>
            <p:nvSpPr>
              <p:cNvPr id="5" name="Dikdörtgen 4"/>
              <p:cNvSpPr>
                <a:spLocks noRot="1" noChangeAspect="1" noMove="1" noResize="1" noEditPoints="1" noAdjustHandles="1" noChangeArrowheads="1" noChangeShapeType="1" noTextEdit="1"/>
              </p:cNvSpPr>
              <p:nvPr/>
            </p:nvSpPr>
            <p:spPr>
              <a:xfrm>
                <a:off x="7602582" y="3469125"/>
                <a:ext cx="4141183" cy="1200329"/>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Dikdörtgen 5"/>
              <p:cNvSpPr/>
              <p:nvPr/>
            </p:nvSpPr>
            <p:spPr>
              <a:xfrm>
                <a:off x="8089207" y="4328887"/>
                <a:ext cx="3422732" cy="1200329"/>
              </a:xfrm>
              <a:prstGeom prst="rect">
                <a:avLst/>
              </a:prstGeom>
            </p:spPr>
            <p:txBody>
              <a:bodyPr wrap="none">
                <a:spAutoFit/>
              </a:bodyPr>
              <a:lstStyle/>
              <a:p>
                <a14:m>
                  <m:oMath xmlns:m="http://schemas.openxmlformats.org/officeDocument/2006/math">
                    <m:r>
                      <a:rPr lang="tr-TR" b="0" i="1" smtClean="0">
                        <a:latin typeface="Cambria Math" panose="02040503050406030204" pitchFamily="18" charset="0"/>
                      </a:rPr>
                      <m:t>𝑀𝑎𝑟𝑡</m:t>
                    </m:r>
                    <m:r>
                      <a:rPr lang="tr-TR" b="0" i="1" smtClean="0">
                        <a:latin typeface="Cambria Math" panose="02040503050406030204" pitchFamily="18" charset="0"/>
                      </a:rPr>
                      <m:t> </m:t>
                    </m:r>
                    <m:r>
                      <a:rPr lang="tr-TR" b="0" i="1" smtClean="0">
                        <a:latin typeface="Cambria Math" panose="02040503050406030204" pitchFamily="18" charset="0"/>
                      </a:rPr>
                      <m:t>𝑑𝑒</m:t>
                    </m:r>
                    <m:r>
                      <a:rPr lang="tr-TR" b="0" i="1" smtClean="0">
                        <a:latin typeface="Cambria Math" panose="02040503050406030204" pitchFamily="18" charset="0"/>
                      </a:rPr>
                      <m:t>ğ</m:t>
                    </m:r>
                    <m:r>
                      <a:rPr lang="tr-TR" b="0" i="1" smtClean="0">
                        <a:latin typeface="Cambria Math" panose="02040503050406030204" pitchFamily="18" charset="0"/>
                      </a:rPr>
                      <m:t>𝑖</m:t>
                    </m:r>
                    <m:r>
                      <a:rPr lang="tr-TR" b="0" i="1" smtClean="0">
                        <a:latin typeface="Cambria Math" panose="02040503050406030204" pitchFamily="18" charset="0"/>
                      </a:rPr>
                      <m:t>ş</m:t>
                    </m:r>
                    <m:r>
                      <a:rPr lang="tr-TR" b="0" i="1" smtClean="0">
                        <a:latin typeface="Cambria Math" panose="02040503050406030204" pitchFamily="18" charset="0"/>
                      </a:rPr>
                      <m:t>𝑖𝑚</m:t>
                    </m:r>
                    <m:r>
                      <a:rPr lang="tr-TR" i="0">
                        <a:latin typeface="Cambria Math" panose="02040503050406030204" pitchFamily="18" charset="0"/>
                      </a:rPr>
                      <m:t>=</m:t>
                    </m:r>
                    <m:r>
                      <a:rPr lang="tr-TR" b="0" i="0" smtClean="0">
                        <a:latin typeface="Cambria Math" panose="02040503050406030204" pitchFamily="18" charset="0"/>
                      </a:rPr>
                      <m:t>61.200−</m:t>
                    </m:r>
                  </m:oMath>
                </a14:m>
                <a:r>
                  <a:rPr lang="tr-TR" b="0" dirty="0" smtClean="0"/>
                  <a:t>57.500</a:t>
                </a:r>
              </a:p>
              <a:p>
                <a:r>
                  <a:rPr lang="tr-TR" dirty="0" smtClean="0"/>
                  <a:t>  </a:t>
                </a:r>
                <a14:m>
                  <m:oMath xmlns:m="http://schemas.openxmlformats.org/officeDocument/2006/math">
                    <m:r>
                      <a:rPr lang="tr-TR" b="0" i="1" smtClean="0">
                        <a:latin typeface="Cambria Math" panose="02040503050406030204" pitchFamily="18" charset="0"/>
                      </a:rPr>
                      <m:t>𝑀𝑎𝑟𝑡</m:t>
                    </m:r>
                    <m:r>
                      <a:rPr lang="tr-TR" i="1">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a:latin typeface="Cambria Math" panose="02040503050406030204" pitchFamily="18" charset="0"/>
                      </a:rPr>
                      <m:t>=</m:t>
                    </m:r>
                    <m:r>
                      <a:rPr lang="tr-TR" b="0" i="0" smtClean="0">
                        <a:latin typeface="Cambria Math" panose="02040503050406030204" pitchFamily="18" charset="0"/>
                      </a:rPr>
                      <m:t>+3.700</m:t>
                    </m:r>
                  </m:oMath>
                </a14:m>
                <a:endParaRPr lang="tr-TR" b="0" dirty="0" smtClean="0"/>
              </a:p>
              <a:p>
                <a:r>
                  <a:rPr lang="tr-TR" dirty="0" smtClean="0"/>
                  <a:t>      </a:t>
                </a:r>
                <a:endParaRPr lang="tr-TR" b="0" dirty="0" smtClean="0"/>
              </a:p>
              <a:p>
                <a:r>
                  <a:rPr lang="tr-TR" dirty="0" smtClean="0"/>
                  <a:t>	</a:t>
                </a:r>
                <a:endParaRPr lang="tr-TR" dirty="0"/>
              </a:p>
            </p:txBody>
          </p:sp>
        </mc:Choice>
        <mc:Fallback xmlns="">
          <p:sp>
            <p:nvSpPr>
              <p:cNvPr id="6" name="Dikdörtgen 5"/>
              <p:cNvSpPr>
                <a:spLocks noRot="1" noChangeAspect="1" noMove="1" noResize="1" noEditPoints="1" noAdjustHandles="1" noChangeArrowheads="1" noChangeShapeType="1" noTextEdit="1"/>
              </p:cNvSpPr>
              <p:nvPr/>
            </p:nvSpPr>
            <p:spPr>
              <a:xfrm>
                <a:off x="8089207" y="4328887"/>
                <a:ext cx="3422732" cy="1200329"/>
              </a:xfrm>
              <a:prstGeom prst="rect">
                <a:avLst/>
              </a:prstGeom>
              <a:blipFill>
                <a:blip r:embed="rId4"/>
                <a:stretch>
                  <a:fillRect t="-2538" r="-89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Dikdörtgen 6"/>
              <p:cNvSpPr/>
              <p:nvPr/>
            </p:nvSpPr>
            <p:spPr>
              <a:xfrm>
                <a:off x="7938268" y="5299350"/>
                <a:ext cx="3796552" cy="120032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İ</m:t>
                      </m:r>
                      <m:r>
                        <a:rPr lang="tr-TR" b="0" i="1" smtClean="0">
                          <a:latin typeface="Cambria Math" panose="02040503050406030204" pitchFamily="18" charset="0"/>
                        </a:rPr>
                        <m:t>𝑙𝑘</m:t>
                      </m:r>
                      <m:r>
                        <a:rPr lang="tr-TR" b="0" i="1" smtClean="0">
                          <a:latin typeface="Cambria Math" panose="02040503050406030204" pitchFamily="18" charset="0"/>
                        </a:rPr>
                        <m:t> ç</m:t>
                      </m:r>
                      <m:r>
                        <a:rPr lang="tr-TR" b="0" i="1" smtClean="0">
                          <a:latin typeface="Cambria Math" panose="02040503050406030204" pitchFamily="18" charset="0"/>
                        </a:rPr>
                        <m:t>𝑒𝑦𝑟𝑒𝑘</m:t>
                      </m:r>
                      <m:r>
                        <a:rPr lang="tr-TR" i="0">
                          <a:latin typeface="Cambria Math" panose="02040503050406030204" pitchFamily="18" charset="0"/>
                        </a:rPr>
                        <m:t>=</m:t>
                      </m:r>
                      <m:r>
                        <a:rPr lang="tr-TR" b="0" i="0" smtClean="0">
                          <a:latin typeface="Cambria Math" panose="02040503050406030204" pitchFamily="18" charset="0"/>
                        </a:rPr>
                        <m:t>172.700−159.450</m:t>
                      </m:r>
                    </m:oMath>
                  </m:oMathPara>
                </a14:m>
                <a:endParaRPr lang="tr-TR" b="0" dirty="0" smtClean="0"/>
              </a:p>
              <a:p>
                <a:r>
                  <a:rPr lang="tr-TR" dirty="0" smtClean="0"/>
                  <a:t>  </a:t>
                </a:r>
                <a14:m>
                  <m:oMath xmlns:m="http://schemas.openxmlformats.org/officeDocument/2006/math">
                    <m:r>
                      <a:rPr lang="tr-TR" b="0" i="1" smtClean="0">
                        <a:latin typeface="Cambria Math" panose="02040503050406030204" pitchFamily="18" charset="0"/>
                      </a:rPr>
                      <m:t>İ</m:t>
                    </m:r>
                    <m:r>
                      <a:rPr lang="tr-TR" b="0" i="1" smtClean="0">
                        <a:latin typeface="Cambria Math" panose="02040503050406030204" pitchFamily="18" charset="0"/>
                      </a:rPr>
                      <m:t>𝑙𝑘</m:t>
                    </m:r>
                    <m:r>
                      <a:rPr lang="tr-TR" b="0" i="1" smtClean="0">
                        <a:latin typeface="Cambria Math" panose="02040503050406030204" pitchFamily="18" charset="0"/>
                      </a:rPr>
                      <m:t> ç</m:t>
                    </m:r>
                    <m:r>
                      <a:rPr lang="tr-TR" b="0" i="1" smtClean="0">
                        <a:latin typeface="Cambria Math" panose="02040503050406030204" pitchFamily="18" charset="0"/>
                      </a:rPr>
                      <m:t>𝑒𝑦𝑟𝑒𝑘</m:t>
                    </m:r>
                    <m:r>
                      <a:rPr lang="tr-TR" b="0" i="1" smtClean="0">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a:latin typeface="Cambria Math" panose="02040503050406030204" pitchFamily="18" charset="0"/>
                      </a:rPr>
                      <m:t>=</m:t>
                    </m:r>
                    <m:r>
                      <a:rPr lang="tr-TR" b="0" i="0" smtClean="0">
                        <a:latin typeface="Cambria Math" panose="02040503050406030204" pitchFamily="18" charset="0"/>
                      </a:rPr>
                      <m:t>+13.250</m:t>
                    </m:r>
                  </m:oMath>
                </a14:m>
                <a:endParaRPr lang="tr-TR" b="0" dirty="0" smtClean="0"/>
              </a:p>
              <a:p>
                <a:r>
                  <a:rPr lang="tr-TR" dirty="0" smtClean="0"/>
                  <a:t>      </a:t>
                </a:r>
                <a:endParaRPr lang="tr-TR" b="0" dirty="0" smtClean="0"/>
              </a:p>
              <a:p>
                <a:r>
                  <a:rPr lang="tr-TR" dirty="0" smtClean="0"/>
                  <a:t>	</a:t>
                </a:r>
                <a:endParaRPr lang="tr-TR" dirty="0"/>
              </a:p>
            </p:txBody>
          </p:sp>
        </mc:Choice>
        <mc:Fallback xmlns="">
          <p:sp>
            <p:nvSpPr>
              <p:cNvPr id="7" name="Dikdörtgen 6"/>
              <p:cNvSpPr>
                <a:spLocks noRot="1" noChangeAspect="1" noMove="1" noResize="1" noEditPoints="1" noAdjustHandles="1" noChangeArrowheads="1" noChangeShapeType="1" noTextEdit="1"/>
              </p:cNvSpPr>
              <p:nvPr/>
            </p:nvSpPr>
            <p:spPr>
              <a:xfrm>
                <a:off x="7938268" y="5299350"/>
                <a:ext cx="3796552" cy="1200329"/>
              </a:xfrm>
              <a:prstGeom prst="rect">
                <a:avLst/>
              </a:prstGeom>
              <a:blipFill>
                <a:blip r:embed="rId5"/>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2466251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378097" y="2521314"/>
          <a:ext cx="7224485" cy="2407738"/>
        </p:xfrm>
        <a:graphic>
          <a:graphicData uri="http://schemas.openxmlformats.org/drawingml/2006/table">
            <a:tbl>
              <a:tblPr>
                <a:tableStyleId>{8799B23B-EC83-4686-B30A-512413B5E67A}</a:tableStyleId>
              </a:tblPr>
              <a:tblGrid>
                <a:gridCol w="1358203">
                  <a:extLst>
                    <a:ext uri="{9D8B030D-6E8A-4147-A177-3AD203B41FA5}">
                      <a16:colId xmlns:a16="http://schemas.microsoft.com/office/drawing/2014/main" val="3638704380"/>
                    </a:ext>
                  </a:extLst>
                </a:gridCol>
                <a:gridCol w="1719427">
                  <a:extLst>
                    <a:ext uri="{9D8B030D-6E8A-4147-A177-3AD203B41FA5}">
                      <a16:colId xmlns:a16="http://schemas.microsoft.com/office/drawing/2014/main" val="408996397"/>
                    </a:ext>
                  </a:extLst>
                </a:gridCol>
                <a:gridCol w="2008407">
                  <a:extLst>
                    <a:ext uri="{9D8B030D-6E8A-4147-A177-3AD203B41FA5}">
                      <a16:colId xmlns:a16="http://schemas.microsoft.com/office/drawing/2014/main" val="1874755199"/>
                    </a:ext>
                  </a:extLst>
                </a:gridCol>
                <a:gridCol w="1155918">
                  <a:extLst>
                    <a:ext uri="{9D8B030D-6E8A-4147-A177-3AD203B41FA5}">
                      <a16:colId xmlns:a16="http://schemas.microsoft.com/office/drawing/2014/main" val="324354027"/>
                    </a:ext>
                  </a:extLst>
                </a:gridCol>
                <a:gridCol w="982530">
                  <a:extLst>
                    <a:ext uri="{9D8B030D-6E8A-4147-A177-3AD203B41FA5}">
                      <a16:colId xmlns:a16="http://schemas.microsoft.com/office/drawing/2014/main" val="2538538925"/>
                    </a:ext>
                  </a:extLst>
                </a:gridCol>
              </a:tblGrid>
              <a:tr h="452582">
                <a:tc>
                  <a:txBody>
                    <a:bodyPr/>
                    <a:lstStyle/>
                    <a:p>
                      <a:pPr algn="ctr" fontAlgn="ctr"/>
                      <a:r>
                        <a:rPr lang="tr-TR" sz="1400" u="none" strike="noStrike" dirty="0">
                          <a:effectLst/>
                          <a:latin typeface="Times New Roman" panose="02020603050405020304" pitchFamily="18" charset="0"/>
                          <a:cs typeface="Times New Roman" panose="02020603050405020304" pitchFamily="18" charset="0"/>
                        </a:rPr>
                        <a:t>Aylar</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dirty="0" smtClean="0">
                          <a:effectLst/>
                          <a:latin typeface="Times New Roman" panose="02020603050405020304" pitchFamily="18" charset="0"/>
                          <a:cs typeface="Times New Roman" panose="02020603050405020304" pitchFamily="18" charset="0"/>
                        </a:rPr>
                        <a:t>2019</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dirty="0" smtClean="0">
                          <a:effectLst/>
                          <a:latin typeface="Times New Roman" panose="02020603050405020304" pitchFamily="18" charset="0"/>
                          <a:cs typeface="Times New Roman" panose="02020603050405020304" pitchFamily="18" charset="0"/>
                        </a:rPr>
                        <a:t>2018</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Değişim</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Değişim %</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extLst>
                  <a:ext uri="{0D108BD9-81ED-4DB2-BD59-A6C34878D82A}">
                    <a16:rowId xmlns:a16="http://schemas.microsoft.com/office/drawing/2014/main" val="3927793937"/>
                  </a:ext>
                </a:extLst>
              </a:tr>
              <a:tr h="488789">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Ocak</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dirty="0">
                          <a:effectLst/>
                          <a:latin typeface="Times New Roman" panose="02020603050405020304" pitchFamily="18" charset="0"/>
                          <a:cs typeface="Times New Roman" panose="02020603050405020304" pitchFamily="18" charset="0"/>
                        </a:rPr>
                        <a:t>54.000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dirty="0">
                          <a:effectLst/>
                          <a:latin typeface="Times New Roman" panose="02020603050405020304" pitchFamily="18" charset="0"/>
                          <a:cs typeface="Times New Roman" panose="02020603050405020304" pitchFamily="18" charset="0"/>
                        </a:rPr>
                        <a:t>51.200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b="0" i="0" u="none" strike="noStrike" dirty="0" smtClean="0">
                          <a:solidFill>
                            <a:srgbClr val="000000"/>
                          </a:solidFill>
                          <a:effectLst/>
                          <a:latin typeface="Times New Roman" panose="02020603050405020304" pitchFamily="18" charset="0"/>
                          <a:cs typeface="Times New Roman" panose="02020603050405020304" pitchFamily="18" charset="0"/>
                        </a:rPr>
                        <a:t>2.800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extLst>
                  <a:ext uri="{0D108BD9-81ED-4DB2-BD59-A6C34878D82A}">
                    <a16:rowId xmlns:a16="http://schemas.microsoft.com/office/drawing/2014/main" val="3292432535"/>
                  </a:ext>
                </a:extLst>
              </a:tr>
              <a:tr h="488789">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Şubat</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dirty="0">
                          <a:effectLst/>
                          <a:latin typeface="Times New Roman" panose="02020603050405020304" pitchFamily="18" charset="0"/>
                          <a:cs typeface="Times New Roman" panose="02020603050405020304" pitchFamily="18" charset="0"/>
                        </a:rPr>
                        <a:t>57.500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dirty="0">
                          <a:effectLst/>
                          <a:latin typeface="Times New Roman" panose="02020603050405020304" pitchFamily="18" charset="0"/>
                          <a:cs typeface="Times New Roman" panose="02020603050405020304" pitchFamily="18" charset="0"/>
                        </a:rPr>
                        <a:t>50.750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b="0" i="0" u="none" strike="noStrike" dirty="0" smtClean="0">
                          <a:solidFill>
                            <a:srgbClr val="000000"/>
                          </a:solidFill>
                          <a:effectLst/>
                          <a:latin typeface="Times New Roman" panose="02020603050405020304" pitchFamily="18" charset="0"/>
                          <a:cs typeface="Times New Roman" panose="02020603050405020304" pitchFamily="18" charset="0"/>
                        </a:rPr>
                        <a:t>6.750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extLst>
                  <a:ext uri="{0D108BD9-81ED-4DB2-BD59-A6C34878D82A}">
                    <a16:rowId xmlns:a16="http://schemas.microsoft.com/office/drawing/2014/main" val="3749645037"/>
                  </a:ext>
                </a:extLst>
              </a:tr>
              <a:tr h="488789">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Mart</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61.200</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57.500</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b="0" i="0" u="none" strike="noStrike" dirty="0" smtClean="0">
                          <a:solidFill>
                            <a:srgbClr val="000000"/>
                          </a:solidFill>
                          <a:effectLst/>
                          <a:latin typeface="Times New Roman" panose="02020603050405020304" pitchFamily="18" charset="0"/>
                          <a:cs typeface="Times New Roman" panose="02020603050405020304" pitchFamily="18" charset="0"/>
                        </a:rPr>
                        <a:t>3.700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extLst>
                  <a:ext uri="{0D108BD9-81ED-4DB2-BD59-A6C34878D82A}">
                    <a16:rowId xmlns:a16="http://schemas.microsoft.com/office/drawing/2014/main" val="260206400"/>
                  </a:ext>
                </a:extLst>
              </a:tr>
              <a:tr h="488789">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Yılın İlk Çeyreği</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172.700</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159.450</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b="0" i="0" u="none" strike="noStrike" dirty="0" smtClean="0">
                          <a:solidFill>
                            <a:srgbClr val="000000"/>
                          </a:solidFill>
                          <a:effectLst/>
                          <a:latin typeface="Times New Roman" panose="02020603050405020304" pitchFamily="18" charset="0"/>
                          <a:cs typeface="Times New Roman" panose="02020603050405020304" pitchFamily="18" charset="0"/>
                        </a:rPr>
                        <a:t>13.250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extLst>
                  <a:ext uri="{0D108BD9-81ED-4DB2-BD59-A6C34878D82A}">
                    <a16:rowId xmlns:a16="http://schemas.microsoft.com/office/drawing/2014/main" val="4233758673"/>
                  </a:ext>
                </a:extLst>
              </a:tr>
            </a:tbl>
          </a:graphicData>
        </a:graphic>
      </p:graphicFrame>
      <p:sp>
        <p:nvSpPr>
          <p:cNvPr id="3" name="Dikdörtgen 2"/>
          <p:cNvSpPr/>
          <p:nvPr/>
        </p:nvSpPr>
        <p:spPr>
          <a:xfrm>
            <a:off x="809898" y="959355"/>
            <a:ext cx="9361714" cy="679545"/>
          </a:xfrm>
          <a:prstGeom prst="rect">
            <a:avLst/>
          </a:prstGeom>
        </p:spPr>
        <p:txBody>
          <a:bodyPr wrap="square">
            <a:spAutoFit/>
          </a:bodyPr>
          <a:lstStyle/>
          <a:p>
            <a:pPr algn="ctr">
              <a:lnSpc>
                <a:spcPct val="106000"/>
              </a:lnSpc>
              <a:spcAft>
                <a:spcPts val="400"/>
              </a:spcAft>
            </a:pPr>
            <a:r>
              <a:rPr lang="tr-TR" b="1"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Örnek 1</a:t>
            </a:r>
            <a:r>
              <a:rPr lang="tr-TR"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Taşçı restoranın 2018 ve 2019 yılına ait satış rakamları aşağıdaki tabloda gibidir. Buna göre ilgili aylardaki değişim oranları nedir? Hesaplayınız.</a:t>
            </a:r>
            <a:endParaRPr lang="tr-TR" kern="150" dirty="0">
              <a:latin typeface="Times New Roman" panose="02020603050405020304" pitchFamily="18" charset="0"/>
              <a:ea typeface="SimSun" panose="02010600030101010101" pitchFamily="2" charset="-122"/>
              <a:cs typeface="Mangal"/>
            </a:endParaRPr>
          </a:p>
        </p:txBody>
      </p:sp>
      <mc:AlternateContent xmlns:mc="http://schemas.openxmlformats.org/markup-compatibility/2006" xmlns:a14="http://schemas.microsoft.com/office/drawing/2010/main">
        <mc:Choice Requires="a14">
          <p:sp>
            <p:nvSpPr>
              <p:cNvPr id="4" name="Dikdörtgen 3"/>
              <p:cNvSpPr/>
              <p:nvPr/>
            </p:nvSpPr>
            <p:spPr>
              <a:xfrm>
                <a:off x="7938268" y="2395055"/>
                <a:ext cx="3724609" cy="120032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𝑂𝑐𝑎𝑘</m:t>
                      </m:r>
                      <m:r>
                        <a:rPr lang="tr-TR" b="0" i="1" smtClean="0">
                          <a:latin typeface="Cambria Math" panose="02040503050406030204" pitchFamily="18" charset="0"/>
                        </a:rPr>
                        <m:t> </m:t>
                      </m:r>
                      <m:r>
                        <a:rPr lang="tr-TR" b="0" i="1" smtClean="0">
                          <a:latin typeface="Cambria Math" panose="02040503050406030204" pitchFamily="18" charset="0"/>
                        </a:rPr>
                        <m:t>𝑑𝑒</m:t>
                      </m:r>
                      <m:r>
                        <a:rPr lang="tr-TR" b="0" i="1" smtClean="0">
                          <a:latin typeface="Cambria Math" panose="02040503050406030204" pitchFamily="18" charset="0"/>
                        </a:rPr>
                        <m:t>ğ</m:t>
                      </m:r>
                      <m:r>
                        <a:rPr lang="tr-TR" b="0" i="1" smtClean="0">
                          <a:latin typeface="Cambria Math" panose="02040503050406030204" pitchFamily="18" charset="0"/>
                        </a:rPr>
                        <m:t>𝑖</m:t>
                      </m:r>
                      <m:r>
                        <a:rPr lang="tr-TR" b="0" i="1" smtClean="0">
                          <a:latin typeface="Cambria Math" panose="02040503050406030204" pitchFamily="18" charset="0"/>
                        </a:rPr>
                        <m:t>ş</m:t>
                      </m:r>
                      <m:r>
                        <a:rPr lang="tr-TR" b="0" i="1" smtClean="0">
                          <a:latin typeface="Cambria Math" panose="02040503050406030204" pitchFamily="18" charset="0"/>
                        </a:rPr>
                        <m:t>𝑖𝑚</m:t>
                      </m:r>
                      <m:r>
                        <a:rPr lang="tr-TR" i="0">
                          <a:latin typeface="Cambria Math" panose="02040503050406030204" pitchFamily="18" charset="0"/>
                        </a:rPr>
                        <m:t>=</m:t>
                      </m:r>
                      <m:r>
                        <a:rPr lang="tr-TR" b="0" i="0" smtClean="0">
                          <a:latin typeface="Cambria Math" panose="02040503050406030204" pitchFamily="18" charset="0"/>
                        </a:rPr>
                        <m:t>54.000−51.200</m:t>
                      </m:r>
                    </m:oMath>
                  </m:oMathPara>
                </a14:m>
                <a:endParaRPr lang="tr-TR" b="0" dirty="0" smtClean="0"/>
              </a:p>
              <a:p>
                <a:r>
                  <a:rPr lang="tr-TR" dirty="0" smtClean="0"/>
                  <a:t>  </a:t>
                </a:r>
                <a14:m>
                  <m:oMath xmlns:m="http://schemas.openxmlformats.org/officeDocument/2006/math">
                    <m:r>
                      <a:rPr lang="tr-TR" i="1">
                        <a:latin typeface="Cambria Math" panose="02040503050406030204" pitchFamily="18" charset="0"/>
                      </a:rPr>
                      <m:t>𝑂𝑐𝑎𝑘</m:t>
                    </m:r>
                    <m:r>
                      <a:rPr lang="tr-TR" i="1">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a:latin typeface="Cambria Math" panose="02040503050406030204" pitchFamily="18" charset="0"/>
                      </a:rPr>
                      <m:t>=</m:t>
                    </m:r>
                    <m:r>
                      <a:rPr lang="tr-TR" b="0" i="0" smtClean="0">
                        <a:latin typeface="Cambria Math" panose="02040503050406030204" pitchFamily="18" charset="0"/>
                      </a:rPr>
                      <m:t>+2.800</m:t>
                    </m:r>
                  </m:oMath>
                </a14:m>
                <a:endParaRPr lang="tr-TR" b="0" dirty="0" smtClean="0"/>
              </a:p>
              <a:p>
                <a:r>
                  <a:rPr lang="tr-TR" dirty="0" smtClean="0"/>
                  <a:t>      </a:t>
                </a:r>
                <a:endParaRPr lang="tr-TR" b="0" dirty="0" smtClean="0"/>
              </a:p>
              <a:p>
                <a:r>
                  <a:rPr lang="tr-TR" dirty="0" smtClean="0"/>
                  <a:t>	</a:t>
                </a:r>
                <a:endParaRPr lang="tr-TR" dirty="0"/>
              </a:p>
            </p:txBody>
          </p:sp>
        </mc:Choice>
        <mc:Fallback xmlns="">
          <p:sp>
            <p:nvSpPr>
              <p:cNvPr id="4" name="Dikdörtgen 3"/>
              <p:cNvSpPr>
                <a:spLocks noRot="1" noChangeAspect="1" noMove="1" noResize="1" noEditPoints="1" noAdjustHandles="1" noChangeArrowheads="1" noChangeShapeType="1" noTextEdit="1"/>
              </p:cNvSpPr>
              <p:nvPr/>
            </p:nvSpPr>
            <p:spPr>
              <a:xfrm>
                <a:off x="7938268" y="2395055"/>
                <a:ext cx="3724609" cy="1200329"/>
              </a:xfrm>
              <a:prstGeom prst="rect">
                <a:avLst/>
              </a:prstGeom>
              <a:blipFill>
                <a:blip r:embed="rId2"/>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 name="Dikdörtgen 4"/>
              <p:cNvSpPr/>
              <p:nvPr/>
            </p:nvSpPr>
            <p:spPr>
              <a:xfrm>
                <a:off x="7602582" y="3342866"/>
                <a:ext cx="4141183" cy="1200329"/>
              </a:xfrm>
              <a:prstGeom prst="rect">
                <a:avLst/>
              </a:prstGeom>
            </p:spPr>
            <p:txBody>
              <a:bodyPr wrap="square">
                <a:spAutoFit/>
              </a:bodyPr>
              <a:lstStyle/>
              <a:p>
                <a:pPr lvl="1"/>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Ş</m:t>
                      </m:r>
                      <m:r>
                        <a:rPr lang="tr-TR" b="0" i="1" smtClean="0">
                          <a:latin typeface="Cambria Math" panose="02040503050406030204" pitchFamily="18" charset="0"/>
                        </a:rPr>
                        <m:t>𝑢𝑏𝑎𝑡</m:t>
                      </m:r>
                      <m:r>
                        <a:rPr lang="tr-TR" b="0" i="1" smtClean="0">
                          <a:latin typeface="Cambria Math" panose="02040503050406030204" pitchFamily="18" charset="0"/>
                        </a:rPr>
                        <m:t> </m:t>
                      </m:r>
                      <m:r>
                        <a:rPr lang="tr-TR" b="0" i="1" smtClean="0">
                          <a:latin typeface="Cambria Math" panose="02040503050406030204" pitchFamily="18" charset="0"/>
                        </a:rPr>
                        <m:t>𝑑𝑒</m:t>
                      </m:r>
                      <m:r>
                        <a:rPr lang="tr-TR" b="0" i="1" smtClean="0">
                          <a:latin typeface="Cambria Math" panose="02040503050406030204" pitchFamily="18" charset="0"/>
                        </a:rPr>
                        <m:t>ğ</m:t>
                      </m:r>
                      <m:r>
                        <a:rPr lang="tr-TR" b="0" i="1" smtClean="0">
                          <a:latin typeface="Cambria Math" panose="02040503050406030204" pitchFamily="18" charset="0"/>
                        </a:rPr>
                        <m:t>𝑖</m:t>
                      </m:r>
                      <m:r>
                        <a:rPr lang="tr-TR" b="0" i="1" smtClean="0">
                          <a:latin typeface="Cambria Math" panose="02040503050406030204" pitchFamily="18" charset="0"/>
                        </a:rPr>
                        <m:t>ş</m:t>
                      </m:r>
                      <m:r>
                        <a:rPr lang="tr-TR" b="0" i="1" smtClean="0">
                          <a:latin typeface="Cambria Math" panose="02040503050406030204" pitchFamily="18" charset="0"/>
                        </a:rPr>
                        <m:t>𝑖𝑚</m:t>
                      </m:r>
                      <m:r>
                        <a:rPr lang="tr-TR" i="0">
                          <a:latin typeface="Cambria Math" panose="02040503050406030204" pitchFamily="18" charset="0"/>
                        </a:rPr>
                        <m:t>=</m:t>
                      </m:r>
                      <m:r>
                        <a:rPr lang="tr-TR" b="0" i="0" smtClean="0">
                          <a:latin typeface="Cambria Math" panose="02040503050406030204" pitchFamily="18" charset="0"/>
                        </a:rPr>
                        <m:t>57.500−50.750</m:t>
                      </m:r>
                    </m:oMath>
                  </m:oMathPara>
                </a14:m>
                <a:endParaRPr lang="tr-TR" b="0" i="0" dirty="0" smtClean="0">
                  <a:latin typeface="Cambria Math" panose="02040503050406030204" pitchFamily="18" charset="0"/>
                </a:endParaRPr>
              </a:p>
              <a:p>
                <a:pPr lvl="1"/>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Ş</m:t>
                      </m:r>
                      <m:r>
                        <a:rPr lang="tr-TR" b="0" i="1" smtClean="0">
                          <a:latin typeface="Cambria Math" panose="02040503050406030204" pitchFamily="18" charset="0"/>
                        </a:rPr>
                        <m:t>𝑢𝑏𝑎𝑡</m:t>
                      </m:r>
                      <m:r>
                        <a:rPr lang="tr-TR" i="1">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a:latin typeface="Cambria Math" panose="02040503050406030204" pitchFamily="18" charset="0"/>
                        </a:rPr>
                        <m:t>=</m:t>
                      </m:r>
                      <m:r>
                        <a:rPr lang="tr-TR" b="0" i="0" smtClean="0">
                          <a:latin typeface="Cambria Math" panose="02040503050406030204" pitchFamily="18" charset="0"/>
                        </a:rPr>
                        <m:t>+6.750</m:t>
                      </m:r>
                    </m:oMath>
                  </m:oMathPara>
                </a14:m>
                <a:endParaRPr lang="tr-TR" b="0" dirty="0" smtClean="0"/>
              </a:p>
              <a:p>
                <a:r>
                  <a:rPr lang="tr-TR" dirty="0" smtClean="0"/>
                  <a:t>      </a:t>
                </a:r>
                <a:endParaRPr lang="tr-TR" b="0" dirty="0" smtClean="0"/>
              </a:p>
              <a:p>
                <a:r>
                  <a:rPr lang="tr-TR" dirty="0" smtClean="0"/>
                  <a:t>	 </a:t>
                </a:r>
                <a:endParaRPr lang="tr-TR" dirty="0"/>
              </a:p>
            </p:txBody>
          </p:sp>
        </mc:Choice>
        <mc:Fallback xmlns="">
          <p:sp>
            <p:nvSpPr>
              <p:cNvPr id="5" name="Dikdörtgen 4"/>
              <p:cNvSpPr>
                <a:spLocks noRot="1" noChangeAspect="1" noMove="1" noResize="1" noEditPoints="1" noAdjustHandles="1" noChangeArrowheads="1" noChangeShapeType="1" noTextEdit="1"/>
              </p:cNvSpPr>
              <p:nvPr/>
            </p:nvSpPr>
            <p:spPr>
              <a:xfrm>
                <a:off x="7602582" y="3342866"/>
                <a:ext cx="4141183" cy="1200329"/>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Dikdörtgen 5"/>
              <p:cNvSpPr/>
              <p:nvPr/>
            </p:nvSpPr>
            <p:spPr>
              <a:xfrm>
                <a:off x="8089206" y="4281832"/>
                <a:ext cx="3422732" cy="1200329"/>
              </a:xfrm>
              <a:prstGeom prst="rect">
                <a:avLst/>
              </a:prstGeom>
            </p:spPr>
            <p:txBody>
              <a:bodyPr wrap="none">
                <a:spAutoFit/>
              </a:bodyPr>
              <a:lstStyle/>
              <a:p>
                <a14:m>
                  <m:oMath xmlns:m="http://schemas.openxmlformats.org/officeDocument/2006/math">
                    <m:r>
                      <a:rPr lang="tr-TR" b="0" i="1" smtClean="0">
                        <a:latin typeface="Cambria Math" panose="02040503050406030204" pitchFamily="18" charset="0"/>
                      </a:rPr>
                      <m:t>𝑀𝑎𝑟𝑡</m:t>
                    </m:r>
                    <m:r>
                      <a:rPr lang="tr-TR" b="0" i="1" smtClean="0">
                        <a:latin typeface="Cambria Math" panose="02040503050406030204" pitchFamily="18" charset="0"/>
                      </a:rPr>
                      <m:t> </m:t>
                    </m:r>
                    <m:r>
                      <a:rPr lang="tr-TR" b="0" i="1" smtClean="0">
                        <a:latin typeface="Cambria Math" panose="02040503050406030204" pitchFamily="18" charset="0"/>
                      </a:rPr>
                      <m:t>𝑑𝑒</m:t>
                    </m:r>
                    <m:r>
                      <a:rPr lang="tr-TR" b="0" i="1" smtClean="0">
                        <a:latin typeface="Cambria Math" panose="02040503050406030204" pitchFamily="18" charset="0"/>
                      </a:rPr>
                      <m:t>ğ</m:t>
                    </m:r>
                    <m:r>
                      <a:rPr lang="tr-TR" b="0" i="1" smtClean="0">
                        <a:latin typeface="Cambria Math" panose="02040503050406030204" pitchFamily="18" charset="0"/>
                      </a:rPr>
                      <m:t>𝑖</m:t>
                    </m:r>
                    <m:r>
                      <a:rPr lang="tr-TR" b="0" i="1" smtClean="0">
                        <a:latin typeface="Cambria Math" panose="02040503050406030204" pitchFamily="18" charset="0"/>
                      </a:rPr>
                      <m:t>ş</m:t>
                    </m:r>
                    <m:r>
                      <a:rPr lang="tr-TR" b="0" i="1" smtClean="0">
                        <a:latin typeface="Cambria Math" panose="02040503050406030204" pitchFamily="18" charset="0"/>
                      </a:rPr>
                      <m:t>𝑖𝑚</m:t>
                    </m:r>
                    <m:r>
                      <a:rPr lang="tr-TR" i="0">
                        <a:latin typeface="Cambria Math" panose="02040503050406030204" pitchFamily="18" charset="0"/>
                      </a:rPr>
                      <m:t>=</m:t>
                    </m:r>
                    <m:r>
                      <a:rPr lang="tr-TR" b="0" i="0" smtClean="0">
                        <a:latin typeface="Cambria Math" panose="02040503050406030204" pitchFamily="18" charset="0"/>
                      </a:rPr>
                      <m:t>61.200−</m:t>
                    </m:r>
                  </m:oMath>
                </a14:m>
                <a:r>
                  <a:rPr lang="tr-TR" b="0" dirty="0" smtClean="0"/>
                  <a:t>57.500</a:t>
                </a:r>
              </a:p>
              <a:p>
                <a:r>
                  <a:rPr lang="tr-TR" dirty="0" smtClean="0"/>
                  <a:t>  </a:t>
                </a:r>
                <a14:m>
                  <m:oMath xmlns:m="http://schemas.openxmlformats.org/officeDocument/2006/math">
                    <m:r>
                      <a:rPr lang="tr-TR" b="0" i="1" smtClean="0">
                        <a:latin typeface="Cambria Math" panose="02040503050406030204" pitchFamily="18" charset="0"/>
                      </a:rPr>
                      <m:t>𝑀𝑎𝑟𝑡</m:t>
                    </m:r>
                    <m:r>
                      <a:rPr lang="tr-TR" i="1">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a:latin typeface="Cambria Math" panose="02040503050406030204" pitchFamily="18" charset="0"/>
                      </a:rPr>
                      <m:t>=</m:t>
                    </m:r>
                    <m:r>
                      <a:rPr lang="tr-TR" b="0" i="0" smtClean="0">
                        <a:latin typeface="Cambria Math" panose="02040503050406030204" pitchFamily="18" charset="0"/>
                      </a:rPr>
                      <m:t>+3.700</m:t>
                    </m:r>
                  </m:oMath>
                </a14:m>
                <a:endParaRPr lang="tr-TR" b="0" dirty="0" smtClean="0"/>
              </a:p>
              <a:p>
                <a:r>
                  <a:rPr lang="tr-TR" dirty="0" smtClean="0"/>
                  <a:t>      </a:t>
                </a:r>
                <a:endParaRPr lang="tr-TR" b="0" dirty="0" smtClean="0"/>
              </a:p>
              <a:p>
                <a:r>
                  <a:rPr lang="tr-TR" dirty="0" smtClean="0"/>
                  <a:t>	</a:t>
                </a:r>
                <a:endParaRPr lang="tr-TR" dirty="0"/>
              </a:p>
            </p:txBody>
          </p:sp>
        </mc:Choice>
        <mc:Fallback xmlns="">
          <p:sp>
            <p:nvSpPr>
              <p:cNvPr id="6" name="Dikdörtgen 5"/>
              <p:cNvSpPr>
                <a:spLocks noRot="1" noChangeAspect="1" noMove="1" noResize="1" noEditPoints="1" noAdjustHandles="1" noChangeArrowheads="1" noChangeShapeType="1" noTextEdit="1"/>
              </p:cNvSpPr>
              <p:nvPr/>
            </p:nvSpPr>
            <p:spPr>
              <a:xfrm>
                <a:off x="8089206" y="4281832"/>
                <a:ext cx="3422732" cy="1200329"/>
              </a:xfrm>
              <a:prstGeom prst="rect">
                <a:avLst/>
              </a:prstGeom>
              <a:blipFill>
                <a:blip r:embed="rId4"/>
                <a:stretch>
                  <a:fillRect t="-2538" r="-89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Dikdörtgen 6"/>
              <p:cNvSpPr/>
              <p:nvPr/>
            </p:nvSpPr>
            <p:spPr>
              <a:xfrm>
                <a:off x="7947213" y="5299350"/>
                <a:ext cx="3796552" cy="120032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İ</m:t>
                      </m:r>
                      <m:r>
                        <a:rPr lang="tr-TR" b="0" i="1" smtClean="0">
                          <a:latin typeface="Cambria Math" panose="02040503050406030204" pitchFamily="18" charset="0"/>
                        </a:rPr>
                        <m:t>𝑙𝑘</m:t>
                      </m:r>
                      <m:r>
                        <a:rPr lang="tr-TR" b="0" i="1" smtClean="0">
                          <a:latin typeface="Cambria Math" panose="02040503050406030204" pitchFamily="18" charset="0"/>
                        </a:rPr>
                        <m:t> ç</m:t>
                      </m:r>
                      <m:r>
                        <a:rPr lang="tr-TR" b="0" i="1" smtClean="0">
                          <a:latin typeface="Cambria Math" panose="02040503050406030204" pitchFamily="18" charset="0"/>
                        </a:rPr>
                        <m:t>𝑒𝑦𝑟𝑒𝑘</m:t>
                      </m:r>
                      <m:r>
                        <a:rPr lang="tr-TR" i="0">
                          <a:latin typeface="Cambria Math" panose="02040503050406030204" pitchFamily="18" charset="0"/>
                        </a:rPr>
                        <m:t>=</m:t>
                      </m:r>
                      <m:r>
                        <a:rPr lang="tr-TR" b="0" i="0" smtClean="0">
                          <a:latin typeface="Cambria Math" panose="02040503050406030204" pitchFamily="18" charset="0"/>
                        </a:rPr>
                        <m:t>172.700−159.450</m:t>
                      </m:r>
                    </m:oMath>
                  </m:oMathPara>
                </a14:m>
                <a:endParaRPr lang="tr-TR" b="0" dirty="0" smtClean="0"/>
              </a:p>
              <a:p>
                <a:pPr/>
                <a14:m>
                  <m:oMathPara xmlns:m="http://schemas.openxmlformats.org/officeDocument/2006/math">
                    <m:oMathParaPr>
                      <m:jc m:val="centerGroup"/>
                    </m:oMathParaPr>
                    <m:oMath xmlns:m="http://schemas.openxmlformats.org/officeDocument/2006/math">
                      <m:r>
                        <a:rPr lang="tr-TR" i="1">
                          <a:latin typeface="Cambria Math" panose="02040503050406030204" pitchFamily="18" charset="0"/>
                        </a:rPr>
                        <m:t>İ</m:t>
                      </m:r>
                      <m:r>
                        <a:rPr lang="tr-TR" i="1">
                          <a:latin typeface="Cambria Math" panose="02040503050406030204" pitchFamily="18" charset="0"/>
                        </a:rPr>
                        <m:t>𝑙𝑘</m:t>
                      </m:r>
                      <m:r>
                        <a:rPr lang="tr-TR" i="1">
                          <a:latin typeface="Cambria Math" panose="02040503050406030204" pitchFamily="18" charset="0"/>
                        </a:rPr>
                        <m:t> ç</m:t>
                      </m:r>
                      <m:r>
                        <a:rPr lang="tr-TR" i="1">
                          <a:latin typeface="Cambria Math" panose="02040503050406030204" pitchFamily="18" charset="0"/>
                        </a:rPr>
                        <m:t>𝑒𝑦𝑟𝑒𝑘</m:t>
                      </m:r>
                      <m:r>
                        <a:rPr lang="tr-TR" b="0" i="1" smtClean="0">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a:latin typeface="Cambria Math" panose="02040503050406030204" pitchFamily="18" charset="0"/>
                        </a:rPr>
                        <m:t>=</m:t>
                      </m:r>
                      <m:r>
                        <a:rPr lang="tr-TR" b="0" i="0" smtClean="0">
                          <a:latin typeface="Cambria Math" panose="02040503050406030204" pitchFamily="18" charset="0"/>
                        </a:rPr>
                        <m:t>+13.250</m:t>
                      </m:r>
                    </m:oMath>
                  </m:oMathPara>
                </a14:m>
                <a:endParaRPr lang="tr-TR" b="0" dirty="0" smtClean="0"/>
              </a:p>
              <a:p>
                <a:r>
                  <a:rPr lang="tr-TR" dirty="0" smtClean="0"/>
                  <a:t>      </a:t>
                </a:r>
                <a:endParaRPr lang="tr-TR" b="0" dirty="0" smtClean="0"/>
              </a:p>
              <a:p>
                <a:r>
                  <a:rPr lang="tr-TR" dirty="0" smtClean="0"/>
                  <a:t>	</a:t>
                </a:r>
                <a:endParaRPr lang="tr-TR" dirty="0"/>
              </a:p>
            </p:txBody>
          </p:sp>
        </mc:Choice>
        <mc:Fallback xmlns="">
          <p:sp>
            <p:nvSpPr>
              <p:cNvPr id="7" name="Dikdörtgen 6"/>
              <p:cNvSpPr>
                <a:spLocks noRot="1" noChangeAspect="1" noMove="1" noResize="1" noEditPoints="1" noAdjustHandles="1" noChangeArrowheads="1" noChangeShapeType="1" noTextEdit="1"/>
              </p:cNvSpPr>
              <p:nvPr/>
            </p:nvSpPr>
            <p:spPr>
              <a:xfrm>
                <a:off x="7947213" y="5299350"/>
                <a:ext cx="3796552" cy="1200329"/>
              </a:xfrm>
              <a:prstGeom prst="rect">
                <a:avLst/>
              </a:prstGeom>
              <a:blipFill>
                <a:blip r:embed="rId5"/>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1738410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809898" y="959355"/>
            <a:ext cx="9361714" cy="679545"/>
          </a:xfrm>
          <a:prstGeom prst="rect">
            <a:avLst/>
          </a:prstGeom>
        </p:spPr>
        <p:txBody>
          <a:bodyPr wrap="square">
            <a:spAutoFit/>
          </a:bodyPr>
          <a:lstStyle/>
          <a:p>
            <a:pPr algn="ctr">
              <a:lnSpc>
                <a:spcPct val="106000"/>
              </a:lnSpc>
              <a:spcAft>
                <a:spcPts val="400"/>
              </a:spcAft>
            </a:pPr>
            <a:r>
              <a:rPr lang="tr-TR" b="1"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Örnek 1</a:t>
            </a:r>
            <a:r>
              <a:rPr lang="tr-TR"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Taşçı restoranın 2018 ve 2019 yılına ait satış rakamları aşağıdaki tabloda gibidir. Buna göre ilgili aylardaki değişim oranları nedir? Hesaplayınız.</a:t>
            </a:r>
            <a:endParaRPr lang="tr-TR" kern="150" dirty="0">
              <a:latin typeface="Times New Roman" panose="02020603050405020304" pitchFamily="18" charset="0"/>
              <a:ea typeface="SimSun" panose="02010600030101010101" pitchFamily="2" charset="-122"/>
              <a:cs typeface="Mangal"/>
            </a:endParaRPr>
          </a:p>
        </p:txBody>
      </p:sp>
      <p:graphicFrame>
        <p:nvGraphicFramePr>
          <p:cNvPr id="4" name="Tablo 3"/>
          <p:cNvGraphicFramePr>
            <a:graphicFrameLocks noGrp="1"/>
          </p:cNvGraphicFramePr>
          <p:nvPr>
            <p:extLst/>
          </p:nvPr>
        </p:nvGraphicFramePr>
        <p:xfrm>
          <a:off x="378097" y="2521314"/>
          <a:ext cx="7245216" cy="2407738"/>
        </p:xfrm>
        <a:graphic>
          <a:graphicData uri="http://schemas.openxmlformats.org/drawingml/2006/table">
            <a:tbl>
              <a:tblPr>
                <a:tableStyleId>{8799B23B-EC83-4686-B30A-512413B5E67A}</a:tableStyleId>
              </a:tblPr>
              <a:tblGrid>
                <a:gridCol w="1358203">
                  <a:extLst>
                    <a:ext uri="{9D8B030D-6E8A-4147-A177-3AD203B41FA5}">
                      <a16:colId xmlns:a16="http://schemas.microsoft.com/office/drawing/2014/main" val="3638704380"/>
                    </a:ext>
                  </a:extLst>
                </a:gridCol>
                <a:gridCol w="1719427">
                  <a:extLst>
                    <a:ext uri="{9D8B030D-6E8A-4147-A177-3AD203B41FA5}">
                      <a16:colId xmlns:a16="http://schemas.microsoft.com/office/drawing/2014/main" val="408996397"/>
                    </a:ext>
                  </a:extLst>
                </a:gridCol>
                <a:gridCol w="2008407">
                  <a:extLst>
                    <a:ext uri="{9D8B030D-6E8A-4147-A177-3AD203B41FA5}">
                      <a16:colId xmlns:a16="http://schemas.microsoft.com/office/drawing/2014/main" val="1874755199"/>
                    </a:ext>
                  </a:extLst>
                </a:gridCol>
                <a:gridCol w="1155918">
                  <a:extLst>
                    <a:ext uri="{9D8B030D-6E8A-4147-A177-3AD203B41FA5}">
                      <a16:colId xmlns:a16="http://schemas.microsoft.com/office/drawing/2014/main" val="324354027"/>
                    </a:ext>
                  </a:extLst>
                </a:gridCol>
                <a:gridCol w="1003261">
                  <a:extLst>
                    <a:ext uri="{9D8B030D-6E8A-4147-A177-3AD203B41FA5}">
                      <a16:colId xmlns:a16="http://schemas.microsoft.com/office/drawing/2014/main" val="2538538925"/>
                    </a:ext>
                  </a:extLst>
                </a:gridCol>
              </a:tblGrid>
              <a:tr h="452582">
                <a:tc>
                  <a:txBody>
                    <a:bodyPr/>
                    <a:lstStyle/>
                    <a:p>
                      <a:pPr algn="ctr" fontAlgn="ctr"/>
                      <a:r>
                        <a:rPr lang="tr-TR" sz="1400" u="none" strike="noStrike" dirty="0">
                          <a:effectLst/>
                          <a:latin typeface="Times New Roman" panose="02020603050405020304" pitchFamily="18" charset="0"/>
                          <a:cs typeface="Times New Roman" panose="02020603050405020304" pitchFamily="18" charset="0"/>
                        </a:rPr>
                        <a:t>Aylar</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dirty="0" smtClean="0">
                          <a:effectLst/>
                          <a:latin typeface="Times New Roman" panose="02020603050405020304" pitchFamily="18" charset="0"/>
                          <a:cs typeface="Times New Roman" panose="02020603050405020304" pitchFamily="18" charset="0"/>
                        </a:rPr>
                        <a:t>2019</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dirty="0" smtClean="0">
                          <a:effectLst/>
                          <a:latin typeface="Times New Roman" panose="02020603050405020304" pitchFamily="18" charset="0"/>
                          <a:cs typeface="Times New Roman" panose="02020603050405020304" pitchFamily="18" charset="0"/>
                        </a:rPr>
                        <a:t>2018</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Değişim</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Değişim %</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extLst>
                  <a:ext uri="{0D108BD9-81ED-4DB2-BD59-A6C34878D82A}">
                    <a16:rowId xmlns:a16="http://schemas.microsoft.com/office/drawing/2014/main" val="3927793937"/>
                  </a:ext>
                </a:extLst>
              </a:tr>
              <a:tr h="488789">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Ocak</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dirty="0">
                          <a:effectLst/>
                          <a:latin typeface="Times New Roman" panose="02020603050405020304" pitchFamily="18" charset="0"/>
                          <a:cs typeface="Times New Roman" panose="02020603050405020304" pitchFamily="18" charset="0"/>
                        </a:rPr>
                        <a:t>54.000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dirty="0">
                          <a:effectLst/>
                          <a:latin typeface="Times New Roman" panose="02020603050405020304" pitchFamily="18" charset="0"/>
                          <a:cs typeface="Times New Roman" panose="02020603050405020304" pitchFamily="18" charset="0"/>
                        </a:rPr>
                        <a:t>51.200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b="0" i="0" u="none" strike="noStrike" dirty="0" smtClean="0">
                          <a:solidFill>
                            <a:srgbClr val="000000"/>
                          </a:solidFill>
                          <a:effectLst/>
                          <a:latin typeface="Times New Roman" panose="02020603050405020304" pitchFamily="18" charset="0"/>
                          <a:cs typeface="Times New Roman" panose="02020603050405020304" pitchFamily="18" charset="0"/>
                        </a:rPr>
                        <a:t>2.800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extLst>
                  <a:ext uri="{0D108BD9-81ED-4DB2-BD59-A6C34878D82A}">
                    <a16:rowId xmlns:a16="http://schemas.microsoft.com/office/drawing/2014/main" val="3292432535"/>
                  </a:ext>
                </a:extLst>
              </a:tr>
              <a:tr h="488789">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Şubat</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dirty="0">
                          <a:effectLst/>
                          <a:latin typeface="Times New Roman" panose="02020603050405020304" pitchFamily="18" charset="0"/>
                          <a:cs typeface="Times New Roman" panose="02020603050405020304" pitchFamily="18" charset="0"/>
                        </a:rPr>
                        <a:t>57.500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dirty="0">
                          <a:effectLst/>
                          <a:latin typeface="Times New Roman" panose="02020603050405020304" pitchFamily="18" charset="0"/>
                          <a:cs typeface="Times New Roman" panose="02020603050405020304" pitchFamily="18" charset="0"/>
                        </a:rPr>
                        <a:t>50.750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b="0" i="0" u="none" strike="noStrike" dirty="0" smtClean="0">
                          <a:solidFill>
                            <a:srgbClr val="000000"/>
                          </a:solidFill>
                          <a:effectLst/>
                          <a:latin typeface="Times New Roman" panose="02020603050405020304" pitchFamily="18" charset="0"/>
                          <a:cs typeface="Times New Roman" panose="02020603050405020304" pitchFamily="18" charset="0"/>
                        </a:rPr>
                        <a:t>6.750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extLst>
                  <a:ext uri="{0D108BD9-81ED-4DB2-BD59-A6C34878D82A}">
                    <a16:rowId xmlns:a16="http://schemas.microsoft.com/office/drawing/2014/main" val="3749645037"/>
                  </a:ext>
                </a:extLst>
              </a:tr>
              <a:tr h="488789">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Mart</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61.200</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57.500</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b="0" i="0" u="none" strike="noStrike" dirty="0" smtClean="0">
                          <a:solidFill>
                            <a:srgbClr val="000000"/>
                          </a:solidFill>
                          <a:effectLst/>
                          <a:latin typeface="Times New Roman" panose="02020603050405020304" pitchFamily="18" charset="0"/>
                          <a:cs typeface="Times New Roman" panose="02020603050405020304" pitchFamily="18" charset="0"/>
                        </a:rPr>
                        <a:t>3.700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extLst>
                  <a:ext uri="{0D108BD9-81ED-4DB2-BD59-A6C34878D82A}">
                    <a16:rowId xmlns:a16="http://schemas.microsoft.com/office/drawing/2014/main" val="260206400"/>
                  </a:ext>
                </a:extLst>
              </a:tr>
              <a:tr h="488789">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Yılın İlk Çeyreği</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172.700</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159.450</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b="0" i="0" u="none" strike="noStrike" dirty="0" smtClean="0">
                          <a:solidFill>
                            <a:srgbClr val="000000"/>
                          </a:solidFill>
                          <a:effectLst/>
                          <a:latin typeface="Times New Roman" panose="02020603050405020304" pitchFamily="18" charset="0"/>
                          <a:cs typeface="Times New Roman" panose="02020603050405020304" pitchFamily="18" charset="0"/>
                        </a:rPr>
                        <a:t>13.250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extLst>
                  <a:ext uri="{0D108BD9-81ED-4DB2-BD59-A6C34878D82A}">
                    <a16:rowId xmlns:a16="http://schemas.microsoft.com/office/drawing/2014/main" val="4233758673"/>
                  </a:ext>
                </a:extLst>
              </a:tr>
            </a:tbl>
          </a:graphicData>
        </a:graphic>
      </p:graphicFrame>
      <mc:AlternateContent xmlns:mc="http://schemas.openxmlformats.org/markup-compatibility/2006" xmlns:a14="http://schemas.microsoft.com/office/drawing/2010/main">
        <mc:Choice Requires="a14">
          <p:sp>
            <p:nvSpPr>
              <p:cNvPr id="6" name="Dikdörtgen 5"/>
              <p:cNvSpPr/>
              <p:nvPr/>
            </p:nvSpPr>
            <p:spPr>
              <a:xfrm>
                <a:off x="7928329" y="1937917"/>
                <a:ext cx="3956852" cy="116679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𝑂𝑐𝑎𝑘</m:t>
                      </m:r>
                      <m:r>
                        <a:rPr lang="tr-TR" b="0" i="1" smtClean="0">
                          <a:latin typeface="Cambria Math" panose="02040503050406030204" pitchFamily="18" charset="0"/>
                        </a:rPr>
                        <m:t> </m:t>
                      </m:r>
                      <m:r>
                        <a:rPr lang="tr-TR" b="0" i="1" smtClean="0">
                          <a:latin typeface="Cambria Math" panose="02040503050406030204" pitchFamily="18" charset="0"/>
                        </a:rPr>
                        <m:t>𝑑𝑒</m:t>
                      </m:r>
                      <m:r>
                        <a:rPr lang="tr-TR" b="0" i="1" smtClean="0">
                          <a:latin typeface="Cambria Math" panose="02040503050406030204" pitchFamily="18" charset="0"/>
                        </a:rPr>
                        <m:t>ğ</m:t>
                      </m:r>
                      <m:r>
                        <a:rPr lang="tr-TR" b="0" i="1" smtClean="0">
                          <a:latin typeface="Cambria Math" panose="02040503050406030204" pitchFamily="18" charset="0"/>
                        </a:rPr>
                        <m:t>𝑖</m:t>
                      </m:r>
                      <m:r>
                        <a:rPr lang="tr-TR" b="0" i="1" smtClean="0">
                          <a:latin typeface="Cambria Math" panose="02040503050406030204" pitchFamily="18" charset="0"/>
                        </a:rPr>
                        <m:t>ş</m:t>
                      </m:r>
                      <m:r>
                        <a:rPr lang="tr-TR" b="0" i="1" smtClean="0">
                          <a:latin typeface="Cambria Math" panose="02040503050406030204" pitchFamily="18" charset="0"/>
                        </a:rPr>
                        <m:t>𝑖𝑚</m:t>
                      </m:r>
                      <m:r>
                        <a:rPr lang="tr-TR" b="0" i="1" smtClean="0">
                          <a:latin typeface="Cambria Math" panose="02040503050406030204" pitchFamily="18" charset="0"/>
                        </a:rPr>
                        <m:t> </m:t>
                      </m:r>
                      <m:r>
                        <a:rPr lang="tr-TR" b="0" i="1" smtClean="0">
                          <a:latin typeface="Cambria Math" panose="02040503050406030204" pitchFamily="18" charset="0"/>
                        </a:rPr>
                        <m:t>𝑚𝑖𝑘𝑡𝑎𝑟𝚤</m:t>
                      </m:r>
                      <m:r>
                        <a:rPr lang="tr-TR" i="0">
                          <a:latin typeface="Cambria Math" panose="02040503050406030204" pitchFamily="18" charset="0"/>
                        </a:rPr>
                        <m:t>=</m:t>
                      </m:r>
                      <m:f>
                        <m:fPr>
                          <m:ctrlPr>
                            <a:rPr lang="tr-TR" i="1">
                              <a:latin typeface="Cambria Math" panose="02040503050406030204" pitchFamily="18" charset="0"/>
                            </a:rPr>
                          </m:ctrlPr>
                        </m:fPr>
                        <m:num>
                          <m:r>
                            <a:rPr lang="tr-TR" b="0" i="0" smtClean="0">
                              <a:latin typeface="Cambria Math" panose="02040503050406030204" pitchFamily="18" charset="0"/>
                            </a:rPr>
                            <m:t>2800</m:t>
                          </m:r>
                          <m:r>
                            <a:rPr lang="tr-TR" i="0">
                              <a:latin typeface="Cambria Math" panose="02040503050406030204" pitchFamily="18" charset="0"/>
                            </a:rPr>
                            <m:t> </m:t>
                          </m:r>
                          <m:r>
                            <m:rPr>
                              <m:sty m:val="p"/>
                            </m:rPr>
                            <a:rPr lang="tr-TR" i="0">
                              <a:latin typeface="Cambria Math" panose="02040503050406030204" pitchFamily="18" charset="0"/>
                            </a:rPr>
                            <m:t>x</m:t>
                          </m:r>
                          <m:r>
                            <a:rPr lang="tr-TR" i="0">
                              <a:latin typeface="Cambria Math" panose="02040503050406030204" pitchFamily="18" charset="0"/>
                            </a:rPr>
                            <m:t> 100</m:t>
                          </m:r>
                        </m:num>
                        <m:den>
                          <m:r>
                            <a:rPr lang="tr-TR" b="0" i="0" smtClean="0">
                              <a:latin typeface="Cambria Math" panose="02040503050406030204" pitchFamily="18" charset="0"/>
                            </a:rPr>
                            <m:t>51.200</m:t>
                          </m:r>
                        </m:den>
                      </m:f>
                    </m:oMath>
                  </m:oMathPara>
                </a14:m>
                <a:endParaRPr lang="tr-TR" dirty="0" smtClean="0"/>
              </a:p>
              <a:p>
                <a:endParaRPr lang="tr-TR" dirty="0"/>
              </a:p>
              <a:p>
                <a14:m>
                  <m:oMath xmlns:m="http://schemas.openxmlformats.org/officeDocument/2006/math">
                    <m:r>
                      <a:rPr lang="tr-TR" b="0" i="1" smtClean="0">
                        <a:latin typeface="Cambria Math" panose="02040503050406030204" pitchFamily="18" charset="0"/>
                      </a:rPr>
                      <m:t>  </m:t>
                    </m:r>
                    <m:r>
                      <a:rPr lang="tr-TR" i="1">
                        <a:latin typeface="Cambria Math" panose="02040503050406030204" pitchFamily="18" charset="0"/>
                      </a:rPr>
                      <m:t>𝑂𝑐𝑎𝑘</m:t>
                    </m:r>
                    <m:r>
                      <a:rPr lang="tr-TR" i="1">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i="1">
                        <a:latin typeface="Cambria Math" panose="02040503050406030204" pitchFamily="18" charset="0"/>
                      </a:rPr>
                      <m:t> </m:t>
                    </m:r>
                    <m:r>
                      <a:rPr lang="tr-TR" i="1">
                        <a:latin typeface="Cambria Math" panose="02040503050406030204" pitchFamily="18" charset="0"/>
                      </a:rPr>
                      <m:t>𝑚𝑖𝑘𝑡𝑎𝑟𝚤</m:t>
                    </m:r>
                  </m:oMath>
                </a14:m>
                <a:r>
                  <a:rPr lang="tr-TR" dirty="0" smtClean="0"/>
                  <a:t>= % 5.5</a:t>
                </a:r>
                <a:endParaRPr lang="tr-TR" dirty="0"/>
              </a:p>
            </p:txBody>
          </p:sp>
        </mc:Choice>
        <mc:Fallback xmlns="">
          <p:sp>
            <p:nvSpPr>
              <p:cNvPr id="6" name="Dikdörtgen 5"/>
              <p:cNvSpPr>
                <a:spLocks noRot="1" noChangeAspect="1" noMove="1" noResize="1" noEditPoints="1" noAdjustHandles="1" noChangeArrowheads="1" noChangeShapeType="1" noTextEdit="1"/>
              </p:cNvSpPr>
              <p:nvPr/>
            </p:nvSpPr>
            <p:spPr>
              <a:xfrm>
                <a:off x="7928329" y="1937917"/>
                <a:ext cx="3956852" cy="1166794"/>
              </a:xfrm>
              <a:prstGeom prst="rect">
                <a:avLst/>
              </a:prstGeom>
              <a:blipFill>
                <a:blip r:embed="rId2"/>
                <a:stretch>
                  <a:fillRect b="-785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Dikdörtgen 6"/>
              <p:cNvSpPr/>
              <p:nvPr/>
            </p:nvSpPr>
            <p:spPr>
              <a:xfrm>
                <a:off x="7928329" y="3292952"/>
                <a:ext cx="4225387" cy="117237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Ş</m:t>
                      </m:r>
                      <m:r>
                        <a:rPr lang="tr-TR" b="0" i="1" smtClean="0">
                          <a:latin typeface="Cambria Math" panose="02040503050406030204" pitchFamily="18" charset="0"/>
                        </a:rPr>
                        <m:t>𝑢𝑏𝑎𝑡</m:t>
                      </m:r>
                      <m:r>
                        <a:rPr lang="tr-TR" b="0" i="1" smtClean="0">
                          <a:latin typeface="Cambria Math" panose="02040503050406030204" pitchFamily="18" charset="0"/>
                        </a:rPr>
                        <m:t> </m:t>
                      </m:r>
                      <m:r>
                        <a:rPr lang="tr-TR" b="0" i="1" smtClean="0">
                          <a:latin typeface="Cambria Math" panose="02040503050406030204" pitchFamily="18" charset="0"/>
                        </a:rPr>
                        <m:t>𝑑𝑒</m:t>
                      </m:r>
                      <m:r>
                        <a:rPr lang="tr-TR" b="0" i="1" smtClean="0">
                          <a:latin typeface="Cambria Math" panose="02040503050406030204" pitchFamily="18" charset="0"/>
                        </a:rPr>
                        <m:t>ğ</m:t>
                      </m:r>
                      <m:r>
                        <a:rPr lang="tr-TR" b="0" i="1" smtClean="0">
                          <a:latin typeface="Cambria Math" panose="02040503050406030204" pitchFamily="18" charset="0"/>
                        </a:rPr>
                        <m:t>𝑖</m:t>
                      </m:r>
                      <m:r>
                        <a:rPr lang="tr-TR" b="0" i="1" smtClean="0">
                          <a:latin typeface="Cambria Math" panose="02040503050406030204" pitchFamily="18" charset="0"/>
                        </a:rPr>
                        <m:t>ş</m:t>
                      </m:r>
                      <m:r>
                        <a:rPr lang="tr-TR" b="0" i="1" smtClean="0">
                          <a:latin typeface="Cambria Math" panose="02040503050406030204" pitchFamily="18" charset="0"/>
                        </a:rPr>
                        <m:t>𝑖𝑚</m:t>
                      </m:r>
                      <m:r>
                        <a:rPr lang="tr-TR" b="0" i="1" smtClean="0">
                          <a:latin typeface="Cambria Math" panose="02040503050406030204" pitchFamily="18" charset="0"/>
                        </a:rPr>
                        <m:t> </m:t>
                      </m:r>
                      <m:r>
                        <a:rPr lang="tr-TR" b="0" i="1" smtClean="0">
                          <a:latin typeface="Cambria Math" panose="02040503050406030204" pitchFamily="18" charset="0"/>
                        </a:rPr>
                        <m:t>𝑚𝑖𝑘𝑡𝑎𝑟𝚤</m:t>
                      </m:r>
                      <m:r>
                        <a:rPr lang="tr-TR" i="0">
                          <a:latin typeface="Cambria Math" panose="02040503050406030204" pitchFamily="18" charset="0"/>
                        </a:rPr>
                        <m:t>=</m:t>
                      </m:r>
                      <m:f>
                        <m:fPr>
                          <m:ctrlPr>
                            <a:rPr lang="tr-TR" i="1">
                              <a:latin typeface="Cambria Math" panose="02040503050406030204" pitchFamily="18" charset="0"/>
                            </a:rPr>
                          </m:ctrlPr>
                        </m:fPr>
                        <m:num>
                          <m:r>
                            <a:rPr lang="tr-TR" b="0" i="0" smtClean="0">
                              <a:latin typeface="Cambria Math" panose="02040503050406030204" pitchFamily="18" charset="0"/>
                            </a:rPr>
                            <m:t>6.750</m:t>
                          </m:r>
                          <m:r>
                            <a:rPr lang="tr-TR" i="0">
                              <a:latin typeface="Cambria Math" panose="02040503050406030204" pitchFamily="18" charset="0"/>
                            </a:rPr>
                            <m:t> </m:t>
                          </m:r>
                          <m:r>
                            <m:rPr>
                              <m:sty m:val="p"/>
                            </m:rPr>
                            <a:rPr lang="tr-TR" i="0">
                              <a:latin typeface="Cambria Math" panose="02040503050406030204" pitchFamily="18" charset="0"/>
                            </a:rPr>
                            <m:t>x</m:t>
                          </m:r>
                          <m:r>
                            <a:rPr lang="tr-TR" i="0">
                              <a:latin typeface="Cambria Math" panose="02040503050406030204" pitchFamily="18" charset="0"/>
                            </a:rPr>
                            <m:t> 100</m:t>
                          </m:r>
                        </m:num>
                        <m:den>
                          <m:r>
                            <a:rPr lang="tr-TR" b="0" i="0" smtClean="0">
                              <a:latin typeface="Cambria Math" panose="02040503050406030204" pitchFamily="18" charset="0"/>
                            </a:rPr>
                            <m:t>50.750</m:t>
                          </m:r>
                        </m:den>
                      </m:f>
                    </m:oMath>
                  </m:oMathPara>
                </a14:m>
                <a:endParaRPr lang="tr-TR" dirty="0" smtClean="0"/>
              </a:p>
              <a:p>
                <a:endParaRPr lang="tr-TR" dirty="0"/>
              </a:p>
              <a:p>
                <a14:m>
                  <m:oMath xmlns:m="http://schemas.openxmlformats.org/officeDocument/2006/math">
                    <m:r>
                      <a:rPr lang="tr-TR" b="0" i="1" smtClean="0">
                        <a:latin typeface="Cambria Math" panose="02040503050406030204" pitchFamily="18" charset="0"/>
                      </a:rPr>
                      <m:t>    Ş</m:t>
                    </m:r>
                    <m:r>
                      <a:rPr lang="tr-TR" b="0" i="1" smtClean="0">
                        <a:latin typeface="Cambria Math" panose="02040503050406030204" pitchFamily="18" charset="0"/>
                      </a:rPr>
                      <m:t>𝑢𝑏𝑎𝑡</m:t>
                    </m:r>
                    <m:r>
                      <a:rPr lang="tr-TR" i="1">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i="1">
                        <a:latin typeface="Cambria Math" panose="02040503050406030204" pitchFamily="18" charset="0"/>
                      </a:rPr>
                      <m:t> </m:t>
                    </m:r>
                    <m:r>
                      <a:rPr lang="tr-TR" i="1">
                        <a:latin typeface="Cambria Math" panose="02040503050406030204" pitchFamily="18" charset="0"/>
                      </a:rPr>
                      <m:t>𝑚𝑖𝑘𝑡𝑎𝑟𝚤</m:t>
                    </m:r>
                  </m:oMath>
                </a14:m>
                <a:r>
                  <a:rPr lang="tr-TR" dirty="0" smtClean="0"/>
                  <a:t> = % 13.3</a:t>
                </a:r>
                <a:endParaRPr lang="tr-TR" dirty="0"/>
              </a:p>
            </p:txBody>
          </p:sp>
        </mc:Choice>
        <mc:Fallback xmlns="">
          <p:sp>
            <p:nvSpPr>
              <p:cNvPr id="7" name="Dikdörtgen 6"/>
              <p:cNvSpPr>
                <a:spLocks noRot="1" noChangeAspect="1" noMove="1" noResize="1" noEditPoints="1" noAdjustHandles="1" noChangeArrowheads="1" noChangeShapeType="1" noTextEdit="1"/>
              </p:cNvSpPr>
              <p:nvPr/>
            </p:nvSpPr>
            <p:spPr>
              <a:xfrm>
                <a:off x="7928329" y="3292952"/>
                <a:ext cx="4225387" cy="1172372"/>
              </a:xfrm>
              <a:prstGeom prst="rect">
                <a:avLst/>
              </a:prstGeom>
              <a:blipFill>
                <a:blip r:embed="rId3"/>
                <a:stretch>
                  <a:fillRect b="-7254"/>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Dikdörtgen 7"/>
              <p:cNvSpPr/>
              <p:nvPr/>
            </p:nvSpPr>
            <p:spPr>
              <a:xfrm>
                <a:off x="7966613" y="4653565"/>
                <a:ext cx="4158254" cy="116679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𝑀𝑎𝑟𝑡</m:t>
                      </m:r>
                      <m:r>
                        <a:rPr lang="tr-TR" b="0" i="1" smtClean="0">
                          <a:latin typeface="Cambria Math" panose="02040503050406030204" pitchFamily="18" charset="0"/>
                        </a:rPr>
                        <m:t> </m:t>
                      </m:r>
                      <m:r>
                        <a:rPr lang="tr-TR" b="0" i="1" smtClean="0">
                          <a:latin typeface="Cambria Math" panose="02040503050406030204" pitchFamily="18" charset="0"/>
                        </a:rPr>
                        <m:t>𝑑𝑒</m:t>
                      </m:r>
                      <m:r>
                        <a:rPr lang="tr-TR" b="0" i="1" smtClean="0">
                          <a:latin typeface="Cambria Math" panose="02040503050406030204" pitchFamily="18" charset="0"/>
                        </a:rPr>
                        <m:t>ğ</m:t>
                      </m:r>
                      <m:r>
                        <a:rPr lang="tr-TR" b="0" i="1" smtClean="0">
                          <a:latin typeface="Cambria Math" panose="02040503050406030204" pitchFamily="18" charset="0"/>
                        </a:rPr>
                        <m:t>𝑖</m:t>
                      </m:r>
                      <m:r>
                        <a:rPr lang="tr-TR" b="0" i="1" smtClean="0">
                          <a:latin typeface="Cambria Math" panose="02040503050406030204" pitchFamily="18" charset="0"/>
                        </a:rPr>
                        <m:t>ş</m:t>
                      </m:r>
                      <m:r>
                        <a:rPr lang="tr-TR" b="0" i="1" smtClean="0">
                          <a:latin typeface="Cambria Math" panose="02040503050406030204" pitchFamily="18" charset="0"/>
                        </a:rPr>
                        <m:t>𝑖𝑚</m:t>
                      </m:r>
                      <m:r>
                        <a:rPr lang="tr-TR" b="0" i="1" smtClean="0">
                          <a:latin typeface="Cambria Math" panose="02040503050406030204" pitchFamily="18" charset="0"/>
                        </a:rPr>
                        <m:t> </m:t>
                      </m:r>
                      <m:r>
                        <a:rPr lang="tr-TR" b="0" i="1" smtClean="0">
                          <a:latin typeface="Cambria Math" panose="02040503050406030204" pitchFamily="18" charset="0"/>
                        </a:rPr>
                        <m:t>𝑚𝑖𝑘𝑡𝑎𝑟𝚤</m:t>
                      </m:r>
                      <m:r>
                        <a:rPr lang="tr-TR" i="0">
                          <a:latin typeface="Cambria Math" panose="02040503050406030204" pitchFamily="18" charset="0"/>
                        </a:rPr>
                        <m:t>=</m:t>
                      </m:r>
                      <m:f>
                        <m:fPr>
                          <m:ctrlPr>
                            <a:rPr lang="tr-TR" i="1">
                              <a:latin typeface="Cambria Math" panose="02040503050406030204" pitchFamily="18" charset="0"/>
                            </a:rPr>
                          </m:ctrlPr>
                        </m:fPr>
                        <m:num>
                          <m:r>
                            <a:rPr lang="tr-TR" b="0" i="0" smtClean="0">
                              <a:latin typeface="Cambria Math" panose="02040503050406030204" pitchFamily="18" charset="0"/>
                            </a:rPr>
                            <m:t>3.700</m:t>
                          </m:r>
                          <m:r>
                            <m:rPr>
                              <m:sty m:val="p"/>
                            </m:rPr>
                            <a:rPr lang="tr-TR" i="0">
                              <a:latin typeface="Cambria Math" panose="02040503050406030204" pitchFamily="18" charset="0"/>
                            </a:rPr>
                            <m:t>x</m:t>
                          </m:r>
                          <m:r>
                            <a:rPr lang="tr-TR" i="0">
                              <a:latin typeface="Cambria Math" panose="02040503050406030204" pitchFamily="18" charset="0"/>
                            </a:rPr>
                            <m:t> 100</m:t>
                          </m:r>
                        </m:num>
                        <m:den>
                          <m:r>
                            <a:rPr lang="tr-TR" b="0" i="0" smtClean="0">
                              <a:latin typeface="Cambria Math" panose="02040503050406030204" pitchFamily="18" charset="0"/>
                            </a:rPr>
                            <m:t>57.500</m:t>
                          </m:r>
                        </m:den>
                      </m:f>
                    </m:oMath>
                  </m:oMathPara>
                </a14:m>
                <a:endParaRPr lang="tr-TR" dirty="0" smtClean="0"/>
              </a:p>
              <a:p>
                <a:endParaRPr lang="tr-TR" dirty="0"/>
              </a:p>
              <a:p>
                <a14:m>
                  <m:oMath xmlns:m="http://schemas.openxmlformats.org/officeDocument/2006/math">
                    <m:r>
                      <a:rPr lang="tr-TR" b="0" i="1" smtClean="0">
                        <a:latin typeface="Cambria Math" panose="02040503050406030204" pitchFamily="18" charset="0"/>
                      </a:rPr>
                      <m:t>    </m:t>
                    </m:r>
                    <m:r>
                      <a:rPr lang="tr-TR" b="0" i="1" smtClean="0">
                        <a:latin typeface="Cambria Math" panose="02040503050406030204" pitchFamily="18" charset="0"/>
                      </a:rPr>
                      <m:t>𝑀𝑎𝑟𝑡</m:t>
                    </m:r>
                    <m:r>
                      <a:rPr lang="tr-TR" b="0" i="1" smtClean="0">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i="1">
                        <a:latin typeface="Cambria Math" panose="02040503050406030204" pitchFamily="18" charset="0"/>
                      </a:rPr>
                      <m:t> </m:t>
                    </m:r>
                    <m:r>
                      <a:rPr lang="tr-TR" i="1">
                        <a:latin typeface="Cambria Math" panose="02040503050406030204" pitchFamily="18" charset="0"/>
                      </a:rPr>
                      <m:t>𝑚𝑖𝑘𝑡𝑎𝑟𝚤</m:t>
                    </m:r>
                  </m:oMath>
                </a14:m>
                <a:r>
                  <a:rPr lang="tr-TR" dirty="0" smtClean="0"/>
                  <a:t> = % 6.4</a:t>
                </a:r>
                <a:endParaRPr lang="tr-TR" dirty="0"/>
              </a:p>
            </p:txBody>
          </p:sp>
        </mc:Choice>
        <mc:Fallback xmlns="">
          <p:sp>
            <p:nvSpPr>
              <p:cNvPr id="8" name="Dikdörtgen 7"/>
              <p:cNvSpPr>
                <a:spLocks noRot="1" noChangeAspect="1" noMove="1" noResize="1" noEditPoints="1" noAdjustHandles="1" noChangeArrowheads="1" noChangeShapeType="1" noTextEdit="1"/>
              </p:cNvSpPr>
              <p:nvPr/>
            </p:nvSpPr>
            <p:spPr>
              <a:xfrm>
                <a:off x="7966613" y="4653565"/>
                <a:ext cx="4158254" cy="1166794"/>
              </a:xfrm>
              <a:prstGeom prst="rect">
                <a:avLst/>
              </a:prstGeom>
              <a:blipFill>
                <a:blip r:embed="rId4"/>
                <a:stretch>
                  <a:fillRect b="-729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Dikdörtgen 8"/>
              <p:cNvSpPr/>
              <p:nvPr/>
            </p:nvSpPr>
            <p:spPr>
              <a:xfrm>
                <a:off x="1884738" y="5685628"/>
                <a:ext cx="4853893" cy="117237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İ</m:t>
                      </m:r>
                      <m:r>
                        <a:rPr lang="tr-TR" b="0" i="1" smtClean="0">
                          <a:latin typeface="Cambria Math" panose="02040503050406030204" pitchFamily="18" charset="0"/>
                        </a:rPr>
                        <m:t>𝑙𝑘</m:t>
                      </m:r>
                      <m:r>
                        <a:rPr lang="tr-TR" b="0" i="1" smtClean="0">
                          <a:latin typeface="Cambria Math" panose="02040503050406030204" pitchFamily="18" charset="0"/>
                        </a:rPr>
                        <m:t> ç</m:t>
                      </m:r>
                      <m:r>
                        <a:rPr lang="tr-TR" b="0" i="1" smtClean="0">
                          <a:latin typeface="Cambria Math" panose="02040503050406030204" pitchFamily="18" charset="0"/>
                        </a:rPr>
                        <m:t>𝑒𝑦𝑟𝑒𝑘</m:t>
                      </m:r>
                      <m:r>
                        <a:rPr lang="tr-TR" b="0" i="1" smtClean="0">
                          <a:latin typeface="Cambria Math" panose="02040503050406030204" pitchFamily="18" charset="0"/>
                        </a:rPr>
                        <m:t> </m:t>
                      </m:r>
                      <m:r>
                        <a:rPr lang="tr-TR" b="0" i="1" smtClean="0">
                          <a:latin typeface="Cambria Math" panose="02040503050406030204" pitchFamily="18" charset="0"/>
                        </a:rPr>
                        <m:t>𝑑𝑒</m:t>
                      </m:r>
                      <m:r>
                        <a:rPr lang="tr-TR" b="0" i="1" smtClean="0">
                          <a:latin typeface="Cambria Math" panose="02040503050406030204" pitchFamily="18" charset="0"/>
                        </a:rPr>
                        <m:t>ğ</m:t>
                      </m:r>
                      <m:r>
                        <a:rPr lang="tr-TR" b="0" i="1" smtClean="0">
                          <a:latin typeface="Cambria Math" panose="02040503050406030204" pitchFamily="18" charset="0"/>
                        </a:rPr>
                        <m:t>𝑖</m:t>
                      </m:r>
                      <m:r>
                        <a:rPr lang="tr-TR" b="0" i="1" smtClean="0">
                          <a:latin typeface="Cambria Math" panose="02040503050406030204" pitchFamily="18" charset="0"/>
                        </a:rPr>
                        <m:t>ş</m:t>
                      </m:r>
                      <m:r>
                        <a:rPr lang="tr-TR" b="0" i="1" smtClean="0">
                          <a:latin typeface="Cambria Math" panose="02040503050406030204" pitchFamily="18" charset="0"/>
                        </a:rPr>
                        <m:t>𝑖𝑚</m:t>
                      </m:r>
                      <m:r>
                        <a:rPr lang="tr-TR" b="0" i="1" smtClean="0">
                          <a:latin typeface="Cambria Math" panose="02040503050406030204" pitchFamily="18" charset="0"/>
                        </a:rPr>
                        <m:t> </m:t>
                      </m:r>
                      <m:r>
                        <a:rPr lang="tr-TR" b="0" i="1" smtClean="0">
                          <a:latin typeface="Cambria Math" panose="02040503050406030204" pitchFamily="18" charset="0"/>
                        </a:rPr>
                        <m:t>𝑚𝑖𝑘𝑡𝑎𝑟𝚤</m:t>
                      </m:r>
                      <m:r>
                        <a:rPr lang="tr-TR" i="0">
                          <a:latin typeface="Cambria Math" panose="02040503050406030204" pitchFamily="18" charset="0"/>
                        </a:rPr>
                        <m:t>=</m:t>
                      </m:r>
                      <m:f>
                        <m:fPr>
                          <m:ctrlPr>
                            <a:rPr lang="tr-TR" i="1">
                              <a:latin typeface="Cambria Math" panose="02040503050406030204" pitchFamily="18" charset="0"/>
                            </a:rPr>
                          </m:ctrlPr>
                        </m:fPr>
                        <m:num>
                          <m:r>
                            <a:rPr lang="tr-TR" b="0" i="1" smtClean="0">
                              <a:latin typeface="Cambria Math" panose="02040503050406030204" pitchFamily="18" charset="0"/>
                            </a:rPr>
                            <m:t>13.250</m:t>
                          </m:r>
                          <m:r>
                            <m:rPr>
                              <m:sty m:val="p"/>
                            </m:rPr>
                            <a:rPr lang="tr-TR" i="0">
                              <a:latin typeface="Cambria Math" panose="02040503050406030204" pitchFamily="18" charset="0"/>
                            </a:rPr>
                            <m:t>x</m:t>
                          </m:r>
                          <m:r>
                            <a:rPr lang="tr-TR" i="0">
                              <a:latin typeface="Cambria Math" panose="02040503050406030204" pitchFamily="18" charset="0"/>
                            </a:rPr>
                            <m:t> 100</m:t>
                          </m:r>
                        </m:num>
                        <m:den>
                          <m:r>
                            <a:rPr lang="tr-TR" b="0" i="0" smtClean="0">
                              <a:latin typeface="Cambria Math" panose="02040503050406030204" pitchFamily="18" charset="0"/>
                            </a:rPr>
                            <m:t>159.450</m:t>
                          </m:r>
                        </m:den>
                      </m:f>
                    </m:oMath>
                  </m:oMathPara>
                </a14:m>
                <a:endParaRPr lang="tr-TR" dirty="0" smtClean="0"/>
              </a:p>
              <a:p>
                <a:endParaRPr lang="tr-TR" dirty="0"/>
              </a:p>
              <a:p>
                <a14:m>
                  <m:oMath xmlns:m="http://schemas.openxmlformats.org/officeDocument/2006/math">
                    <m:r>
                      <a:rPr lang="tr-TR" b="0" i="1" smtClean="0">
                        <a:latin typeface="Cambria Math" panose="02040503050406030204" pitchFamily="18" charset="0"/>
                      </a:rPr>
                      <m:t>   İ</m:t>
                    </m:r>
                    <m:r>
                      <a:rPr lang="tr-TR" b="0" i="1" smtClean="0">
                        <a:latin typeface="Cambria Math" panose="02040503050406030204" pitchFamily="18" charset="0"/>
                      </a:rPr>
                      <m:t>𝑙𝑘</m:t>
                    </m:r>
                    <m:r>
                      <a:rPr lang="tr-TR" b="0" i="1" smtClean="0">
                        <a:latin typeface="Cambria Math" panose="02040503050406030204" pitchFamily="18" charset="0"/>
                      </a:rPr>
                      <m:t> ç</m:t>
                    </m:r>
                    <m:r>
                      <a:rPr lang="tr-TR" b="0" i="1" smtClean="0">
                        <a:latin typeface="Cambria Math" panose="02040503050406030204" pitchFamily="18" charset="0"/>
                      </a:rPr>
                      <m:t>𝑒𝑦𝑟𝑒𝑘</m:t>
                    </m:r>
                    <m:r>
                      <a:rPr lang="tr-TR" b="0" i="1" smtClean="0">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i="1">
                        <a:latin typeface="Cambria Math" panose="02040503050406030204" pitchFamily="18" charset="0"/>
                      </a:rPr>
                      <m:t> </m:t>
                    </m:r>
                    <m:r>
                      <a:rPr lang="tr-TR" i="1">
                        <a:latin typeface="Cambria Math" panose="02040503050406030204" pitchFamily="18" charset="0"/>
                      </a:rPr>
                      <m:t>𝑚𝑖𝑘𝑡𝑎𝑟𝚤</m:t>
                    </m:r>
                  </m:oMath>
                </a14:m>
                <a:r>
                  <a:rPr lang="tr-TR" dirty="0" smtClean="0"/>
                  <a:t> = % 8.3</a:t>
                </a:r>
                <a:endParaRPr lang="tr-TR" dirty="0"/>
              </a:p>
            </p:txBody>
          </p:sp>
        </mc:Choice>
        <mc:Fallback xmlns="">
          <p:sp>
            <p:nvSpPr>
              <p:cNvPr id="9" name="Dikdörtgen 8"/>
              <p:cNvSpPr>
                <a:spLocks noRot="1" noChangeAspect="1" noMove="1" noResize="1" noEditPoints="1" noAdjustHandles="1" noChangeArrowheads="1" noChangeShapeType="1" noTextEdit="1"/>
              </p:cNvSpPr>
              <p:nvPr/>
            </p:nvSpPr>
            <p:spPr>
              <a:xfrm>
                <a:off x="1884738" y="5685628"/>
                <a:ext cx="4853893" cy="1172372"/>
              </a:xfrm>
              <a:prstGeom prst="rect">
                <a:avLst/>
              </a:prstGeom>
              <a:blipFill>
                <a:blip r:embed="rId5"/>
                <a:stretch>
                  <a:fillRect b="-7813"/>
                </a:stretch>
              </a:blipFill>
            </p:spPr>
            <p:txBody>
              <a:bodyPr/>
              <a:lstStyle/>
              <a:p>
                <a:r>
                  <a:rPr lang="tr-TR">
                    <a:noFill/>
                  </a:rPr>
                  <a:t> </a:t>
                </a:r>
              </a:p>
            </p:txBody>
          </p:sp>
        </mc:Fallback>
      </mc:AlternateContent>
    </p:spTree>
    <p:extLst>
      <p:ext uri="{BB962C8B-B14F-4D97-AF65-F5344CB8AC3E}">
        <p14:creationId xmlns:p14="http://schemas.microsoft.com/office/powerpoint/2010/main" val="1978857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809898" y="959355"/>
            <a:ext cx="9361714" cy="679545"/>
          </a:xfrm>
          <a:prstGeom prst="rect">
            <a:avLst/>
          </a:prstGeom>
        </p:spPr>
        <p:txBody>
          <a:bodyPr wrap="square">
            <a:spAutoFit/>
          </a:bodyPr>
          <a:lstStyle/>
          <a:p>
            <a:pPr algn="ctr">
              <a:lnSpc>
                <a:spcPct val="106000"/>
              </a:lnSpc>
              <a:spcAft>
                <a:spcPts val="400"/>
              </a:spcAft>
            </a:pPr>
            <a:r>
              <a:rPr lang="tr-TR" b="1"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Örnek 1</a:t>
            </a:r>
            <a:r>
              <a:rPr lang="tr-TR"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Taşçı restoranın 2018 ve 2019 yılına ait satış rakamları aşağıdaki tabloda gibidir. Buna göre ilgili aylardaki değişim oranları nedir? Hesaplayınız.</a:t>
            </a:r>
            <a:endParaRPr lang="tr-TR" kern="150" dirty="0">
              <a:latin typeface="Times New Roman" panose="02020603050405020304" pitchFamily="18" charset="0"/>
              <a:ea typeface="SimSun" panose="02010600030101010101" pitchFamily="2" charset="-122"/>
              <a:cs typeface="Mangal"/>
            </a:endParaRPr>
          </a:p>
        </p:txBody>
      </p:sp>
      <p:graphicFrame>
        <p:nvGraphicFramePr>
          <p:cNvPr id="4" name="Tablo 3"/>
          <p:cNvGraphicFramePr>
            <a:graphicFrameLocks noGrp="1"/>
          </p:cNvGraphicFramePr>
          <p:nvPr>
            <p:extLst/>
          </p:nvPr>
        </p:nvGraphicFramePr>
        <p:xfrm>
          <a:off x="378097" y="2521314"/>
          <a:ext cx="7245216" cy="2407738"/>
        </p:xfrm>
        <a:graphic>
          <a:graphicData uri="http://schemas.openxmlformats.org/drawingml/2006/table">
            <a:tbl>
              <a:tblPr>
                <a:tableStyleId>{8799B23B-EC83-4686-B30A-512413B5E67A}</a:tableStyleId>
              </a:tblPr>
              <a:tblGrid>
                <a:gridCol w="1358203">
                  <a:extLst>
                    <a:ext uri="{9D8B030D-6E8A-4147-A177-3AD203B41FA5}">
                      <a16:colId xmlns:a16="http://schemas.microsoft.com/office/drawing/2014/main" val="3638704380"/>
                    </a:ext>
                  </a:extLst>
                </a:gridCol>
                <a:gridCol w="1719427">
                  <a:extLst>
                    <a:ext uri="{9D8B030D-6E8A-4147-A177-3AD203B41FA5}">
                      <a16:colId xmlns:a16="http://schemas.microsoft.com/office/drawing/2014/main" val="408996397"/>
                    </a:ext>
                  </a:extLst>
                </a:gridCol>
                <a:gridCol w="2008407">
                  <a:extLst>
                    <a:ext uri="{9D8B030D-6E8A-4147-A177-3AD203B41FA5}">
                      <a16:colId xmlns:a16="http://schemas.microsoft.com/office/drawing/2014/main" val="1874755199"/>
                    </a:ext>
                  </a:extLst>
                </a:gridCol>
                <a:gridCol w="1155918">
                  <a:extLst>
                    <a:ext uri="{9D8B030D-6E8A-4147-A177-3AD203B41FA5}">
                      <a16:colId xmlns:a16="http://schemas.microsoft.com/office/drawing/2014/main" val="324354027"/>
                    </a:ext>
                  </a:extLst>
                </a:gridCol>
                <a:gridCol w="1003261">
                  <a:extLst>
                    <a:ext uri="{9D8B030D-6E8A-4147-A177-3AD203B41FA5}">
                      <a16:colId xmlns:a16="http://schemas.microsoft.com/office/drawing/2014/main" val="2538538925"/>
                    </a:ext>
                  </a:extLst>
                </a:gridCol>
              </a:tblGrid>
              <a:tr h="452582">
                <a:tc>
                  <a:txBody>
                    <a:bodyPr/>
                    <a:lstStyle/>
                    <a:p>
                      <a:pPr algn="ctr" fontAlgn="ctr"/>
                      <a:r>
                        <a:rPr lang="tr-TR" sz="1400" u="none" strike="noStrike" dirty="0">
                          <a:effectLst/>
                          <a:latin typeface="Times New Roman" panose="02020603050405020304" pitchFamily="18" charset="0"/>
                          <a:cs typeface="Times New Roman" panose="02020603050405020304" pitchFamily="18" charset="0"/>
                        </a:rPr>
                        <a:t>Aylar</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dirty="0" smtClean="0">
                          <a:effectLst/>
                          <a:latin typeface="Times New Roman" panose="02020603050405020304" pitchFamily="18" charset="0"/>
                          <a:cs typeface="Times New Roman" panose="02020603050405020304" pitchFamily="18" charset="0"/>
                        </a:rPr>
                        <a:t>2019</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dirty="0" smtClean="0">
                          <a:effectLst/>
                          <a:latin typeface="Times New Roman" panose="02020603050405020304" pitchFamily="18" charset="0"/>
                          <a:cs typeface="Times New Roman" panose="02020603050405020304" pitchFamily="18" charset="0"/>
                        </a:rPr>
                        <a:t>2018</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Değişim</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Değişim %</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extLst>
                  <a:ext uri="{0D108BD9-81ED-4DB2-BD59-A6C34878D82A}">
                    <a16:rowId xmlns:a16="http://schemas.microsoft.com/office/drawing/2014/main" val="3927793937"/>
                  </a:ext>
                </a:extLst>
              </a:tr>
              <a:tr h="488789">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Ocak</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dirty="0">
                          <a:effectLst/>
                          <a:latin typeface="Times New Roman" panose="02020603050405020304" pitchFamily="18" charset="0"/>
                          <a:cs typeface="Times New Roman" panose="02020603050405020304" pitchFamily="18" charset="0"/>
                        </a:rPr>
                        <a:t>54.000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dirty="0">
                          <a:effectLst/>
                          <a:latin typeface="Times New Roman" panose="02020603050405020304" pitchFamily="18" charset="0"/>
                          <a:cs typeface="Times New Roman" panose="02020603050405020304" pitchFamily="18" charset="0"/>
                        </a:rPr>
                        <a:t>51.200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b="0" i="0" u="none" strike="noStrike" dirty="0" smtClean="0">
                          <a:solidFill>
                            <a:srgbClr val="000000"/>
                          </a:solidFill>
                          <a:effectLst/>
                          <a:latin typeface="Times New Roman" panose="02020603050405020304" pitchFamily="18" charset="0"/>
                          <a:cs typeface="Times New Roman" panose="02020603050405020304" pitchFamily="18" charset="0"/>
                        </a:rPr>
                        <a:t>2.800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b="0" i="0" u="none" strike="noStrike" dirty="0" smtClean="0">
                          <a:solidFill>
                            <a:srgbClr val="000000"/>
                          </a:solidFill>
                          <a:effectLst/>
                          <a:latin typeface="Times New Roman" panose="02020603050405020304" pitchFamily="18" charset="0"/>
                          <a:cs typeface="Times New Roman" panose="02020603050405020304" pitchFamily="18" charset="0"/>
                        </a:rPr>
                        <a:t>5.5</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extLst>
                  <a:ext uri="{0D108BD9-81ED-4DB2-BD59-A6C34878D82A}">
                    <a16:rowId xmlns:a16="http://schemas.microsoft.com/office/drawing/2014/main" val="3292432535"/>
                  </a:ext>
                </a:extLst>
              </a:tr>
              <a:tr h="488789">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Şubat</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dirty="0">
                          <a:effectLst/>
                          <a:latin typeface="Times New Roman" panose="02020603050405020304" pitchFamily="18" charset="0"/>
                          <a:cs typeface="Times New Roman" panose="02020603050405020304" pitchFamily="18" charset="0"/>
                        </a:rPr>
                        <a:t>57.500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dirty="0">
                          <a:effectLst/>
                          <a:latin typeface="Times New Roman" panose="02020603050405020304" pitchFamily="18" charset="0"/>
                          <a:cs typeface="Times New Roman" panose="02020603050405020304" pitchFamily="18" charset="0"/>
                        </a:rPr>
                        <a:t>50.750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b="0" i="0" u="none" strike="noStrike" dirty="0" smtClean="0">
                          <a:solidFill>
                            <a:srgbClr val="000000"/>
                          </a:solidFill>
                          <a:effectLst/>
                          <a:latin typeface="Times New Roman" panose="02020603050405020304" pitchFamily="18" charset="0"/>
                          <a:cs typeface="Times New Roman" panose="02020603050405020304" pitchFamily="18" charset="0"/>
                        </a:rPr>
                        <a:t>6.750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b="0" i="0" u="none" strike="noStrike" dirty="0" smtClean="0">
                          <a:solidFill>
                            <a:srgbClr val="000000"/>
                          </a:solidFill>
                          <a:effectLst/>
                          <a:latin typeface="Times New Roman" panose="02020603050405020304" pitchFamily="18" charset="0"/>
                          <a:cs typeface="Times New Roman" panose="02020603050405020304" pitchFamily="18" charset="0"/>
                        </a:rPr>
                        <a:t>13.3</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extLst>
                  <a:ext uri="{0D108BD9-81ED-4DB2-BD59-A6C34878D82A}">
                    <a16:rowId xmlns:a16="http://schemas.microsoft.com/office/drawing/2014/main" val="3749645037"/>
                  </a:ext>
                </a:extLst>
              </a:tr>
              <a:tr h="488789">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Mart</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61.200</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57.500</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b="0" i="0" u="none" strike="noStrike" dirty="0" smtClean="0">
                          <a:solidFill>
                            <a:srgbClr val="000000"/>
                          </a:solidFill>
                          <a:effectLst/>
                          <a:latin typeface="Times New Roman" panose="02020603050405020304" pitchFamily="18" charset="0"/>
                          <a:cs typeface="Times New Roman" panose="02020603050405020304" pitchFamily="18" charset="0"/>
                        </a:rPr>
                        <a:t>3.700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b="0" i="0" u="none" strike="noStrike" dirty="0" smtClean="0">
                          <a:solidFill>
                            <a:srgbClr val="000000"/>
                          </a:solidFill>
                          <a:effectLst/>
                          <a:latin typeface="Times New Roman" panose="02020603050405020304" pitchFamily="18" charset="0"/>
                          <a:cs typeface="Times New Roman" panose="02020603050405020304" pitchFamily="18" charset="0"/>
                        </a:rPr>
                        <a:t>6.4</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extLst>
                  <a:ext uri="{0D108BD9-81ED-4DB2-BD59-A6C34878D82A}">
                    <a16:rowId xmlns:a16="http://schemas.microsoft.com/office/drawing/2014/main" val="260206400"/>
                  </a:ext>
                </a:extLst>
              </a:tr>
              <a:tr h="488789">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Yılın İlk Çeyreği</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172.700</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u="none" strike="noStrike">
                          <a:effectLst/>
                          <a:latin typeface="Times New Roman" panose="02020603050405020304" pitchFamily="18" charset="0"/>
                          <a:cs typeface="Times New Roman" panose="02020603050405020304" pitchFamily="18" charset="0"/>
                        </a:rPr>
                        <a:t>159.450</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b="0" i="0" u="none" strike="noStrike" dirty="0" smtClean="0">
                          <a:solidFill>
                            <a:srgbClr val="000000"/>
                          </a:solidFill>
                          <a:effectLst/>
                          <a:latin typeface="Times New Roman" panose="02020603050405020304" pitchFamily="18" charset="0"/>
                          <a:cs typeface="Times New Roman" panose="02020603050405020304" pitchFamily="18" charset="0"/>
                        </a:rPr>
                        <a:t>13.250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tr-TR" sz="1400" b="0" i="0" u="none" strike="noStrike" dirty="0" smtClean="0">
                          <a:solidFill>
                            <a:srgbClr val="000000"/>
                          </a:solidFill>
                          <a:effectLst/>
                          <a:latin typeface="Times New Roman" panose="02020603050405020304" pitchFamily="18" charset="0"/>
                          <a:cs typeface="Times New Roman" panose="02020603050405020304" pitchFamily="18" charset="0"/>
                        </a:rPr>
                        <a:t>8.3</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extLst>
                  <a:ext uri="{0D108BD9-81ED-4DB2-BD59-A6C34878D82A}">
                    <a16:rowId xmlns:a16="http://schemas.microsoft.com/office/drawing/2014/main" val="4233758673"/>
                  </a:ext>
                </a:extLst>
              </a:tr>
            </a:tbl>
          </a:graphicData>
        </a:graphic>
      </p:graphicFrame>
      <mc:AlternateContent xmlns:mc="http://schemas.openxmlformats.org/markup-compatibility/2006" xmlns:a14="http://schemas.microsoft.com/office/drawing/2010/main">
        <mc:Choice Requires="a14">
          <p:sp>
            <p:nvSpPr>
              <p:cNvPr id="6" name="Dikdörtgen 5"/>
              <p:cNvSpPr/>
              <p:nvPr/>
            </p:nvSpPr>
            <p:spPr>
              <a:xfrm>
                <a:off x="7928329" y="1937917"/>
                <a:ext cx="3956852" cy="116679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𝑂𝑐𝑎𝑘</m:t>
                      </m:r>
                      <m:r>
                        <a:rPr lang="tr-TR" b="0" i="1" smtClean="0">
                          <a:latin typeface="Cambria Math" panose="02040503050406030204" pitchFamily="18" charset="0"/>
                        </a:rPr>
                        <m:t> </m:t>
                      </m:r>
                      <m:r>
                        <a:rPr lang="tr-TR" b="0" i="1" smtClean="0">
                          <a:latin typeface="Cambria Math" panose="02040503050406030204" pitchFamily="18" charset="0"/>
                        </a:rPr>
                        <m:t>𝑑𝑒</m:t>
                      </m:r>
                      <m:r>
                        <a:rPr lang="tr-TR" b="0" i="1" smtClean="0">
                          <a:latin typeface="Cambria Math" panose="02040503050406030204" pitchFamily="18" charset="0"/>
                        </a:rPr>
                        <m:t>ğ</m:t>
                      </m:r>
                      <m:r>
                        <a:rPr lang="tr-TR" b="0" i="1" smtClean="0">
                          <a:latin typeface="Cambria Math" panose="02040503050406030204" pitchFamily="18" charset="0"/>
                        </a:rPr>
                        <m:t>𝑖</m:t>
                      </m:r>
                      <m:r>
                        <a:rPr lang="tr-TR" b="0" i="1" smtClean="0">
                          <a:latin typeface="Cambria Math" panose="02040503050406030204" pitchFamily="18" charset="0"/>
                        </a:rPr>
                        <m:t>ş</m:t>
                      </m:r>
                      <m:r>
                        <a:rPr lang="tr-TR" b="0" i="1" smtClean="0">
                          <a:latin typeface="Cambria Math" panose="02040503050406030204" pitchFamily="18" charset="0"/>
                        </a:rPr>
                        <m:t>𝑖𝑚</m:t>
                      </m:r>
                      <m:r>
                        <a:rPr lang="tr-TR" b="0" i="1" smtClean="0">
                          <a:latin typeface="Cambria Math" panose="02040503050406030204" pitchFamily="18" charset="0"/>
                        </a:rPr>
                        <m:t> </m:t>
                      </m:r>
                      <m:r>
                        <a:rPr lang="tr-TR" b="0" i="1" smtClean="0">
                          <a:latin typeface="Cambria Math" panose="02040503050406030204" pitchFamily="18" charset="0"/>
                        </a:rPr>
                        <m:t>𝑚𝑖𝑘𝑡𝑎𝑟𝚤</m:t>
                      </m:r>
                      <m:r>
                        <a:rPr lang="tr-TR" i="0">
                          <a:latin typeface="Cambria Math" panose="02040503050406030204" pitchFamily="18" charset="0"/>
                        </a:rPr>
                        <m:t>=</m:t>
                      </m:r>
                      <m:f>
                        <m:fPr>
                          <m:ctrlPr>
                            <a:rPr lang="tr-TR" i="1">
                              <a:latin typeface="Cambria Math" panose="02040503050406030204" pitchFamily="18" charset="0"/>
                            </a:rPr>
                          </m:ctrlPr>
                        </m:fPr>
                        <m:num>
                          <m:r>
                            <a:rPr lang="tr-TR" b="0" i="0" smtClean="0">
                              <a:latin typeface="Cambria Math" panose="02040503050406030204" pitchFamily="18" charset="0"/>
                            </a:rPr>
                            <m:t>2800</m:t>
                          </m:r>
                          <m:r>
                            <a:rPr lang="tr-TR" i="0">
                              <a:latin typeface="Cambria Math" panose="02040503050406030204" pitchFamily="18" charset="0"/>
                            </a:rPr>
                            <m:t> </m:t>
                          </m:r>
                          <m:r>
                            <m:rPr>
                              <m:sty m:val="p"/>
                            </m:rPr>
                            <a:rPr lang="tr-TR" i="0">
                              <a:latin typeface="Cambria Math" panose="02040503050406030204" pitchFamily="18" charset="0"/>
                            </a:rPr>
                            <m:t>x</m:t>
                          </m:r>
                          <m:r>
                            <a:rPr lang="tr-TR" i="0">
                              <a:latin typeface="Cambria Math" panose="02040503050406030204" pitchFamily="18" charset="0"/>
                            </a:rPr>
                            <m:t> 100</m:t>
                          </m:r>
                        </m:num>
                        <m:den>
                          <m:r>
                            <a:rPr lang="tr-TR" b="0" i="0" smtClean="0">
                              <a:latin typeface="Cambria Math" panose="02040503050406030204" pitchFamily="18" charset="0"/>
                            </a:rPr>
                            <m:t>51.200</m:t>
                          </m:r>
                        </m:den>
                      </m:f>
                    </m:oMath>
                  </m:oMathPara>
                </a14:m>
                <a:endParaRPr lang="tr-TR" dirty="0" smtClean="0"/>
              </a:p>
              <a:p>
                <a:endParaRPr lang="tr-TR" dirty="0"/>
              </a:p>
              <a:p>
                <a14:m>
                  <m:oMath xmlns:m="http://schemas.openxmlformats.org/officeDocument/2006/math">
                    <m:r>
                      <a:rPr lang="tr-TR" b="0" i="1" smtClean="0">
                        <a:latin typeface="Cambria Math" panose="02040503050406030204" pitchFamily="18" charset="0"/>
                      </a:rPr>
                      <m:t>  </m:t>
                    </m:r>
                    <m:r>
                      <a:rPr lang="tr-TR" i="1">
                        <a:latin typeface="Cambria Math" panose="02040503050406030204" pitchFamily="18" charset="0"/>
                      </a:rPr>
                      <m:t>𝑂𝑐𝑎𝑘</m:t>
                    </m:r>
                    <m:r>
                      <a:rPr lang="tr-TR" i="1">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i="1">
                        <a:latin typeface="Cambria Math" panose="02040503050406030204" pitchFamily="18" charset="0"/>
                      </a:rPr>
                      <m:t> </m:t>
                    </m:r>
                    <m:r>
                      <a:rPr lang="tr-TR" i="1">
                        <a:latin typeface="Cambria Math" panose="02040503050406030204" pitchFamily="18" charset="0"/>
                      </a:rPr>
                      <m:t>𝑚𝑖𝑘𝑡𝑎𝑟𝚤</m:t>
                    </m:r>
                  </m:oMath>
                </a14:m>
                <a:r>
                  <a:rPr lang="tr-TR" dirty="0" smtClean="0"/>
                  <a:t>= % 5.5</a:t>
                </a:r>
                <a:endParaRPr lang="tr-TR" dirty="0"/>
              </a:p>
            </p:txBody>
          </p:sp>
        </mc:Choice>
        <mc:Fallback xmlns="">
          <p:sp>
            <p:nvSpPr>
              <p:cNvPr id="6" name="Dikdörtgen 5"/>
              <p:cNvSpPr>
                <a:spLocks noRot="1" noChangeAspect="1" noMove="1" noResize="1" noEditPoints="1" noAdjustHandles="1" noChangeArrowheads="1" noChangeShapeType="1" noTextEdit="1"/>
              </p:cNvSpPr>
              <p:nvPr/>
            </p:nvSpPr>
            <p:spPr>
              <a:xfrm>
                <a:off x="7928329" y="1937917"/>
                <a:ext cx="3956852" cy="1166794"/>
              </a:xfrm>
              <a:prstGeom prst="rect">
                <a:avLst/>
              </a:prstGeom>
              <a:blipFill>
                <a:blip r:embed="rId2"/>
                <a:stretch>
                  <a:fillRect b="-785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Dikdörtgen 6"/>
              <p:cNvSpPr/>
              <p:nvPr/>
            </p:nvSpPr>
            <p:spPr>
              <a:xfrm>
                <a:off x="7928329" y="3292952"/>
                <a:ext cx="4225387" cy="117237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Ş</m:t>
                      </m:r>
                      <m:r>
                        <a:rPr lang="tr-TR" b="0" i="1" smtClean="0">
                          <a:latin typeface="Cambria Math" panose="02040503050406030204" pitchFamily="18" charset="0"/>
                        </a:rPr>
                        <m:t>𝑢𝑏𝑎𝑡</m:t>
                      </m:r>
                      <m:r>
                        <a:rPr lang="tr-TR" b="0" i="1" smtClean="0">
                          <a:latin typeface="Cambria Math" panose="02040503050406030204" pitchFamily="18" charset="0"/>
                        </a:rPr>
                        <m:t> </m:t>
                      </m:r>
                      <m:r>
                        <a:rPr lang="tr-TR" b="0" i="1" smtClean="0">
                          <a:latin typeface="Cambria Math" panose="02040503050406030204" pitchFamily="18" charset="0"/>
                        </a:rPr>
                        <m:t>𝑑𝑒</m:t>
                      </m:r>
                      <m:r>
                        <a:rPr lang="tr-TR" b="0" i="1" smtClean="0">
                          <a:latin typeface="Cambria Math" panose="02040503050406030204" pitchFamily="18" charset="0"/>
                        </a:rPr>
                        <m:t>ğ</m:t>
                      </m:r>
                      <m:r>
                        <a:rPr lang="tr-TR" b="0" i="1" smtClean="0">
                          <a:latin typeface="Cambria Math" panose="02040503050406030204" pitchFamily="18" charset="0"/>
                        </a:rPr>
                        <m:t>𝑖</m:t>
                      </m:r>
                      <m:r>
                        <a:rPr lang="tr-TR" b="0" i="1" smtClean="0">
                          <a:latin typeface="Cambria Math" panose="02040503050406030204" pitchFamily="18" charset="0"/>
                        </a:rPr>
                        <m:t>ş</m:t>
                      </m:r>
                      <m:r>
                        <a:rPr lang="tr-TR" b="0" i="1" smtClean="0">
                          <a:latin typeface="Cambria Math" panose="02040503050406030204" pitchFamily="18" charset="0"/>
                        </a:rPr>
                        <m:t>𝑖𝑚</m:t>
                      </m:r>
                      <m:r>
                        <a:rPr lang="tr-TR" b="0" i="1" smtClean="0">
                          <a:latin typeface="Cambria Math" panose="02040503050406030204" pitchFamily="18" charset="0"/>
                        </a:rPr>
                        <m:t> </m:t>
                      </m:r>
                      <m:r>
                        <a:rPr lang="tr-TR" b="0" i="1" smtClean="0">
                          <a:latin typeface="Cambria Math" panose="02040503050406030204" pitchFamily="18" charset="0"/>
                        </a:rPr>
                        <m:t>𝑚𝑖𝑘𝑡𝑎𝑟𝚤</m:t>
                      </m:r>
                      <m:r>
                        <a:rPr lang="tr-TR" i="0">
                          <a:latin typeface="Cambria Math" panose="02040503050406030204" pitchFamily="18" charset="0"/>
                        </a:rPr>
                        <m:t>=</m:t>
                      </m:r>
                      <m:f>
                        <m:fPr>
                          <m:ctrlPr>
                            <a:rPr lang="tr-TR" i="1">
                              <a:latin typeface="Cambria Math" panose="02040503050406030204" pitchFamily="18" charset="0"/>
                            </a:rPr>
                          </m:ctrlPr>
                        </m:fPr>
                        <m:num>
                          <m:r>
                            <a:rPr lang="tr-TR" b="0" i="0" smtClean="0">
                              <a:latin typeface="Cambria Math" panose="02040503050406030204" pitchFamily="18" charset="0"/>
                            </a:rPr>
                            <m:t>6.750</m:t>
                          </m:r>
                          <m:r>
                            <a:rPr lang="tr-TR" i="0">
                              <a:latin typeface="Cambria Math" panose="02040503050406030204" pitchFamily="18" charset="0"/>
                            </a:rPr>
                            <m:t> </m:t>
                          </m:r>
                          <m:r>
                            <m:rPr>
                              <m:sty m:val="p"/>
                            </m:rPr>
                            <a:rPr lang="tr-TR" i="0">
                              <a:latin typeface="Cambria Math" panose="02040503050406030204" pitchFamily="18" charset="0"/>
                            </a:rPr>
                            <m:t>x</m:t>
                          </m:r>
                          <m:r>
                            <a:rPr lang="tr-TR" i="0">
                              <a:latin typeface="Cambria Math" panose="02040503050406030204" pitchFamily="18" charset="0"/>
                            </a:rPr>
                            <m:t> 100</m:t>
                          </m:r>
                        </m:num>
                        <m:den>
                          <m:r>
                            <a:rPr lang="tr-TR" b="0" i="0" smtClean="0">
                              <a:latin typeface="Cambria Math" panose="02040503050406030204" pitchFamily="18" charset="0"/>
                            </a:rPr>
                            <m:t>50.750</m:t>
                          </m:r>
                        </m:den>
                      </m:f>
                    </m:oMath>
                  </m:oMathPara>
                </a14:m>
                <a:endParaRPr lang="tr-TR" dirty="0" smtClean="0"/>
              </a:p>
              <a:p>
                <a:endParaRPr lang="tr-TR" dirty="0"/>
              </a:p>
              <a:p>
                <a14:m>
                  <m:oMath xmlns:m="http://schemas.openxmlformats.org/officeDocument/2006/math">
                    <m:r>
                      <a:rPr lang="tr-TR" b="0" i="1" smtClean="0">
                        <a:latin typeface="Cambria Math" panose="02040503050406030204" pitchFamily="18" charset="0"/>
                      </a:rPr>
                      <m:t>    Ş</m:t>
                    </m:r>
                    <m:r>
                      <a:rPr lang="tr-TR" b="0" i="1" smtClean="0">
                        <a:latin typeface="Cambria Math" panose="02040503050406030204" pitchFamily="18" charset="0"/>
                      </a:rPr>
                      <m:t>𝑢𝑏𝑎𝑡</m:t>
                    </m:r>
                    <m:r>
                      <a:rPr lang="tr-TR" i="1">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i="1">
                        <a:latin typeface="Cambria Math" panose="02040503050406030204" pitchFamily="18" charset="0"/>
                      </a:rPr>
                      <m:t> </m:t>
                    </m:r>
                    <m:r>
                      <a:rPr lang="tr-TR" i="1">
                        <a:latin typeface="Cambria Math" panose="02040503050406030204" pitchFamily="18" charset="0"/>
                      </a:rPr>
                      <m:t>𝑚𝑖𝑘𝑡𝑎𝑟𝚤</m:t>
                    </m:r>
                  </m:oMath>
                </a14:m>
                <a:r>
                  <a:rPr lang="tr-TR" dirty="0" smtClean="0"/>
                  <a:t> = % 13.3</a:t>
                </a:r>
                <a:endParaRPr lang="tr-TR" dirty="0"/>
              </a:p>
            </p:txBody>
          </p:sp>
        </mc:Choice>
        <mc:Fallback xmlns="">
          <p:sp>
            <p:nvSpPr>
              <p:cNvPr id="7" name="Dikdörtgen 6"/>
              <p:cNvSpPr>
                <a:spLocks noRot="1" noChangeAspect="1" noMove="1" noResize="1" noEditPoints="1" noAdjustHandles="1" noChangeArrowheads="1" noChangeShapeType="1" noTextEdit="1"/>
              </p:cNvSpPr>
              <p:nvPr/>
            </p:nvSpPr>
            <p:spPr>
              <a:xfrm>
                <a:off x="7928329" y="3292952"/>
                <a:ext cx="4225387" cy="1172372"/>
              </a:xfrm>
              <a:prstGeom prst="rect">
                <a:avLst/>
              </a:prstGeom>
              <a:blipFill>
                <a:blip r:embed="rId3"/>
                <a:stretch>
                  <a:fillRect b="-7254"/>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Dikdörtgen 7"/>
              <p:cNvSpPr/>
              <p:nvPr/>
            </p:nvSpPr>
            <p:spPr>
              <a:xfrm>
                <a:off x="7966613" y="4653565"/>
                <a:ext cx="4158254" cy="116679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𝑀𝑎𝑟𝑡</m:t>
                      </m:r>
                      <m:r>
                        <a:rPr lang="tr-TR" b="0" i="1" smtClean="0">
                          <a:latin typeface="Cambria Math" panose="02040503050406030204" pitchFamily="18" charset="0"/>
                        </a:rPr>
                        <m:t> </m:t>
                      </m:r>
                      <m:r>
                        <a:rPr lang="tr-TR" b="0" i="1" smtClean="0">
                          <a:latin typeface="Cambria Math" panose="02040503050406030204" pitchFamily="18" charset="0"/>
                        </a:rPr>
                        <m:t>𝑑𝑒</m:t>
                      </m:r>
                      <m:r>
                        <a:rPr lang="tr-TR" b="0" i="1" smtClean="0">
                          <a:latin typeface="Cambria Math" panose="02040503050406030204" pitchFamily="18" charset="0"/>
                        </a:rPr>
                        <m:t>ğ</m:t>
                      </m:r>
                      <m:r>
                        <a:rPr lang="tr-TR" b="0" i="1" smtClean="0">
                          <a:latin typeface="Cambria Math" panose="02040503050406030204" pitchFamily="18" charset="0"/>
                        </a:rPr>
                        <m:t>𝑖</m:t>
                      </m:r>
                      <m:r>
                        <a:rPr lang="tr-TR" b="0" i="1" smtClean="0">
                          <a:latin typeface="Cambria Math" panose="02040503050406030204" pitchFamily="18" charset="0"/>
                        </a:rPr>
                        <m:t>ş</m:t>
                      </m:r>
                      <m:r>
                        <a:rPr lang="tr-TR" b="0" i="1" smtClean="0">
                          <a:latin typeface="Cambria Math" panose="02040503050406030204" pitchFamily="18" charset="0"/>
                        </a:rPr>
                        <m:t>𝑖𝑚</m:t>
                      </m:r>
                      <m:r>
                        <a:rPr lang="tr-TR" b="0" i="1" smtClean="0">
                          <a:latin typeface="Cambria Math" panose="02040503050406030204" pitchFamily="18" charset="0"/>
                        </a:rPr>
                        <m:t> </m:t>
                      </m:r>
                      <m:r>
                        <a:rPr lang="tr-TR" b="0" i="1" smtClean="0">
                          <a:latin typeface="Cambria Math" panose="02040503050406030204" pitchFamily="18" charset="0"/>
                        </a:rPr>
                        <m:t>𝑚𝑖𝑘𝑡𝑎𝑟𝚤</m:t>
                      </m:r>
                      <m:r>
                        <a:rPr lang="tr-TR" i="0">
                          <a:latin typeface="Cambria Math" panose="02040503050406030204" pitchFamily="18" charset="0"/>
                        </a:rPr>
                        <m:t>=</m:t>
                      </m:r>
                      <m:f>
                        <m:fPr>
                          <m:ctrlPr>
                            <a:rPr lang="tr-TR" i="1">
                              <a:latin typeface="Cambria Math" panose="02040503050406030204" pitchFamily="18" charset="0"/>
                            </a:rPr>
                          </m:ctrlPr>
                        </m:fPr>
                        <m:num>
                          <m:r>
                            <a:rPr lang="tr-TR" b="0" i="0" smtClean="0">
                              <a:latin typeface="Cambria Math" panose="02040503050406030204" pitchFamily="18" charset="0"/>
                            </a:rPr>
                            <m:t>3.700</m:t>
                          </m:r>
                          <m:r>
                            <m:rPr>
                              <m:sty m:val="p"/>
                            </m:rPr>
                            <a:rPr lang="tr-TR" i="0">
                              <a:latin typeface="Cambria Math" panose="02040503050406030204" pitchFamily="18" charset="0"/>
                            </a:rPr>
                            <m:t>x</m:t>
                          </m:r>
                          <m:r>
                            <a:rPr lang="tr-TR" i="0">
                              <a:latin typeface="Cambria Math" panose="02040503050406030204" pitchFamily="18" charset="0"/>
                            </a:rPr>
                            <m:t> 100</m:t>
                          </m:r>
                        </m:num>
                        <m:den>
                          <m:r>
                            <a:rPr lang="tr-TR" b="0" i="0" smtClean="0">
                              <a:latin typeface="Cambria Math" panose="02040503050406030204" pitchFamily="18" charset="0"/>
                            </a:rPr>
                            <m:t>57.500</m:t>
                          </m:r>
                        </m:den>
                      </m:f>
                    </m:oMath>
                  </m:oMathPara>
                </a14:m>
                <a:endParaRPr lang="tr-TR" dirty="0" smtClean="0"/>
              </a:p>
              <a:p>
                <a:endParaRPr lang="tr-TR" dirty="0"/>
              </a:p>
              <a:p>
                <a14:m>
                  <m:oMath xmlns:m="http://schemas.openxmlformats.org/officeDocument/2006/math">
                    <m:r>
                      <a:rPr lang="tr-TR" b="0" i="1" smtClean="0">
                        <a:latin typeface="Cambria Math" panose="02040503050406030204" pitchFamily="18" charset="0"/>
                      </a:rPr>
                      <m:t>    </m:t>
                    </m:r>
                    <m:r>
                      <a:rPr lang="tr-TR" b="0" i="1" smtClean="0">
                        <a:latin typeface="Cambria Math" panose="02040503050406030204" pitchFamily="18" charset="0"/>
                      </a:rPr>
                      <m:t>𝑀𝑎𝑟𝑡</m:t>
                    </m:r>
                    <m:r>
                      <a:rPr lang="tr-TR" b="0" i="1" smtClean="0">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i="1">
                        <a:latin typeface="Cambria Math" panose="02040503050406030204" pitchFamily="18" charset="0"/>
                      </a:rPr>
                      <m:t> </m:t>
                    </m:r>
                    <m:r>
                      <a:rPr lang="tr-TR" i="1">
                        <a:latin typeface="Cambria Math" panose="02040503050406030204" pitchFamily="18" charset="0"/>
                      </a:rPr>
                      <m:t>𝑚𝑖𝑘𝑡𝑎𝑟𝚤</m:t>
                    </m:r>
                  </m:oMath>
                </a14:m>
                <a:r>
                  <a:rPr lang="tr-TR" dirty="0" smtClean="0"/>
                  <a:t> = % 6.4</a:t>
                </a:r>
                <a:endParaRPr lang="tr-TR" dirty="0"/>
              </a:p>
            </p:txBody>
          </p:sp>
        </mc:Choice>
        <mc:Fallback xmlns="">
          <p:sp>
            <p:nvSpPr>
              <p:cNvPr id="8" name="Dikdörtgen 7"/>
              <p:cNvSpPr>
                <a:spLocks noRot="1" noChangeAspect="1" noMove="1" noResize="1" noEditPoints="1" noAdjustHandles="1" noChangeArrowheads="1" noChangeShapeType="1" noTextEdit="1"/>
              </p:cNvSpPr>
              <p:nvPr/>
            </p:nvSpPr>
            <p:spPr>
              <a:xfrm>
                <a:off x="7966613" y="4653565"/>
                <a:ext cx="4158254" cy="1166794"/>
              </a:xfrm>
              <a:prstGeom prst="rect">
                <a:avLst/>
              </a:prstGeom>
              <a:blipFill>
                <a:blip r:embed="rId4"/>
                <a:stretch>
                  <a:fillRect b="-729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Dikdörtgen 8"/>
              <p:cNvSpPr/>
              <p:nvPr/>
            </p:nvSpPr>
            <p:spPr>
              <a:xfrm>
                <a:off x="3112720" y="5531522"/>
                <a:ext cx="4853893" cy="117237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İ</m:t>
                      </m:r>
                      <m:r>
                        <a:rPr lang="tr-TR" b="0" i="1" smtClean="0">
                          <a:latin typeface="Cambria Math" panose="02040503050406030204" pitchFamily="18" charset="0"/>
                        </a:rPr>
                        <m:t>𝑙𝑘</m:t>
                      </m:r>
                      <m:r>
                        <a:rPr lang="tr-TR" b="0" i="1" smtClean="0">
                          <a:latin typeface="Cambria Math" panose="02040503050406030204" pitchFamily="18" charset="0"/>
                        </a:rPr>
                        <m:t> ç</m:t>
                      </m:r>
                      <m:r>
                        <a:rPr lang="tr-TR" b="0" i="1" smtClean="0">
                          <a:latin typeface="Cambria Math" panose="02040503050406030204" pitchFamily="18" charset="0"/>
                        </a:rPr>
                        <m:t>𝑒𝑦𝑟𝑒𝑘</m:t>
                      </m:r>
                      <m:r>
                        <a:rPr lang="tr-TR" b="0" i="1" smtClean="0">
                          <a:latin typeface="Cambria Math" panose="02040503050406030204" pitchFamily="18" charset="0"/>
                        </a:rPr>
                        <m:t> </m:t>
                      </m:r>
                      <m:r>
                        <a:rPr lang="tr-TR" b="0" i="1" smtClean="0">
                          <a:latin typeface="Cambria Math" panose="02040503050406030204" pitchFamily="18" charset="0"/>
                        </a:rPr>
                        <m:t>𝑑𝑒</m:t>
                      </m:r>
                      <m:r>
                        <a:rPr lang="tr-TR" b="0" i="1" smtClean="0">
                          <a:latin typeface="Cambria Math" panose="02040503050406030204" pitchFamily="18" charset="0"/>
                        </a:rPr>
                        <m:t>ğ</m:t>
                      </m:r>
                      <m:r>
                        <a:rPr lang="tr-TR" b="0" i="1" smtClean="0">
                          <a:latin typeface="Cambria Math" panose="02040503050406030204" pitchFamily="18" charset="0"/>
                        </a:rPr>
                        <m:t>𝑖</m:t>
                      </m:r>
                      <m:r>
                        <a:rPr lang="tr-TR" b="0" i="1" smtClean="0">
                          <a:latin typeface="Cambria Math" panose="02040503050406030204" pitchFamily="18" charset="0"/>
                        </a:rPr>
                        <m:t>ş</m:t>
                      </m:r>
                      <m:r>
                        <a:rPr lang="tr-TR" b="0" i="1" smtClean="0">
                          <a:latin typeface="Cambria Math" panose="02040503050406030204" pitchFamily="18" charset="0"/>
                        </a:rPr>
                        <m:t>𝑖𝑚</m:t>
                      </m:r>
                      <m:r>
                        <a:rPr lang="tr-TR" b="0" i="1" smtClean="0">
                          <a:latin typeface="Cambria Math" panose="02040503050406030204" pitchFamily="18" charset="0"/>
                        </a:rPr>
                        <m:t> </m:t>
                      </m:r>
                      <m:r>
                        <a:rPr lang="tr-TR" b="0" i="1" smtClean="0">
                          <a:latin typeface="Cambria Math" panose="02040503050406030204" pitchFamily="18" charset="0"/>
                        </a:rPr>
                        <m:t>𝑚𝑖𝑘𝑡𝑎𝑟𝚤</m:t>
                      </m:r>
                      <m:r>
                        <a:rPr lang="tr-TR" i="0">
                          <a:latin typeface="Cambria Math" panose="02040503050406030204" pitchFamily="18" charset="0"/>
                        </a:rPr>
                        <m:t>=</m:t>
                      </m:r>
                      <m:f>
                        <m:fPr>
                          <m:ctrlPr>
                            <a:rPr lang="tr-TR" i="1">
                              <a:latin typeface="Cambria Math" panose="02040503050406030204" pitchFamily="18" charset="0"/>
                            </a:rPr>
                          </m:ctrlPr>
                        </m:fPr>
                        <m:num>
                          <m:r>
                            <a:rPr lang="tr-TR" b="0" i="1" smtClean="0">
                              <a:latin typeface="Cambria Math" panose="02040503050406030204" pitchFamily="18" charset="0"/>
                            </a:rPr>
                            <m:t>13.250</m:t>
                          </m:r>
                          <m:r>
                            <m:rPr>
                              <m:sty m:val="p"/>
                            </m:rPr>
                            <a:rPr lang="tr-TR" i="0">
                              <a:latin typeface="Cambria Math" panose="02040503050406030204" pitchFamily="18" charset="0"/>
                            </a:rPr>
                            <m:t>x</m:t>
                          </m:r>
                          <m:r>
                            <a:rPr lang="tr-TR" i="0">
                              <a:latin typeface="Cambria Math" panose="02040503050406030204" pitchFamily="18" charset="0"/>
                            </a:rPr>
                            <m:t> 100</m:t>
                          </m:r>
                        </m:num>
                        <m:den>
                          <m:r>
                            <a:rPr lang="tr-TR" b="0" i="0" smtClean="0">
                              <a:latin typeface="Cambria Math" panose="02040503050406030204" pitchFamily="18" charset="0"/>
                            </a:rPr>
                            <m:t>159.450</m:t>
                          </m:r>
                        </m:den>
                      </m:f>
                    </m:oMath>
                  </m:oMathPara>
                </a14:m>
                <a:endParaRPr lang="tr-TR" dirty="0" smtClean="0"/>
              </a:p>
              <a:p>
                <a:endParaRPr lang="tr-TR" dirty="0"/>
              </a:p>
              <a:p>
                <a14:m>
                  <m:oMath xmlns:m="http://schemas.openxmlformats.org/officeDocument/2006/math">
                    <m:r>
                      <a:rPr lang="tr-TR" b="0" i="1" smtClean="0">
                        <a:latin typeface="Cambria Math" panose="02040503050406030204" pitchFamily="18" charset="0"/>
                      </a:rPr>
                      <m:t>   İ</m:t>
                    </m:r>
                    <m:r>
                      <a:rPr lang="tr-TR" b="0" i="1" smtClean="0">
                        <a:latin typeface="Cambria Math" panose="02040503050406030204" pitchFamily="18" charset="0"/>
                      </a:rPr>
                      <m:t>𝑙𝑘</m:t>
                    </m:r>
                    <m:r>
                      <a:rPr lang="tr-TR" b="0" i="1" smtClean="0">
                        <a:latin typeface="Cambria Math" panose="02040503050406030204" pitchFamily="18" charset="0"/>
                      </a:rPr>
                      <m:t> ç</m:t>
                    </m:r>
                    <m:r>
                      <a:rPr lang="tr-TR" b="0" i="1" smtClean="0">
                        <a:latin typeface="Cambria Math" panose="02040503050406030204" pitchFamily="18" charset="0"/>
                      </a:rPr>
                      <m:t>𝑒𝑦𝑟𝑒𝑘</m:t>
                    </m:r>
                    <m:r>
                      <a:rPr lang="tr-TR" b="0" i="1" smtClean="0">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i="1">
                        <a:latin typeface="Cambria Math" panose="02040503050406030204" pitchFamily="18" charset="0"/>
                      </a:rPr>
                      <m:t> </m:t>
                    </m:r>
                    <m:r>
                      <a:rPr lang="tr-TR" i="1">
                        <a:latin typeface="Cambria Math" panose="02040503050406030204" pitchFamily="18" charset="0"/>
                      </a:rPr>
                      <m:t>𝑚𝑖𝑘𝑡𝑎𝑟𝚤</m:t>
                    </m:r>
                  </m:oMath>
                </a14:m>
                <a:r>
                  <a:rPr lang="tr-TR" dirty="0" smtClean="0"/>
                  <a:t> = % 8.3</a:t>
                </a:r>
                <a:endParaRPr lang="tr-TR" dirty="0"/>
              </a:p>
            </p:txBody>
          </p:sp>
        </mc:Choice>
        <mc:Fallback xmlns="">
          <p:sp>
            <p:nvSpPr>
              <p:cNvPr id="9" name="Dikdörtgen 8"/>
              <p:cNvSpPr>
                <a:spLocks noRot="1" noChangeAspect="1" noMove="1" noResize="1" noEditPoints="1" noAdjustHandles="1" noChangeArrowheads="1" noChangeShapeType="1" noTextEdit="1"/>
              </p:cNvSpPr>
              <p:nvPr/>
            </p:nvSpPr>
            <p:spPr>
              <a:xfrm>
                <a:off x="3112720" y="5531522"/>
                <a:ext cx="4853893" cy="1172372"/>
              </a:xfrm>
              <a:prstGeom prst="rect">
                <a:avLst/>
              </a:prstGeom>
              <a:blipFill>
                <a:blip r:embed="rId5"/>
                <a:stretch>
                  <a:fillRect b="-7254"/>
                </a:stretch>
              </a:blipFill>
            </p:spPr>
            <p:txBody>
              <a:bodyPr/>
              <a:lstStyle/>
              <a:p>
                <a:r>
                  <a:rPr lang="tr-TR">
                    <a:noFill/>
                  </a:rPr>
                  <a:t> </a:t>
                </a:r>
              </a:p>
            </p:txBody>
          </p:sp>
        </mc:Fallback>
      </mc:AlternateContent>
    </p:spTree>
    <p:extLst>
      <p:ext uri="{BB962C8B-B14F-4D97-AF65-F5344CB8AC3E}">
        <p14:creationId xmlns:p14="http://schemas.microsoft.com/office/powerpoint/2010/main" val="686306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809898" y="959355"/>
            <a:ext cx="9361714" cy="679545"/>
          </a:xfrm>
          <a:prstGeom prst="rect">
            <a:avLst/>
          </a:prstGeom>
        </p:spPr>
        <p:txBody>
          <a:bodyPr wrap="square">
            <a:spAutoFit/>
          </a:bodyPr>
          <a:lstStyle/>
          <a:p>
            <a:pPr algn="ctr">
              <a:lnSpc>
                <a:spcPct val="106000"/>
              </a:lnSpc>
              <a:spcAft>
                <a:spcPts val="400"/>
              </a:spcAft>
            </a:pPr>
            <a:r>
              <a:rPr lang="tr-TR" b="1"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Örnek 2</a:t>
            </a:r>
            <a:r>
              <a:rPr lang="tr-TR"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Nergis restoranın 2015 ve 2014 yılına ait satış rakamları aşağıdaki tabloda gibidir. Buna göre ilgili aylardaki değişim oranları nedir? Hesaplayınız.</a:t>
            </a:r>
            <a:endParaRPr lang="tr-TR" kern="150" dirty="0">
              <a:latin typeface="Times New Roman" panose="02020603050405020304" pitchFamily="18" charset="0"/>
              <a:ea typeface="SimSun" panose="02010600030101010101" pitchFamily="2" charset="-122"/>
              <a:cs typeface="Mangal"/>
            </a:endParaRPr>
          </a:p>
        </p:txBody>
      </p:sp>
      <mc:AlternateContent xmlns:mc="http://schemas.openxmlformats.org/markup-compatibility/2006" xmlns:a14="http://schemas.microsoft.com/office/drawing/2010/main">
        <mc:Choice Requires="a14">
          <p:sp>
            <p:nvSpPr>
              <p:cNvPr id="4" name="Dikdörtgen 3"/>
              <p:cNvSpPr/>
              <p:nvPr/>
            </p:nvSpPr>
            <p:spPr>
              <a:xfrm>
                <a:off x="7938268" y="2586711"/>
                <a:ext cx="3947684" cy="120032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𝑁𝑖𝑠𝑎𝑛</m:t>
                      </m:r>
                      <m:r>
                        <a:rPr lang="tr-TR" b="0" i="1" smtClean="0">
                          <a:latin typeface="Cambria Math" panose="02040503050406030204" pitchFamily="18" charset="0"/>
                        </a:rPr>
                        <m:t> </m:t>
                      </m:r>
                      <m:r>
                        <a:rPr lang="tr-TR" b="0" i="1" smtClean="0">
                          <a:latin typeface="Cambria Math" panose="02040503050406030204" pitchFamily="18" charset="0"/>
                        </a:rPr>
                        <m:t>𝑑𝑒</m:t>
                      </m:r>
                      <m:r>
                        <a:rPr lang="tr-TR" b="0" i="1" smtClean="0">
                          <a:latin typeface="Cambria Math" panose="02040503050406030204" pitchFamily="18" charset="0"/>
                        </a:rPr>
                        <m:t>ğ</m:t>
                      </m:r>
                      <m:r>
                        <a:rPr lang="tr-TR" b="0" i="1" smtClean="0">
                          <a:latin typeface="Cambria Math" panose="02040503050406030204" pitchFamily="18" charset="0"/>
                        </a:rPr>
                        <m:t>𝑖</m:t>
                      </m:r>
                      <m:r>
                        <a:rPr lang="tr-TR" b="0" i="1" smtClean="0">
                          <a:latin typeface="Cambria Math" panose="02040503050406030204" pitchFamily="18" charset="0"/>
                        </a:rPr>
                        <m:t>ş</m:t>
                      </m:r>
                      <m:r>
                        <a:rPr lang="tr-TR" b="0" i="1" smtClean="0">
                          <a:latin typeface="Cambria Math" panose="02040503050406030204" pitchFamily="18" charset="0"/>
                        </a:rPr>
                        <m:t>𝑖𝑚</m:t>
                      </m:r>
                      <m:r>
                        <a:rPr lang="tr-TR" i="0">
                          <a:latin typeface="Cambria Math" panose="02040503050406030204" pitchFamily="18" charset="0"/>
                        </a:rPr>
                        <m:t>=</m:t>
                      </m:r>
                      <m:r>
                        <a:rPr lang="tr-TR" b="0" i="0" smtClean="0">
                          <a:latin typeface="Cambria Math" panose="02040503050406030204" pitchFamily="18" charset="0"/>
                        </a:rPr>
                        <m:t>68.000−64.000</m:t>
                      </m:r>
                    </m:oMath>
                  </m:oMathPara>
                </a14:m>
                <a:endParaRPr lang="tr-TR" b="0" dirty="0" smtClean="0"/>
              </a:p>
              <a:p>
                <a:r>
                  <a:rPr lang="tr-TR" dirty="0" smtClean="0"/>
                  <a:t>  </a:t>
                </a:r>
                <a14:m>
                  <m:oMath xmlns:m="http://schemas.openxmlformats.org/officeDocument/2006/math">
                    <m:r>
                      <a:rPr lang="tr-TR" b="0" i="1" smtClean="0">
                        <a:latin typeface="Cambria Math" panose="02040503050406030204" pitchFamily="18" charset="0"/>
                      </a:rPr>
                      <m:t>𝑁𝑖𝑠𝑎𝑛</m:t>
                    </m:r>
                    <m:r>
                      <a:rPr lang="tr-TR" i="1">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a:latin typeface="Cambria Math" panose="02040503050406030204" pitchFamily="18" charset="0"/>
                      </a:rPr>
                      <m:t>=</m:t>
                    </m:r>
                    <m:r>
                      <a:rPr lang="tr-TR" b="0" i="0" smtClean="0">
                        <a:latin typeface="Cambria Math" panose="02040503050406030204" pitchFamily="18" charset="0"/>
                      </a:rPr>
                      <m:t>+4.000</m:t>
                    </m:r>
                  </m:oMath>
                </a14:m>
                <a:endParaRPr lang="tr-TR" b="0" dirty="0" smtClean="0"/>
              </a:p>
              <a:p>
                <a:r>
                  <a:rPr lang="tr-TR" dirty="0" smtClean="0"/>
                  <a:t>      </a:t>
                </a:r>
                <a:endParaRPr lang="tr-TR" b="0" dirty="0" smtClean="0"/>
              </a:p>
              <a:p>
                <a:r>
                  <a:rPr lang="tr-TR" dirty="0" smtClean="0"/>
                  <a:t>	</a:t>
                </a:r>
                <a:endParaRPr lang="tr-TR" dirty="0"/>
              </a:p>
            </p:txBody>
          </p:sp>
        </mc:Choice>
        <mc:Fallback xmlns="">
          <p:sp>
            <p:nvSpPr>
              <p:cNvPr id="4" name="Dikdörtgen 3"/>
              <p:cNvSpPr>
                <a:spLocks noRot="1" noChangeAspect="1" noMove="1" noResize="1" noEditPoints="1" noAdjustHandles="1" noChangeArrowheads="1" noChangeShapeType="1" noTextEdit="1"/>
              </p:cNvSpPr>
              <p:nvPr/>
            </p:nvSpPr>
            <p:spPr>
              <a:xfrm>
                <a:off x="7938268" y="2586711"/>
                <a:ext cx="3947684" cy="1200329"/>
              </a:xfrm>
              <a:prstGeom prst="rect">
                <a:avLst/>
              </a:prstGeom>
              <a:blipFill>
                <a:blip r:embed="rId2"/>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 name="Dikdörtgen 4"/>
              <p:cNvSpPr/>
              <p:nvPr/>
            </p:nvSpPr>
            <p:spPr>
              <a:xfrm>
                <a:off x="7602582" y="3469125"/>
                <a:ext cx="4141183" cy="1200329"/>
              </a:xfrm>
              <a:prstGeom prst="rect">
                <a:avLst/>
              </a:prstGeom>
            </p:spPr>
            <p:txBody>
              <a:bodyPr wrap="square">
                <a:spAutoFit/>
              </a:bodyPr>
              <a:lstStyle/>
              <a:p>
                <a:pPr lvl="1"/>
                <a14:m>
                  <m:oMath xmlns:m="http://schemas.openxmlformats.org/officeDocument/2006/math">
                    <m:r>
                      <a:rPr lang="tr-TR" b="0" i="1" smtClean="0">
                        <a:latin typeface="Cambria Math" panose="02040503050406030204" pitchFamily="18" charset="0"/>
                      </a:rPr>
                      <m:t>𝑀𝑎𝑦𝚤𝑠</m:t>
                    </m:r>
                    <m:r>
                      <a:rPr lang="tr-TR" b="0" i="1" smtClean="0">
                        <a:latin typeface="Cambria Math" panose="02040503050406030204" pitchFamily="18" charset="0"/>
                      </a:rPr>
                      <m:t> </m:t>
                    </m:r>
                    <m:r>
                      <a:rPr lang="tr-TR" b="0" i="1" smtClean="0">
                        <a:latin typeface="Cambria Math" panose="02040503050406030204" pitchFamily="18" charset="0"/>
                      </a:rPr>
                      <m:t>𝑑𝑒</m:t>
                    </m:r>
                    <m:r>
                      <a:rPr lang="tr-TR" b="0" i="1" smtClean="0">
                        <a:latin typeface="Cambria Math" panose="02040503050406030204" pitchFamily="18" charset="0"/>
                      </a:rPr>
                      <m:t>ğ</m:t>
                    </m:r>
                    <m:r>
                      <a:rPr lang="tr-TR" b="0" i="1" smtClean="0">
                        <a:latin typeface="Cambria Math" panose="02040503050406030204" pitchFamily="18" charset="0"/>
                      </a:rPr>
                      <m:t>𝑖</m:t>
                    </m:r>
                    <m:r>
                      <a:rPr lang="tr-TR" b="0" i="1" smtClean="0">
                        <a:latin typeface="Cambria Math" panose="02040503050406030204" pitchFamily="18" charset="0"/>
                      </a:rPr>
                      <m:t>ş</m:t>
                    </m:r>
                    <m:r>
                      <a:rPr lang="tr-TR" b="0" i="1" smtClean="0">
                        <a:latin typeface="Cambria Math" panose="02040503050406030204" pitchFamily="18" charset="0"/>
                      </a:rPr>
                      <m:t>𝑖𝑚</m:t>
                    </m:r>
                    <m:r>
                      <a:rPr lang="tr-TR" i="0">
                        <a:latin typeface="Cambria Math" panose="02040503050406030204" pitchFamily="18" charset="0"/>
                      </a:rPr>
                      <m:t>=</m:t>
                    </m:r>
                    <m:r>
                      <a:rPr lang="tr-TR" b="0" i="0" smtClean="0">
                        <a:latin typeface="Cambria Math" panose="02040503050406030204" pitchFamily="18" charset="0"/>
                      </a:rPr>
                      <m:t>72.750−</m:t>
                    </m:r>
                  </m:oMath>
                </a14:m>
                <a:r>
                  <a:rPr lang="tr-TR" b="0" i="0" dirty="0" smtClean="0">
                    <a:latin typeface="Cambria Math" panose="02040503050406030204" pitchFamily="18" charset="0"/>
                  </a:rPr>
                  <a:t>69.350</a:t>
                </a:r>
              </a:p>
              <a:p>
                <a:pPr lvl="1"/>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Ş</m:t>
                      </m:r>
                      <m:r>
                        <a:rPr lang="tr-TR" b="0" i="1" smtClean="0">
                          <a:latin typeface="Cambria Math" panose="02040503050406030204" pitchFamily="18" charset="0"/>
                        </a:rPr>
                        <m:t>𝑢𝑏𝑎𝑡</m:t>
                      </m:r>
                      <m:r>
                        <a:rPr lang="tr-TR" i="1">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a:latin typeface="Cambria Math" panose="02040503050406030204" pitchFamily="18" charset="0"/>
                        </a:rPr>
                        <m:t>=</m:t>
                      </m:r>
                      <m:r>
                        <a:rPr lang="tr-TR" b="0" i="0" smtClean="0">
                          <a:latin typeface="Cambria Math" panose="02040503050406030204" pitchFamily="18" charset="0"/>
                        </a:rPr>
                        <m:t>+3.400</m:t>
                      </m:r>
                    </m:oMath>
                  </m:oMathPara>
                </a14:m>
                <a:endParaRPr lang="tr-TR" b="0" dirty="0" smtClean="0"/>
              </a:p>
              <a:p>
                <a:r>
                  <a:rPr lang="tr-TR" dirty="0" smtClean="0"/>
                  <a:t>      </a:t>
                </a:r>
                <a:endParaRPr lang="tr-TR" b="0" dirty="0" smtClean="0"/>
              </a:p>
              <a:p>
                <a:r>
                  <a:rPr lang="tr-TR" dirty="0" smtClean="0"/>
                  <a:t>	 </a:t>
                </a:r>
                <a:endParaRPr lang="tr-TR" dirty="0"/>
              </a:p>
            </p:txBody>
          </p:sp>
        </mc:Choice>
        <mc:Fallback xmlns="">
          <p:sp>
            <p:nvSpPr>
              <p:cNvPr id="5" name="Dikdörtgen 4"/>
              <p:cNvSpPr>
                <a:spLocks noRot="1" noChangeAspect="1" noMove="1" noResize="1" noEditPoints="1" noAdjustHandles="1" noChangeArrowheads="1" noChangeShapeType="1" noTextEdit="1"/>
              </p:cNvSpPr>
              <p:nvPr/>
            </p:nvSpPr>
            <p:spPr>
              <a:xfrm>
                <a:off x="7602582" y="3469125"/>
                <a:ext cx="4141183" cy="1200329"/>
              </a:xfrm>
              <a:prstGeom prst="rect">
                <a:avLst/>
              </a:prstGeom>
              <a:blipFill>
                <a:blip r:embed="rId3"/>
                <a:stretch>
                  <a:fillRect t="-304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Dikdörtgen 5"/>
              <p:cNvSpPr/>
              <p:nvPr/>
            </p:nvSpPr>
            <p:spPr>
              <a:xfrm>
                <a:off x="8089207" y="4328887"/>
                <a:ext cx="3600601" cy="1200329"/>
              </a:xfrm>
              <a:prstGeom prst="rect">
                <a:avLst/>
              </a:prstGeom>
            </p:spPr>
            <p:txBody>
              <a:bodyPr wrap="none">
                <a:spAutoFit/>
              </a:bodyPr>
              <a:lstStyle/>
              <a:p>
                <a14:m>
                  <m:oMath xmlns:m="http://schemas.openxmlformats.org/officeDocument/2006/math">
                    <m:r>
                      <a:rPr lang="tr-TR" b="0" i="1" smtClean="0">
                        <a:latin typeface="Cambria Math" panose="02040503050406030204" pitchFamily="18" charset="0"/>
                      </a:rPr>
                      <m:t>𝐻𝑎𝑧𝑖𝑟𝑎𝑛</m:t>
                    </m:r>
                    <m:r>
                      <a:rPr lang="tr-TR" b="0" i="1" smtClean="0">
                        <a:latin typeface="Cambria Math" panose="02040503050406030204" pitchFamily="18" charset="0"/>
                      </a:rPr>
                      <m:t> </m:t>
                    </m:r>
                    <m:r>
                      <a:rPr lang="tr-TR" b="0" i="1" smtClean="0">
                        <a:latin typeface="Cambria Math" panose="02040503050406030204" pitchFamily="18" charset="0"/>
                      </a:rPr>
                      <m:t>𝑑𝑒</m:t>
                    </m:r>
                    <m:r>
                      <a:rPr lang="tr-TR" b="0" i="1" smtClean="0">
                        <a:latin typeface="Cambria Math" panose="02040503050406030204" pitchFamily="18" charset="0"/>
                      </a:rPr>
                      <m:t>ğ</m:t>
                    </m:r>
                    <m:r>
                      <a:rPr lang="tr-TR" b="0" i="1" smtClean="0">
                        <a:latin typeface="Cambria Math" panose="02040503050406030204" pitchFamily="18" charset="0"/>
                      </a:rPr>
                      <m:t>𝑖</m:t>
                    </m:r>
                    <m:r>
                      <a:rPr lang="tr-TR" b="0" i="1" smtClean="0">
                        <a:latin typeface="Cambria Math" panose="02040503050406030204" pitchFamily="18" charset="0"/>
                      </a:rPr>
                      <m:t>ş</m:t>
                    </m:r>
                    <m:r>
                      <a:rPr lang="tr-TR" b="0" i="1" smtClean="0">
                        <a:latin typeface="Cambria Math" panose="02040503050406030204" pitchFamily="18" charset="0"/>
                      </a:rPr>
                      <m:t>𝑖𝑚</m:t>
                    </m:r>
                    <m:r>
                      <a:rPr lang="tr-TR" i="0">
                        <a:latin typeface="Cambria Math" panose="02040503050406030204" pitchFamily="18" charset="0"/>
                      </a:rPr>
                      <m:t>=</m:t>
                    </m:r>
                    <m:r>
                      <a:rPr lang="tr-TR" b="0" i="0" smtClean="0">
                        <a:latin typeface="Cambria Math" panose="02040503050406030204" pitchFamily="18" charset="0"/>
                      </a:rPr>
                      <m:t>59.200</m:t>
                    </m:r>
                  </m:oMath>
                </a14:m>
                <a:r>
                  <a:rPr lang="tr-TR" b="0" dirty="0" smtClean="0"/>
                  <a:t>-63.400</a:t>
                </a:r>
              </a:p>
              <a:p>
                <a:r>
                  <a:rPr lang="tr-TR" dirty="0" smtClean="0"/>
                  <a:t>  </a:t>
                </a:r>
                <a14:m>
                  <m:oMath xmlns:m="http://schemas.openxmlformats.org/officeDocument/2006/math">
                    <m:r>
                      <a:rPr lang="tr-TR" b="0" i="1" smtClean="0">
                        <a:latin typeface="Cambria Math" panose="02040503050406030204" pitchFamily="18" charset="0"/>
                      </a:rPr>
                      <m:t>𝑀𝑎𝑟𝑡</m:t>
                    </m:r>
                    <m:r>
                      <a:rPr lang="tr-TR" i="1">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a:latin typeface="Cambria Math" panose="02040503050406030204" pitchFamily="18" charset="0"/>
                      </a:rPr>
                      <m:t>=</m:t>
                    </m:r>
                    <m:r>
                      <a:rPr lang="tr-TR" b="0" i="0" smtClean="0">
                        <a:latin typeface="Cambria Math" panose="02040503050406030204" pitchFamily="18" charset="0"/>
                      </a:rPr>
                      <m:t>−4.200</m:t>
                    </m:r>
                  </m:oMath>
                </a14:m>
                <a:endParaRPr lang="tr-TR" b="0" dirty="0" smtClean="0"/>
              </a:p>
              <a:p>
                <a:r>
                  <a:rPr lang="tr-TR" dirty="0" smtClean="0"/>
                  <a:t>      </a:t>
                </a:r>
                <a:endParaRPr lang="tr-TR" b="0" dirty="0" smtClean="0"/>
              </a:p>
              <a:p>
                <a:r>
                  <a:rPr lang="tr-TR" dirty="0" smtClean="0"/>
                  <a:t>	</a:t>
                </a:r>
                <a:endParaRPr lang="tr-TR" dirty="0"/>
              </a:p>
            </p:txBody>
          </p:sp>
        </mc:Choice>
        <mc:Fallback xmlns="">
          <p:sp>
            <p:nvSpPr>
              <p:cNvPr id="6" name="Dikdörtgen 5"/>
              <p:cNvSpPr>
                <a:spLocks noRot="1" noChangeAspect="1" noMove="1" noResize="1" noEditPoints="1" noAdjustHandles="1" noChangeArrowheads="1" noChangeShapeType="1" noTextEdit="1"/>
              </p:cNvSpPr>
              <p:nvPr/>
            </p:nvSpPr>
            <p:spPr>
              <a:xfrm>
                <a:off x="8089207" y="4328887"/>
                <a:ext cx="3600601" cy="1200329"/>
              </a:xfrm>
              <a:prstGeom prst="rect">
                <a:avLst/>
              </a:prstGeom>
              <a:blipFill>
                <a:blip r:embed="rId4"/>
                <a:stretch>
                  <a:fillRect t="-2538" r="-67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Dikdörtgen 6"/>
              <p:cNvSpPr/>
              <p:nvPr/>
            </p:nvSpPr>
            <p:spPr>
              <a:xfrm>
                <a:off x="7938268" y="5299350"/>
                <a:ext cx="3751989" cy="1200329"/>
              </a:xfrm>
              <a:prstGeom prst="rect">
                <a:avLst/>
              </a:prstGeom>
            </p:spPr>
            <p:txBody>
              <a:bodyPr wrap="none">
                <a:spAutoFit/>
              </a:bodyPr>
              <a:lstStyle/>
              <a:p>
                <a14:m>
                  <m:oMath xmlns:m="http://schemas.openxmlformats.org/officeDocument/2006/math">
                    <m:r>
                      <a:rPr lang="tr-TR" b="0" i="1" smtClean="0">
                        <a:latin typeface="Cambria Math" panose="02040503050406030204" pitchFamily="18" charset="0"/>
                      </a:rPr>
                      <m:t>İ</m:t>
                    </m:r>
                    <m:r>
                      <a:rPr lang="tr-TR" b="0" i="1" smtClean="0">
                        <a:latin typeface="Cambria Math" panose="02040503050406030204" pitchFamily="18" charset="0"/>
                      </a:rPr>
                      <m:t>𝑘𝑖𝑛𝑐𝑖</m:t>
                    </m:r>
                    <m:r>
                      <a:rPr lang="tr-TR" b="0" i="1" smtClean="0">
                        <a:latin typeface="Cambria Math" panose="02040503050406030204" pitchFamily="18" charset="0"/>
                      </a:rPr>
                      <m:t> ç</m:t>
                    </m:r>
                    <m:r>
                      <a:rPr lang="tr-TR" b="0" i="1" smtClean="0">
                        <a:latin typeface="Cambria Math" panose="02040503050406030204" pitchFamily="18" charset="0"/>
                      </a:rPr>
                      <m:t>𝑒𝑦𝑟𝑒𝑘</m:t>
                    </m:r>
                    <m:r>
                      <a:rPr lang="tr-TR" i="0">
                        <a:latin typeface="Cambria Math" panose="02040503050406030204" pitchFamily="18" charset="0"/>
                      </a:rPr>
                      <m:t>=</m:t>
                    </m:r>
                    <m:r>
                      <a:rPr lang="tr-TR" b="0" i="0" smtClean="0">
                        <a:latin typeface="Cambria Math" panose="02040503050406030204" pitchFamily="18" charset="0"/>
                      </a:rPr>
                      <m:t>201.965−</m:t>
                    </m:r>
                  </m:oMath>
                </a14:m>
                <a:r>
                  <a:rPr lang="tr-TR" b="0" dirty="0" smtClean="0"/>
                  <a:t>198.764</a:t>
                </a:r>
              </a:p>
              <a:p>
                <a:r>
                  <a:rPr lang="tr-TR" dirty="0" smtClean="0"/>
                  <a:t>  </a:t>
                </a:r>
                <a14:m>
                  <m:oMath xmlns:m="http://schemas.openxmlformats.org/officeDocument/2006/math">
                    <m:r>
                      <a:rPr lang="tr-TR" b="0" i="1" smtClean="0">
                        <a:latin typeface="Cambria Math" panose="02040503050406030204" pitchFamily="18" charset="0"/>
                      </a:rPr>
                      <m:t>İ</m:t>
                    </m:r>
                    <m:r>
                      <a:rPr lang="tr-TR" b="0" i="1" smtClean="0">
                        <a:latin typeface="Cambria Math" panose="02040503050406030204" pitchFamily="18" charset="0"/>
                      </a:rPr>
                      <m:t>𝑘𝑖𝑛𝑐𝑖</m:t>
                    </m:r>
                    <m:r>
                      <a:rPr lang="tr-TR" b="0" i="1" smtClean="0">
                        <a:latin typeface="Cambria Math" panose="02040503050406030204" pitchFamily="18" charset="0"/>
                      </a:rPr>
                      <m:t> ç</m:t>
                    </m:r>
                    <m:r>
                      <a:rPr lang="tr-TR" b="0" i="1" smtClean="0">
                        <a:latin typeface="Cambria Math" panose="02040503050406030204" pitchFamily="18" charset="0"/>
                      </a:rPr>
                      <m:t>𝑒𝑦𝑟𝑒𝑘</m:t>
                    </m:r>
                    <m:r>
                      <a:rPr lang="tr-TR" b="0" i="1" smtClean="0">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a:latin typeface="Cambria Math" panose="02040503050406030204" pitchFamily="18" charset="0"/>
                      </a:rPr>
                      <m:t>=</m:t>
                    </m:r>
                    <m:r>
                      <a:rPr lang="tr-TR" b="0" i="0" smtClean="0">
                        <a:latin typeface="Cambria Math" panose="02040503050406030204" pitchFamily="18" charset="0"/>
                      </a:rPr>
                      <m:t>+3.200</m:t>
                    </m:r>
                  </m:oMath>
                </a14:m>
                <a:endParaRPr lang="tr-TR" b="0" dirty="0" smtClean="0"/>
              </a:p>
              <a:p>
                <a:r>
                  <a:rPr lang="tr-TR" dirty="0" smtClean="0"/>
                  <a:t>      </a:t>
                </a:r>
                <a:endParaRPr lang="tr-TR" b="0" dirty="0" smtClean="0"/>
              </a:p>
              <a:p>
                <a:r>
                  <a:rPr lang="tr-TR" dirty="0" smtClean="0"/>
                  <a:t>	</a:t>
                </a:r>
                <a:endParaRPr lang="tr-TR" dirty="0"/>
              </a:p>
            </p:txBody>
          </p:sp>
        </mc:Choice>
        <mc:Fallback xmlns="">
          <p:sp>
            <p:nvSpPr>
              <p:cNvPr id="7" name="Dikdörtgen 6"/>
              <p:cNvSpPr>
                <a:spLocks noRot="1" noChangeAspect="1" noMove="1" noResize="1" noEditPoints="1" noAdjustHandles="1" noChangeArrowheads="1" noChangeShapeType="1" noTextEdit="1"/>
              </p:cNvSpPr>
              <p:nvPr/>
            </p:nvSpPr>
            <p:spPr>
              <a:xfrm>
                <a:off x="7938268" y="5299350"/>
                <a:ext cx="3751989" cy="1200329"/>
              </a:xfrm>
              <a:prstGeom prst="rect">
                <a:avLst/>
              </a:prstGeom>
              <a:blipFill>
                <a:blip r:embed="rId5"/>
                <a:stretch>
                  <a:fillRect l="-162" t="-2538"/>
                </a:stretch>
              </a:blipFill>
            </p:spPr>
            <p:txBody>
              <a:bodyPr/>
              <a:lstStyle/>
              <a:p>
                <a:r>
                  <a:rPr lang="tr-TR">
                    <a:noFill/>
                  </a:rPr>
                  <a:t> </a:t>
                </a:r>
              </a:p>
            </p:txBody>
          </p:sp>
        </mc:Fallback>
      </mc:AlternateContent>
      <p:graphicFrame>
        <p:nvGraphicFramePr>
          <p:cNvPr id="8" name="Tablo 7"/>
          <p:cNvGraphicFramePr>
            <a:graphicFrameLocks noGrp="1"/>
          </p:cNvGraphicFramePr>
          <p:nvPr>
            <p:extLst/>
          </p:nvPr>
        </p:nvGraphicFramePr>
        <p:xfrm>
          <a:off x="404190" y="2635827"/>
          <a:ext cx="7117504" cy="2302425"/>
        </p:xfrm>
        <a:graphic>
          <a:graphicData uri="http://schemas.openxmlformats.org/drawingml/2006/table">
            <a:tbl>
              <a:tblPr>
                <a:tableStyleId>{8799B23B-EC83-4686-B30A-512413B5E67A}</a:tableStyleId>
              </a:tblPr>
              <a:tblGrid>
                <a:gridCol w="1517297">
                  <a:extLst>
                    <a:ext uri="{9D8B030D-6E8A-4147-A177-3AD203B41FA5}">
                      <a16:colId xmlns:a16="http://schemas.microsoft.com/office/drawing/2014/main" val="1999540734"/>
                    </a:ext>
                  </a:extLst>
                </a:gridCol>
                <a:gridCol w="1641440">
                  <a:extLst>
                    <a:ext uri="{9D8B030D-6E8A-4147-A177-3AD203B41FA5}">
                      <a16:colId xmlns:a16="http://schemas.microsoft.com/office/drawing/2014/main" val="2697331346"/>
                    </a:ext>
                  </a:extLst>
                </a:gridCol>
                <a:gridCol w="1917312">
                  <a:extLst>
                    <a:ext uri="{9D8B030D-6E8A-4147-A177-3AD203B41FA5}">
                      <a16:colId xmlns:a16="http://schemas.microsoft.com/office/drawing/2014/main" val="2964084372"/>
                    </a:ext>
                  </a:extLst>
                </a:gridCol>
                <a:gridCol w="1103489">
                  <a:extLst>
                    <a:ext uri="{9D8B030D-6E8A-4147-A177-3AD203B41FA5}">
                      <a16:colId xmlns:a16="http://schemas.microsoft.com/office/drawing/2014/main" val="1045974540"/>
                    </a:ext>
                  </a:extLst>
                </a:gridCol>
                <a:gridCol w="937966">
                  <a:extLst>
                    <a:ext uri="{9D8B030D-6E8A-4147-A177-3AD203B41FA5}">
                      <a16:colId xmlns:a16="http://schemas.microsoft.com/office/drawing/2014/main" val="441712964"/>
                    </a:ext>
                  </a:extLst>
                </a:gridCol>
              </a:tblGrid>
              <a:tr h="386121">
                <a:tc>
                  <a:txBody>
                    <a:bodyPr/>
                    <a:lstStyle/>
                    <a:p>
                      <a:pPr algn="just" fontAlgn="ctr"/>
                      <a:r>
                        <a:rPr lang="tr-TR" sz="1200" u="none" strike="noStrike" dirty="0">
                          <a:effectLst/>
                        </a:rPr>
                        <a:t>Aylar</a:t>
                      </a:r>
                      <a:endParaRPr lang="tr-TR" sz="12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a:effectLst/>
                        </a:rPr>
                        <a:t>2015</a:t>
                      </a:r>
                      <a:endParaRPr lang="tr-TR" sz="12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a:effectLst/>
                        </a:rPr>
                        <a:t>2014</a:t>
                      </a:r>
                      <a:endParaRPr lang="tr-TR" sz="12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just" fontAlgn="ctr"/>
                      <a:r>
                        <a:rPr lang="tr-TR" sz="1200" u="none" strike="noStrike">
                          <a:effectLst/>
                        </a:rPr>
                        <a:t>Değişim</a:t>
                      </a:r>
                      <a:endParaRPr lang="tr-TR" sz="12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just" fontAlgn="ctr"/>
                      <a:r>
                        <a:rPr lang="tr-TR" sz="1200" u="none" strike="noStrike">
                          <a:effectLst/>
                        </a:rPr>
                        <a:t>Değişim %</a:t>
                      </a:r>
                      <a:endParaRPr lang="tr-TR" sz="1200" b="1"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142868695"/>
                  </a:ext>
                </a:extLst>
              </a:tr>
              <a:tr h="386121">
                <a:tc>
                  <a:txBody>
                    <a:bodyPr/>
                    <a:lstStyle/>
                    <a:p>
                      <a:pPr algn="just" fontAlgn="ctr"/>
                      <a:r>
                        <a:rPr lang="tr-TR" sz="1200" u="none" strike="noStrike">
                          <a:effectLst/>
                        </a:rPr>
                        <a:t>Nisan </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a:effectLst/>
                        </a:rPr>
                        <a:t>68.000</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a:effectLst/>
                        </a:rPr>
                        <a:t>64.000</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endParaRPr lang="tr-TR" sz="12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endParaRPr lang="tr-TR" sz="1200" b="0"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909679700"/>
                  </a:ext>
                </a:extLst>
              </a:tr>
              <a:tr h="386121">
                <a:tc>
                  <a:txBody>
                    <a:bodyPr/>
                    <a:lstStyle/>
                    <a:p>
                      <a:pPr algn="just" fontAlgn="ctr"/>
                      <a:r>
                        <a:rPr lang="tr-TR" sz="1200" u="none" strike="noStrike">
                          <a:effectLst/>
                        </a:rPr>
                        <a:t>Mayıs</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a:effectLst/>
                        </a:rPr>
                        <a:t>72.750</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a:effectLst/>
                        </a:rPr>
                        <a:t>69.350</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endParaRPr lang="tr-TR" sz="12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endParaRPr lang="tr-TR" sz="1200" b="0"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682197153"/>
                  </a:ext>
                </a:extLst>
              </a:tr>
              <a:tr h="386121">
                <a:tc>
                  <a:txBody>
                    <a:bodyPr/>
                    <a:lstStyle/>
                    <a:p>
                      <a:pPr algn="just" fontAlgn="ctr"/>
                      <a:r>
                        <a:rPr lang="tr-TR" sz="1200" u="none" strike="noStrike">
                          <a:effectLst/>
                        </a:rPr>
                        <a:t>Haziran</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a:effectLst/>
                        </a:rPr>
                        <a:t>59.200</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a:effectLst/>
                        </a:rPr>
                        <a:t>63.400</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endParaRPr lang="tr-TR" sz="12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endParaRPr lang="tr-TR" sz="12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122929822"/>
                  </a:ext>
                </a:extLst>
              </a:tr>
              <a:tr h="757941">
                <a:tc>
                  <a:txBody>
                    <a:bodyPr/>
                    <a:lstStyle/>
                    <a:p>
                      <a:pPr algn="just" fontAlgn="ctr"/>
                      <a:r>
                        <a:rPr lang="tr-TR" sz="1200" u="none" strike="noStrike">
                          <a:effectLst/>
                        </a:rPr>
                        <a:t>Yılın İkinci Çeyreği</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smtClean="0">
                          <a:effectLst/>
                        </a:rPr>
                        <a:t>199.950</a:t>
                      </a:r>
                      <a:endParaRPr lang="tr-TR" sz="12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smtClean="0">
                          <a:effectLst/>
                        </a:rPr>
                        <a:t>196.750</a:t>
                      </a:r>
                      <a:endParaRPr lang="tr-TR" sz="12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endParaRPr lang="tr-TR" sz="12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4086668568"/>
                  </a:ext>
                </a:extLst>
              </a:tr>
            </a:tbl>
          </a:graphicData>
        </a:graphic>
      </p:graphicFrame>
    </p:spTree>
    <p:extLst>
      <p:ext uri="{BB962C8B-B14F-4D97-AF65-F5344CB8AC3E}">
        <p14:creationId xmlns:p14="http://schemas.microsoft.com/office/powerpoint/2010/main" val="3907151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809898" y="959355"/>
            <a:ext cx="9361714" cy="679545"/>
          </a:xfrm>
          <a:prstGeom prst="rect">
            <a:avLst/>
          </a:prstGeom>
        </p:spPr>
        <p:txBody>
          <a:bodyPr wrap="square">
            <a:spAutoFit/>
          </a:bodyPr>
          <a:lstStyle/>
          <a:p>
            <a:pPr algn="ctr">
              <a:lnSpc>
                <a:spcPct val="106000"/>
              </a:lnSpc>
              <a:spcAft>
                <a:spcPts val="400"/>
              </a:spcAft>
            </a:pPr>
            <a:r>
              <a:rPr lang="tr-TR" b="1"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Örnek 2</a:t>
            </a:r>
            <a:r>
              <a:rPr lang="tr-TR"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Nergis restoranın 2015 ve 2014 yılına ait satış rakamları aşağıdaki tabloda gibidir. Buna göre ilgili aylardaki değişim oranları nedir? Hesaplayınız.</a:t>
            </a:r>
            <a:endParaRPr lang="tr-TR" kern="150" dirty="0">
              <a:latin typeface="Times New Roman" panose="02020603050405020304" pitchFamily="18" charset="0"/>
              <a:ea typeface="SimSun" panose="02010600030101010101" pitchFamily="2" charset="-122"/>
              <a:cs typeface="Mangal"/>
            </a:endParaRPr>
          </a:p>
        </p:txBody>
      </p:sp>
      <mc:AlternateContent xmlns:mc="http://schemas.openxmlformats.org/markup-compatibility/2006" xmlns:a14="http://schemas.microsoft.com/office/drawing/2010/main">
        <mc:Choice Requires="a14">
          <p:sp>
            <p:nvSpPr>
              <p:cNvPr id="4" name="Dikdörtgen 3"/>
              <p:cNvSpPr/>
              <p:nvPr/>
            </p:nvSpPr>
            <p:spPr>
              <a:xfrm>
                <a:off x="7938268" y="2586711"/>
                <a:ext cx="3947684" cy="120032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𝑁𝑖𝑠𝑎𝑛</m:t>
                      </m:r>
                      <m:r>
                        <a:rPr lang="tr-TR" b="0" i="1" smtClean="0">
                          <a:latin typeface="Cambria Math" panose="02040503050406030204" pitchFamily="18" charset="0"/>
                        </a:rPr>
                        <m:t> </m:t>
                      </m:r>
                      <m:r>
                        <a:rPr lang="tr-TR" b="0" i="1" smtClean="0">
                          <a:latin typeface="Cambria Math" panose="02040503050406030204" pitchFamily="18" charset="0"/>
                        </a:rPr>
                        <m:t>𝑑𝑒</m:t>
                      </m:r>
                      <m:r>
                        <a:rPr lang="tr-TR" b="0" i="1" smtClean="0">
                          <a:latin typeface="Cambria Math" panose="02040503050406030204" pitchFamily="18" charset="0"/>
                        </a:rPr>
                        <m:t>ğ</m:t>
                      </m:r>
                      <m:r>
                        <a:rPr lang="tr-TR" b="0" i="1" smtClean="0">
                          <a:latin typeface="Cambria Math" panose="02040503050406030204" pitchFamily="18" charset="0"/>
                        </a:rPr>
                        <m:t>𝑖</m:t>
                      </m:r>
                      <m:r>
                        <a:rPr lang="tr-TR" b="0" i="1" smtClean="0">
                          <a:latin typeface="Cambria Math" panose="02040503050406030204" pitchFamily="18" charset="0"/>
                        </a:rPr>
                        <m:t>ş</m:t>
                      </m:r>
                      <m:r>
                        <a:rPr lang="tr-TR" b="0" i="1" smtClean="0">
                          <a:latin typeface="Cambria Math" panose="02040503050406030204" pitchFamily="18" charset="0"/>
                        </a:rPr>
                        <m:t>𝑖𝑚</m:t>
                      </m:r>
                      <m:r>
                        <a:rPr lang="tr-TR" i="0">
                          <a:latin typeface="Cambria Math" panose="02040503050406030204" pitchFamily="18" charset="0"/>
                        </a:rPr>
                        <m:t>=</m:t>
                      </m:r>
                      <m:r>
                        <a:rPr lang="tr-TR" b="0" i="0" smtClean="0">
                          <a:latin typeface="Cambria Math" panose="02040503050406030204" pitchFamily="18" charset="0"/>
                        </a:rPr>
                        <m:t>68.000−64.000</m:t>
                      </m:r>
                    </m:oMath>
                  </m:oMathPara>
                </a14:m>
                <a:endParaRPr lang="tr-TR" b="0" dirty="0" smtClean="0"/>
              </a:p>
              <a:p>
                <a:r>
                  <a:rPr lang="tr-TR" dirty="0" smtClean="0"/>
                  <a:t>  </a:t>
                </a:r>
                <a14:m>
                  <m:oMath xmlns:m="http://schemas.openxmlformats.org/officeDocument/2006/math">
                    <m:r>
                      <a:rPr lang="tr-TR" b="0" i="1" smtClean="0">
                        <a:latin typeface="Cambria Math" panose="02040503050406030204" pitchFamily="18" charset="0"/>
                      </a:rPr>
                      <m:t>𝑁𝑖𝑠𝑎𝑛</m:t>
                    </m:r>
                    <m:r>
                      <a:rPr lang="tr-TR" i="1">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a:latin typeface="Cambria Math" panose="02040503050406030204" pitchFamily="18" charset="0"/>
                      </a:rPr>
                      <m:t>=</m:t>
                    </m:r>
                    <m:r>
                      <a:rPr lang="tr-TR" b="0" i="0" smtClean="0">
                        <a:latin typeface="Cambria Math" panose="02040503050406030204" pitchFamily="18" charset="0"/>
                      </a:rPr>
                      <m:t>+4.000</m:t>
                    </m:r>
                  </m:oMath>
                </a14:m>
                <a:endParaRPr lang="tr-TR" b="0" dirty="0" smtClean="0"/>
              </a:p>
              <a:p>
                <a:r>
                  <a:rPr lang="tr-TR" dirty="0" smtClean="0"/>
                  <a:t>      </a:t>
                </a:r>
                <a:endParaRPr lang="tr-TR" b="0" dirty="0" smtClean="0"/>
              </a:p>
              <a:p>
                <a:r>
                  <a:rPr lang="tr-TR" dirty="0" smtClean="0"/>
                  <a:t>	</a:t>
                </a:r>
                <a:endParaRPr lang="tr-TR" dirty="0"/>
              </a:p>
            </p:txBody>
          </p:sp>
        </mc:Choice>
        <mc:Fallback xmlns="">
          <p:sp>
            <p:nvSpPr>
              <p:cNvPr id="4" name="Dikdörtgen 3"/>
              <p:cNvSpPr>
                <a:spLocks noRot="1" noChangeAspect="1" noMove="1" noResize="1" noEditPoints="1" noAdjustHandles="1" noChangeArrowheads="1" noChangeShapeType="1" noTextEdit="1"/>
              </p:cNvSpPr>
              <p:nvPr/>
            </p:nvSpPr>
            <p:spPr>
              <a:xfrm>
                <a:off x="7938268" y="2586711"/>
                <a:ext cx="3947684" cy="1200329"/>
              </a:xfrm>
              <a:prstGeom prst="rect">
                <a:avLst/>
              </a:prstGeom>
              <a:blipFill>
                <a:blip r:embed="rId2"/>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 name="Dikdörtgen 4"/>
              <p:cNvSpPr/>
              <p:nvPr/>
            </p:nvSpPr>
            <p:spPr>
              <a:xfrm>
                <a:off x="7602582" y="3469125"/>
                <a:ext cx="4141183" cy="1200329"/>
              </a:xfrm>
              <a:prstGeom prst="rect">
                <a:avLst/>
              </a:prstGeom>
            </p:spPr>
            <p:txBody>
              <a:bodyPr wrap="square">
                <a:spAutoFit/>
              </a:bodyPr>
              <a:lstStyle/>
              <a:p>
                <a:pPr lvl="1"/>
                <a14:m>
                  <m:oMath xmlns:m="http://schemas.openxmlformats.org/officeDocument/2006/math">
                    <m:r>
                      <a:rPr lang="tr-TR" b="0" i="1" smtClean="0">
                        <a:latin typeface="Cambria Math" panose="02040503050406030204" pitchFamily="18" charset="0"/>
                      </a:rPr>
                      <m:t>𝑀𝑎𝑦𝚤𝑠</m:t>
                    </m:r>
                    <m:r>
                      <a:rPr lang="tr-TR" b="0" i="1" smtClean="0">
                        <a:latin typeface="Cambria Math" panose="02040503050406030204" pitchFamily="18" charset="0"/>
                      </a:rPr>
                      <m:t> </m:t>
                    </m:r>
                    <m:r>
                      <a:rPr lang="tr-TR" b="0" i="1" smtClean="0">
                        <a:latin typeface="Cambria Math" panose="02040503050406030204" pitchFamily="18" charset="0"/>
                      </a:rPr>
                      <m:t>𝑑𝑒</m:t>
                    </m:r>
                    <m:r>
                      <a:rPr lang="tr-TR" b="0" i="1" smtClean="0">
                        <a:latin typeface="Cambria Math" panose="02040503050406030204" pitchFamily="18" charset="0"/>
                      </a:rPr>
                      <m:t>ğ</m:t>
                    </m:r>
                    <m:r>
                      <a:rPr lang="tr-TR" b="0" i="1" smtClean="0">
                        <a:latin typeface="Cambria Math" panose="02040503050406030204" pitchFamily="18" charset="0"/>
                      </a:rPr>
                      <m:t>𝑖</m:t>
                    </m:r>
                    <m:r>
                      <a:rPr lang="tr-TR" b="0" i="1" smtClean="0">
                        <a:latin typeface="Cambria Math" panose="02040503050406030204" pitchFamily="18" charset="0"/>
                      </a:rPr>
                      <m:t>ş</m:t>
                    </m:r>
                    <m:r>
                      <a:rPr lang="tr-TR" b="0" i="1" smtClean="0">
                        <a:latin typeface="Cambria Math" panose="02040503050406030204" pitchFamily="18" charset="0"/>
                      </a:rPr>
                      <m:t>𝑖𝑚</m:t>
                    </m:r>
                    <m:r>
                      <a:rPr lang="tr-TR" i="0">
                        <a:latin typeface="Cambria Math" panose="02040503050406030204" pitchFamily="18" charset="0"/>
                      </a:rPr>
                      <m:t>=</m:t>
                    </m:r>
                    <m:r>
                      <a:rPr lang="tr-TR" b="0" i="0" smtClean="0">
                        <a:latin typeface="Cambria Math" panose="02040503050406030204" pitchFamily="18" charset="0"/>
                      </a:rPr>
                      <m:t>72.750−</m:t>
                    </m:r>
                  </m:oMath>
                </a14:m>
                <a:r>
                  <a:rPr lang="tr-TR" b="0" i="0" dirty="0" smtClean="0">
                    <a:latin typeface="Cambria Math" panose="02040503050406030204" pitchFamily="18" charset="0"/>
                  </a:rPr>
                  <a:t>69.350</a:t>
                </a:r>
              </a:p>
              <a:p>
                <a:pPr lvl="1"/>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Ş</m:t>
                      </m:r>
                      <m:r>
                        <a:rPr lang="tr-TR" b="0" i="1" smtClean="0">
                          <a:latin typeface="Cambria Math" panose="02040503050406030204" pitchFamily="18" charset="0"/>
                        </a:rPr>
                        <m:t>𝑢𝑏𝑎𝑡</m:t>
                      </m:r>
                      <m:r>
                        <a:rPr lang="tr-TR" i="1">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a:latin typeface="Cambria Math" panose="02040503050406030204" pitchFamily="18" charset="0"/>
                        </a:rPr>
                        <m:t>=</m:t>
                      </m:r>
                      <m:r>
                        <a:rPr lang="tr-TR" b="0" i="0" smtClean="0">
                          <a:latin typeface="Cambria Math" panose="02040503050406030204" pitchFamily="18" charset="0"/>
                        </a:rPr>
                        <m:t>+3.400</m:t>
                      </m:r>
                    </m:oMath>
                  </m:oMathPara>
                </a14:m>
                <a:endParaRPr lang="tr-TR" b="0" dirty="0" smtClean="0"/>
              </a:p>
              <a:p>
                <a:r>
                  <a:rPr lang="tr-TR" dirty="0" smtClean="0"/>
                  <a:t>      </a:t>
                </a:r>
                <a:endParaRPr lang="tr-TR" b="0" dirty="0" smtClean="0"/>
              </a:p>
              <a:p>
                <a:r>
                  <a:rPr lang="tr-TR" dirty="0" smtClean="0"/>
                  <a:t>	 </a:t>
                </a:r>
                <a:endParaRPr lang="tr-TR" dirty="0"/>
              </a:p>
            </p:txBody>
          </p:sp>
        </mc:Choice>
        <mc:Fallback xmlns="">
          <p:sp>
            <p:nvSpPr>
              <p:cNvPr id="5" name="Dikdörtgen 4"/>
              <p:cNvSpPr>
                <a:spLocks noRot="1" noChangeAspect="1" noMove="1" noResize="1" noEditPoints="1" noAdjustHandles="1" noChangeArrowheads="1" noChangeShapeType="1" noTextEdit="1"/>
              </p:cNvSpPr>
              <p:nvPr/>
            </p:nvSpPr>
            <p:spPr>
              <a:xfrm>
                <a:off x="7602582" y="3469125"/>
                <a:ext cx="4141183" cy="1200329"/>
              </a:xfrm>
              <a:prstGeom prst="rect">
                <a:avLst/>
              </a:prstGeom>
              <a:blipFill>
                <a:blip r:embed="rId3"/>
                <a:stretch>
                  <a:fillRect t="-304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Dikdörtgen 5"/>
              <p:cNvSpPr/>
              <p:nvPr/>
            </p:nvSpPr>
            <p:spPr>
              <a:xfrm>
                <a:off x="8089207" y="4328887"/>
                <a:ext cx="3600601" cy="1200329"/>
              </a:xfrm>
              <a:prstGeom prst="rect">
                <a:avLst/>
              </a:prstGeom>
            </p:spPr>
            <p:txBody>
              <a:bodyPr wrap="none">
                <a:spAutoFit/>
              </a:bodyPr>
              <a:lstStyle/>
              <a:p>
                <a14:m>
                  <m:oMath xmlns:m="http://schemas.openxmlformats.org/officeDocument/2006/math">
                    <m:r>
                      <a:rPr lang="tr-TR" b="0" i="1" smtClean="0">
                        <a:latin typeface="Cambria Math" panose="02040503050406030204" pitchFamily="18" charset="0"/>
                      </a:rPr>
                      <m:t>𝐻𝑎𝑧𝑖𝑟𝑎𝑛</m:t>
                    </m:r>
                    <m:r>
                      <a:rPr lang="tr-TR" b="0" i="1" smtClean="0">
                        <a:latin typeface="Cambria Math" panose="02040503050406030204" pitchFamily="18" charset="0"/>
                      </a:rPr>
                      <m:t> </m:t>
                    </m:r>
                    <m:r>
                      <a:rPr lang="tr-TR" b="0" i="1" smtClean="0">
                        <a:latin typeface="Cambria Math" panose="02040503050406030204" pitchFamily="18" charset="0"/>
                      </a:rPr>
                      <m:t>𝑑𝑒</m:t>
                    </m:r>
                    <m:r>
                      <a:rPr lang="tr-TR" b="0" i="1" smtClean="0">
                        <a:latin typeface="Cambria Math" panose="02040503050406030204" pitchFamily="18" charset="0"/>
                      </a:rPr>
                      <m:t>ğ</m:t>
                    </m:r>
                    <m:r>
                      <a:rPr lang="tr-TR" b="0" i="1" smtClean="0">
                        <a:latin typeface="Cambria Math" panose="02040503050406030204" pitchFamily="18" charset="0"/>
                      </a:rPr>
                      <m:t>𝑖</m:t>
                    </m:r>
                    <m:r>
                      <a:rPr lang="tr-TR" b="0" i="1" smtClean="0">
                        <a:latin typeface="Cambria Math" panose="02040503050406030204" pitchFamily="18" charset="0"/>
                      </a:rPr>
                      <m:t>ş</m:t>
                    </m:r>
                    <m:r>
                      <a:rPr lang="tr-TR" b="0" i="1" smtClean="0">
                        <a:latin typeface="Cambria Math" panose="02040503050406030204" pitchFamily="18" charset="0"/>
                      </a:rPr>
                      <m:t>𝑖𝑚</m:t>
                    </m:r>
                    <m:r>
                      <a:rPr lang="tr-TR" i="0">
                        <a:latin typeface="Cambria Math" panose="02040503050406030204" pitchFamily="18" charset="0"/>
                      </a:rPr>
                      <m:t>=</m:t>
                    </m:r>
                    <m:r>
                      <a:rPr lang="tr-TR" b="0" i="0" smtClean="0">
                        <a:latin typeface="Cambria Math" panose="02040503050406030204" pitchFamily="18" charset="0"/>
                      </a:rPr>
                      <m:t>59.200</m:t>
                    </m:r>
                  </m:oMath>
                </a14:m>
                <a:r>
                  <a:rPr lang="tr-TR" b="0" dirty="0" smtClean="0"/>
                  <a:t>-63.400</a:t>
                </a:r>
              </a:p>
              <a:p>
                <a:r>
                  <a:rPr lang="tr-TR" dirty="0" smtClean="0"/>
                  <a:t>  </a:t>
                </a:r>
                <a14:m>
                  <m:oMath xmlns:m="http://schemas.openxmlformats.org/officeDocument/2006/math">
                    <m:r>
                      <a:rPr lang="tr-TR" b="0" i="1" smtClean="0">
                        <a:latin typeface="Cambria Math" panose="02040503050406030204" pitchFamily="18" charset="0"/>
                      </a:rPr>
                      <m:t>𝐻𝑎𝑧𝑖𝑟𝑎𝑛</m:t>
                    </m:r>
                    <m:r>
                      <a:rPr lang="tr-TR" i="1">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a:latin typeface="Cambria Math" panose="02040503050406030204" pitchFamily="18" charset="0"/>
                      </a:rPr>
                      <m:t>=</m:t>
                    </m:r>
                    <m:r>
                      <a:rPr lang="tr-TR" b="0" i="0" smtClean="0">
                        <a:latin typeface="Cambria Math" panose="02040503050406030204" pitchFamily="18" charset="0"/>
                      </a:rPr>
                      <m:t>−4.200</m:t>
                    </m:r>
                  </m:oMath>
                </a14:m>
                <a:endParaRPr lang="tr-TR" b="0" dirty="0" smtClean="0"/>
              </a:p>
              <a:p>
                <a:r>
                  <a:rPr lang="tr-TR" dirty="0" smtClean="0"/>
                  <a:t>      </a:t>
                </a:r>
                <a:endParaRPr lang="tr-TR" b="0" dirty="0" smtClean="0"/>
              </a:p>
              <a:p>
                <a:r>
                  <a:rPr lang="tr-TR" dirty="0" smtClean="0"/>
                  <a:t>	</a:t>
                </a:r>
                <a:endParaRPr lang="tr-TR" dirty="0"/>
              </a:p>
            </p:txBody>
          </p:sp>
        </mc:Choice>
        <mc:Fallback xmlns="">
          <p:sp>
            <p:nvSpPr>
              <p:cNvPr id="6" name="Dikdörtgen 5"/>
              <p:cNvSpPr>
                <a:spLocks noRot="1" noChangeAspect="1" noMove="1" noResize="1" noEditPoints="1" noAdjustHandles="1" noChangeArrowheads="1" noChangeShapeType="1" noTextEdit="1"/>
              </p:cNvSpPr>
              <p:nvPr/>
            </p:nvSpPr>
            <p:spPr>
              <a:xfrm>
                <a:off x="8089207" y="4328887"/>
                <a:ext cx="3600601" cy="1200329"/>
              </a:xfrm>
              <a:prstGeom prst="rect">
                <a:avLst/>
              </a:prstGeom>
              <a:blipFill>
                <a:blip r:embed="rId4"/>
                <a:stretch>
                  <a:fillRect t="-2538" r="-67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Dikdörtgen 6"/>
              <p:cNvSpPr/>
              <p:nvPr/>
            </p:nvSpPr>
            <p:spPr>
              <a:xfrm>
                <a:off x="7938268" y="5299350"/>
                <a:ext cx="3751989" cy="1200329"/>
              </a:xfrm>
              <a:prstGeom prst="rect">
                <a:avLst/>
              </a:prstGeom>
            </p:spPr>
            <p:txBody>
              <a:bodyPr wrap="none">
                <a:spAutoFit/>
              </a:bodyPr>
              <a:lstStyle/>
              <a:p>
                <a14:m>
                  <m:oMath xmlns:m="http://schemas.openxmlformats.org/officeDocument/2006/math">
                    <m:r>
                      <a:rPr lang="tr-TR" b="0" i="1" smtClean="0">
                        <a:latin typeface="Cambria Math" panose="02040503050406030204" pitchFamily="18" charset="0"/>
                      </a:rPr>
                      <m:t>İ</m:t>
                    </m:r>
                    <m:r>
                      <a:rPr lang="tr-TR" b="0" i="1" smtClean="0">
                        <a:latin typeface="Cambria Math" panose="02040503050406030204" pitchFamily="18" charset="0"/>
                      </a:rPr>
                      <m:t>𝑘𝑖𝑛𝑐𝑖</m:t>
                    </m:r>
                    <m:r>
                      <a:rPr lang="tr-TR" b="0" i="1" smtClean="0">
                        <a:latin typeface="Cambria Math" panose="02040503050406030204" pitchFamily="18" charset="0"/>
                      </a:rPr>
                      <m:t> ç</m:t>
                    </m:r>
                    <m:r>
                      <a:rPr lang="tr-TR" b="0" i="1" smtClean="0">
                        <a:latin typeface="Cambria Math" panose="02040503050406030204" pitchFamily="18" charset="0"/>
                      </a:rPr>
                      <m:t>𝑒𝑦𝑟𝑒𝑘</m:t>
                    </m:r>
                    <m:r>
                      <a:rPr lang="tr-TR" i="0">
                        <a:latin typeface="Cambria Math" panose="02040503050406030204" pitchFamily="18" charset="0"/>
                      </a:rPr>
                      <m:t>=</m:t>
                    </m:r>
                    <m:r>
                      <a:rPr lang="tr-TR" b="0" i="0" smtClean="0">
                        <a:latin typeface="Cambria Math" panose="02040503050406030204" pitchFamily="18" charset="0"/>
                      </a:rPr>
                      <m:t>201.965−</m:t>
                    </m:r>
                  </m:oMath>
                </a14:m>
                <a:r>
                  <a:rPr lang="tr-TR" b="0" dirty="0" smtClean="0"/>
                  <a:t>198.764</a:t>
                </a:r>
              </a:p>
              <a:p>
                <a:r>
                  <a:rPr lang="tr-TR" dirty="0" smtClean="0"/>
                  <a:t>  </a:t>
                </a:r>
                <a14:m>
                  <m:oMath xmlns:m="http://schemas.openxmlformats.org/officeDocument/2006/math">
                    <m:r>
                      <a:rPr lang="tr-TR" b="0" i="1" smtClean="0">
                        <a:latin typeface="Cambria Math" panose="02040503050406030204" pitchFamily="18" charset="0"/>
                      </a:rPr>
                      <m:t>İ</m:t>
                    </m:r>
                    <m:r>
                      <a:rPr lang="tr-TR" b="0" i="1" smtClean="0">
                        <a:latin typeface="Cambria Math" panose="02040503050406030204" pitchFamily="18" charset="0"/>
                      </a:rPr>
                      <m:t>𝑘𝑖𝑛𝑐𝑖</m:t>
                    </m:r>
                    <m:r>
                      <a:rPr lang="tr-TR" b="0" i="1" smtClean="0">
                        <a:latin typeface="Cambria Math" panose="02040503050406030204" pitchFamily="18" charset="0"/>
                      </a:rPr>
                      <m:t> ç</m:t>
                    </m:r>
                    <m:r>
                      <a:rPr lang="tr-TR" b="0" i="1" smtClean="0">
                        <a:latin typeface="Cambria Math" panose="02040503050406030204" pitchFamily="18" charset="0"/>
                      </a:rPr>
                      <m:t>𝑒𝑦𝑟𝑒𝑘</m:t>
                    </m:r>
                    <m:r>
                      <a:rPr lang="tr-TR" b="0" i="1" smtClean="0">
                        <a:latin typeface="Cambria Math" panose="02040503050406030204" pitchFamily="18" charset="0"/>
                      </a:rPr>
                      <m:t> </m:t>
                    </m:r>
                    <m:r>
                      <a:rPr lang="tr-TR" i="1">
                        <a:latin typeface="Cambria Math" panose="02040503050406030204" pitchFamily="18" charset="0"/>
                      </a:rPr>
                      <m:t>𝑑𝑒</m:t>
                    </m:r>
                    <m:r>
                      <a:rPr lang="tr-TR" i="1">
                        <a:latin typeface="Cambria Math" panose="02040503050406030204" pitchFamily="18" charset="0"/>
                      </a:rPr>
                      <m:t>ğ</m:t>
                    </m:r>
                    <m:r>
                      <a:rPr lang="tr-TR" i="1">
                        <a:latin typeface="Cambria Math" panose="02040503050406030204" pitchFamily="18" charset="0"/>
                      </a:rPr>
                      <m:t>𝑖</m:t>
                    </m:r>
                    <m:r>
                      <a:rPr lang="tr-TR" i="1">
                        <a:latin typeface="Cambria Math" panose="02040503050406030204" pitchFamily="18" charset="0"/>
                      </a:rPr>
                      <m:t>ş</m:t>
                    </m:r>
                    <m:r>
                      <a:rPr lang="tr-TR" i="1">
                        <a:latin typeface="Cambria Math" panose="02040503050406030204" pitchFamily="18" charset="0"/>
                      </a:rPr>
                      <m:t>𝑖𝑚</m:t>
                    </m:r>
                    <m:r>
                      <a:rPr lang="tr-TR">
                        <a:latin typeface="Cambria Math" panose="02040503050406030204" pitchFamily="18" charset="0"/>
                      </a:rPr>
                      <m:t>=</m:t>
                    </m:r>
                    <m:r>
                      <a:rPr lang="tr-TR" b="0" i="0" smtClean="0">
                        <a:latin typeface="Cambria Math" panose="02040503050406030204" pitchFamily="18" charset="0"/>
                      </a:rPr>
                      <m:t>+3.200</m:t>
                    </m:r>
                  </m:oMath>
                </a14:m>
                <a:endParaRPr lang="tr-TR" b="0" dirty="0" smtClean="0"/>
              </a:p>
              <a:p>
                <a:r>
                  <a:rPr lang="tr-TR" dirty="0" smtClean="0"/>
                  <a:t>      </a:t>
                </a:r>
                <a:endParaRPr lang="tr-TR" b="0" dirty="0" smtClean="0"/>
              </a:p>
              <a:p>
                <a:r>
                  <a:rPr lang="tr-TR" dirty="0" smtClean="0"/>
                  <a:t>	</a:t>
                </a:r>
                <a:endParaRPr lang="tr-TR" dirty="0"/>
              </a:p>
            </p:txBody>
          </p:sp>
        </mc:Choice>
        <mc:Fallback xmlns="">
          <p:sp>
            <p:nvSpPr>
              <p:cNvPr id="7" name="Dikdörtgen 6"/>
              <p:cNvSpPr>
                <a:spLocks noRot="1" noChangeAspect="1" noMove="1" noResize="1" noEditPoints="1" noAdjustHandles="1" noChangeArrowheads="1" noChangeShapeType="1" noTextEdit="1"/>
              </p:cNvSpPr>
              <p:nvPr/>
            </p:nvSpPr>
            <p:spPr>
              <a:xfrm>
                <a:off x="7938268" y="5299350"/>
                <a:ext cx="3751989" cy="1200329"/>
              </a:xfrm>
              <a:prstGeom prst="rect">
                <a:avLst/>
              </a:prstGeom>
              <a:blipFill>
                <a:blip r:embed="rId5"/>
                <a:stretch>
                  <a:fillRect l="-162" t="-2538"/>
                </a:stretch>
              </a:blipFill>
            </p:spPr>
            <p:txBody>
              <a:bodyPr/>
              <a:lstStyle/>
              <a:p>
                <a:r>
                  <a:rPr lang="tr-TR">
                    <a:noFill/>
                  </a:rPr>
                  <a:t> </a:t>
                </a:r>
              </a:p>
            </p:txBody>
          </p:sp>
        </mc:Fallback>
      </mc:AlternateContent>
      <p:graphicFrame>
        <p:nvGraphicFramePr>
          <p:cNvPr id="8" name="Tablo 7"/>
          <p:cNvGraphicFramePr>
            <a:graphicFrameLocks noGrp="1"/>
          </p:cNvGraphicFramePr>
          <p:nvPr>
            <p:extLst/>
          </p:nvPr>
        </p:nvGraphicFramePr>
        <p:xfrm>
          <a:off x="404190" y="2635827"/>
          <a:ext cx="7117504" cy="2302425"/>
        </p:xfrm>
        <a:graphic>
          <a:graphicData uri="http://schemas.openxmlformats.org/drawingml/2006/table">
            <a:tbl>
              <a:tblPr>
                <a:tableStyleId>{8799B23B-EC83-4686-B30A-512413B5E67A}</a:tableStyleId>
              </a:tblPr>
              <a:tblGrid>
                <a:gridCol w="1517297">
                  <a:extLst>
                    <a:ext uri="{9D8B030D-6E8A-4147-A177-3AD203B41FA5}">
                      <a16:colId xmlns:a16="http://schemas.microsoft.com/office/drawing/2014/main" val="1999540734"/>
                    </a:ext>
                  </a:extLst>
                </a:gridCol>
                <a:gridCol w="1641440">
                  <a:extLst>
                    <a:ext uri="{9D8B030D-6E8A-4147-A177-3AD203B41FA5}">
                      <a16:colId xmlns:a16="http://schemas.microsoft.com/office/drawing/2014/main" val="2697331346"/>
                    </a:ext>
                  </a:extLst>
                </a:gridCol>
                <a:gridCol w="1917312">
                  <a:extLst>
                    <a:ext uri="{9D8B030D-6E8A-4147-A177-3AD203B41FA5}">
                      <a16:colId xmlns:a16="http://schemas.microsoft.com/office/drawing/2014/main" val="2964084372"/>
                    </a:ext>
                  </a:extLst>
                </a:gridCol>
                <a:gridCol w="1103489">
                  <a:extLst>
                    <a:ext uri="{9D8B030D-6E8A-4147-A177-3AD203B41FA5}">
                      <a16:colId xmlns:a16="http://schemas.microsoft.com/office/drawing/2014/main" val="1045974540"/>
                    </a:ext>
                  </a:extLst>
                </a:gridCol>
                <a:gridCol w="937966">
                  <a:extLst>
                    <a:ext uri="{9D8B030D-6E8A-4147-A177-3AD203B41FA5}">
                      <a16:colId xmlns:a16="http://schemas.microsoft.com/office/drawing/2014/main" val="441712964"/>
                    </a:ext>
                  </a:extLst>
                </a:gridCol>
              </a:tblGrid>
              <a:tr h="386121">
                <a:tc>
                  <a:txBody>
                    <a:bodyPr/>
                    <a:lstStyle/>
                    <a:p>
                      <a:pPr algn="just" fontAlgn="ctr"/>
                      <a:r>
                        <a:rPr lang="tr-TR" sz="1200" u="none" strike="noStrike" dirty="0">
                          <a:effectLst/>
                        </a:rPr>
                        <a:t>Aylar</a:t>
                      </a:r>
                      <a:endParaRPr lang="tr-TR" sz="12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a:effectLst/>
                        </a:rPr>
                        <a:t>2015</a:t>
                      </a:r>
                      <a:endParaRPr lang="tr-TR" sz="12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a:effectLst/>
                        </a:rPr>
                        <a:t>2014</a:t>
                      </a:r>
                      <a:endParaRPr lang="tr-TR" sz="12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just" fontAlgn="ctr"/>
                      <a:r>
                        <a:rPr lang="tr-TR" sz="1200" u="none" strike="noStrike">
                          <a:effectLst/>
                        </a:rPr>
                        <a:t>Değişim</a:t>
                      </a:r>
                      <a:endParaRPr lang="tr-TR" sz="12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just" fontAlgn="ctr"/>
                      <a:r>
                        <a:rPr lang="tr-TR" sz="1200" u="none" strike="noStrike">
                          <a:effectLst/>
                        </a:rPr>
                        <a:t>Değişim %</a:t>
                      </a:r>
                      <a:endParaRPr lang="tr-TR" sz="1200" b="1"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142868695"/>
                  </a:ext>
                </a:extLst>
              </a:tr>
              <a:tr h="386121">
                <a:tc>
                  <a:txBody>
                    <a:bodyPr/>
                    <a:lstStyle/>
                    <a:p>
                      <a:pPr algn="just" fontAlgn="ctr"/>
                      <a:r>
                        <a:rPr lang="tr-TR" sz="1200" u="none" strike="noStrike">
                          <a:effectLst/>
                        </a:rPr>
                        <a:t>Nisan </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a:effectLst/>
                        </a:rPr>
                        <a:t>68.000</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a:effectLst/>
                        </a:rPr>
                        <a:t>64.000</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smtClean="0">
                          <a:effectLst/>
                        </a:rPr>
                        <a:t>4.000</a:t>
                      </a:r>
                      <a:endParaRPr lang="tr-TR" sz="12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endParaRPr lang="tr-TR" sz="12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909679700"/>
                  </a:ext>
                </a:extLst>
              </a:tr>
              <a:tr h="386121">
                <a:tc>
                  <a:txBody>
                    <a:bodyPr/>
                    <a:lstStyle/>
                    <a:p>
                      <a:pPr algn="just" fontAlgn="ctr"/>
                      <a:r>
                        <a:rPr lang="tr-TR" sz="1200" u="none" strike="noStrike">
                          <a:effectLst/>
                        </a:rPr>
                        <a:t>Mayıs</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a:effectLst/>
                        </a:rPr>
                        <a:t>72.750</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a:effectLst/>
                        </a:rPr>
                        <a:t>69.350</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smtClean="0">
                          <a:effectLst/>
                        </a:rPr>
                        <a:t>3.400</a:t>
                      </a:r>
                      <a:endParaRPr lang="tr-TR" sz="12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endParaRPr lang="tr-TR" sz="12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682197153"/>
                  </a:ext>
                </a:extLst>
              </a:tr>
              <a:tr h="386121">
                <a:tc>
                  <a:txBody>
                    <a:bodyPr/>
                    <a:lstStyle/>
                    <a:p>
                      <a:pPr algn="just" fontAlgn="ctr"/>
                      <a:r>
                        <a:rPr lang="tr-TR" sz="1200" u="none" strike="noStrike">
                          <a:effectLst/>
                        </a:rPr>
                        <a:t>Haziran</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a:effectLst/>
                        </a:rPr>
                        <a:t>59.200</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a:effectLst/>
                        </a:rPr>
                        <a:t>63.400</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smtClean="0">
                          <a:effectLst/>
                        </a:rPr>
                        <a:t>-4.200</a:t>
                      </a:r>
                      <a:endParaRPr lang="tr-TR" sz="12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endParaRPr lang="tr-TR" sz="12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122929822"/>
                  </a:ext>
                </a:extLst>
              </a:tr>
              <a:tr h="757941">
                <a:tc>
                  <a:txBody>
                    <a:bodyPr/>
                    <a:lstStyle/>
                    <a:p>
                      <a:pPr algn="just" fontAlgn="ctr"/>
                      <a:r>
                        <a:rPr lang="tr-TR" sz="1200" u="none" strike="noStrike">
                          <a:effectLst/>
                        </a:rPr>
                        <a:t>Yılın İkinci Çeyreği</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smtClean="0">
                          <a:effectLst/>
                        </a:rPr>
                        <a:t>199.950</a:t>
                      </a:r>
                      <a:endParaRPr lang="tr-TR" sz="12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smtClean="0">
                          <a:effectLst/>
                        </a:rPr>
                        <a:t>196.750</a:t>
                      </a:r>
                      <a:endParaRPr lang="tr-TR" sz="12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smtClean="0">
                          <a:effectLst/>
                        </a:rPr>
                        <a:t>3.200</a:t>
                      </a:r>
                      <a:endParaRPr lang="tr-TR" sz="12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endParaRPr lang="tr-TR" sz="12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4086668568"/>
                  </a:ext>
                </a:extLst>
              </a:tr>
            </a:tbl>
          </a:graphicData>
        </a:graphic>
      </p:graphicFrame>
    </p:spTree>
    <p:extLst>
      <p:ext uri="{BB962C8B-B14F-4D97-AF65-F5344CB8AC3E}">
        <p14:creationId xmlns:p14="http://schemas.microsoft.com/office/powerpoint/2010/main" val="2209207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34646" y="916243"/>
            <a:ext cx="10527323" cy="4165243"/>
          </a:xfrm>
          <a:prstGeom prst="rect">
            <a:avLst/>
          </a:prstGeom>
        </p:spPr>
        <p:txBody>
          <a:bodyPr wrap="square">
            <a:spAutoFit/>
          </a:bodyPr>
          <a:lstStyle/>
          <a:p>
            <a:pPr marL="91440" marR="91440" algn="ctr">
              <a:spcBef>
                <a:spcPts val="400"/>
              </a:spcBef>
              <a:spcAft>
                <a:spcPts val="400"/>
              </a:spcAft>
            </a:pPr>
            <a:r>
              <a:rPr lang="tr-TR" b="1"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KAYNAKÇA</a:t>
            </a:r>
          </a:p>
          <a:p>
            <a:pPr marL="91440" marR="91440" algn="ctr">
              <a:spcBef>
                <a:spcPts val="400"/>
              </a:spcBef>
              <a:spcAft>
                <a:spcPts val="400"/>
              </a:spcAft>
            </a:pPr>
            <a:endParaRPr lang="tr-TR" b="1"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Denizer</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D. (2005). Konaklama İşletmelerinde Yiyecek ve İçecek Yönetimi.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Yılmaz, Y. (2005). Yiyecek İçecek Maliyet Kontrolü.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Sarıışık, Mehmet (2017). Yiyecek İçecek İşletmelerinde  Maliyet Kontrolü.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Çetiner, E (2002).Konaklama İşletmelerinde Muhasebe Uygulamaları. Ankara: Gazi Yayınevi</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err="1">
                <a:solidFill>
                  <a:srgbClr val="5F5F5F"/>
                </a:solidFill>
                <a:latin typeface="Arial" panose="020B0604020202020204" pitchFamily="34" charset="0"/>
                <a:ea typeface="Times New Roman" panose="02020603050405020304" pitchFamily="18" charset="0"/>
                <a:cs typeface="Times New Roman" panose="02020603050405020304" pitchFamily="18" charset="0"/>
              </a:rPr>
              <a:t>Usal</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 (2006).Turizm İşletmelerinde Maliyet Analizleri</a:t>
            </a:r>
            <a:r>
              <a:rPr lang="tr-TR"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 Ankara</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Detay Yayıncılık</a:t>
            </a:r>
            <a:endParaRPr lang="tr-TR" sz="160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2517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eyin fırtınası hakkında su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52_TF03460637" id="{0832DA4E-A202-43F2-A5EE-27E99C173A88}" vid="{7A43FF2D-0693-42F6-A231-BFAA64C80588}"/>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Profesyonel beyin fırtınası sunusu</Template>
  <TotalTime>5727</TotalTime>
  <Words>1022</Words>
  <Application>Microsoft Office PowerPoint</Application>
  <PresentationFormat>Geniş ekran</PresentationFormat>
  <Paragraphs>237</Paragraphs>
  <Slides>9</Slides>
  <Notes>0</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9</vt:i4>
      </vt:variant>
    </vt:vector>
  </HeadingPairs>
  <TitlesOfParts>
    <vt:vector size="20" baseType="lpstr">
      <vt:lpstr>SimSun</vt:lpstr>
      <vt:lpstr>Arial</vt:lpstr>
      <vt:lpstr>Calibri</vt:lpstr>
      <vt:lpstr>Cambria Math</vt:lpstr>
      <vt:lpstr>Century Gothic</vt:lpstr>
      <vt:lpstr>Mangal</vt:lpstr>
      <vt:lpstr>Palatino Linotype</vt:lpstr>
      <vt:lpstr>Times New Roman</vt:lpstr>
      <vt:lpstr>Verdana</vt:lpstr>
      <vt:lpstr>Wingdings 2</vt:lpstr>
      <vt:lpstr>Beyin fırtınası hakkında sunu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Fuat Atasoy</dc:creator>
  <cp:lastModifiedBy>Fuat Atasoy</cp:lastModifiedBy>
  <cp:revision>171</cp:revision>
  <dcterms:created xsi:type="dcterms:W3CDTF">2019-11-06T14:40:35Z</dcterms:created>
  <dcterms:modified xsi:type="dcterms:W3CDTF">2020-05-07T20:10:10Z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