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573" r:id="rId2"/>
    <p:sldId id="624" r:id="rId3"/>
    <p:sldId id="625" r:id="rId4"/>
    <p:sldId id="626" r:id="rId5"/>
    <p:sldId id="627" r:id="rId6"/>
    <p:sldId id="628" r:id="rId7"/>
    <p:sldId id="629" r:id="rId8"/>
    <p:sldId id="630" r:id="rId9"/>
    <p:sldId id="623" r:id="rId10"/>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7" autoAdjust="0"/>
    <p:restoredTop sz="94660"/>
  </p:normalViewPr>
  <p:slideViewPr>
    <p:cSldViewPr snapToGrid="0">
      <p:cViewPr varScale="1">
        <p:scale>
          <a:sx n="88" d="100"/>
          <a:sy n="88" d="100"/>
        </p:scale>
        <p:origin x="322"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7.05.2020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7.05.2020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smtClean="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7.05.2020</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smtClean="0"/>
              <a:t>Alt bilgi ekle</a:t>
            </a:r>
            <a:endParaRPr lang="tr-TR" noProof="0" dirty="0"/>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smtClean="0"/>
              <a:t>Asıl başlık stili için tıklatın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smtClean="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7.05.2020</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smtClean="0"/>
              <a:t>Alt bilgi ekle</a:t>
            </a:r>
            <a:endParaRPr lang="tr-TR" noProof="0"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smtClean="0"/>
              <a:t>Asıl başlık stili için tıklatın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smtClean="0"/>
              <a:t>Asıl başlık stili için tıklatın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smtClean="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7.05.2020</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smtClean="0"/>
              <a:t>Alt bilgi ekle</a:t>
            </a:r>
            <a:endParaRPr lang="tr-TR" noProof="0" dirty="0"/>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7.05.2020</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smtClean="0"/>
              <a:t>Alt bilgi ekle</a:t>
            </a:r>
            <a:endParaRPr lang="tr-TR" noProof="0" dirty="0"/>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7.05.2020</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smtClean="0"/>
              <a:t>Alt bilgi ekle</a:t>
            </a:r>
            <a:endParaRPr lang="tr-TR" noProof="0"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smtClean="0"/>
              <a:t>Asıl başlık stili için tıklatın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smtClean="0"/>
              <a:t>Asıl metin stillerini düzenle</a:t>
            </a:r>
          </a:p>
          <a:p>
            <a:pPr lvl="1" rtl="0" eaLnBrk="1" latinLnBrk="0" hangingPunct="1"/>
            <a:r>
              <a:rPr lang="tr-TR" noProof="0" smtClean="0"/>
              <a:t>İkinci düzey</a:t>
            </a:r>
          </a:p>
          <a:p>
            <a:pPr lvl="2" rtl="0" eaLnBrk="1" latinLnBrk="0" hangingPunct="1"/>
            <a:r>
              <a:rPr lang="tr-TR" noProof="0" smtClean="0"/>
              <a:t>Üçüncü düzey</a:t>
            </a:r>
          </a:p>
          <a:p>
            <a:pPr lvl="3" rtl="0" eaLnBrk="1" latinLnBrk="0" hangingPunct="1"/>
            <a:r>
              <a:rPr lang="tr-TR" noProof="0" smtClean="0"/>
              <a:t>Dördüncü düzey</a:t>
            </a:r>
          </a:p>
          <a:p>
            <a:pPr lvl="4" rtl="0" eaLnBrk="1" latinLnBrk="0" hangingPunct="1"/>
            <a:r>
              <a:rPr lang="tr-TR" noProof="0" smtClean="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smtClean="0"/>
              <a:t>Asıl başlık stili için tıklatın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smtClean="0"/>
              <a:t>Resim eklemek için simgeyi tıklatın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smtClean="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7.05.2020</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smtClean="0"/>
              <a:t>Alt bilgi ekle</a:t>
            </a:r>
            <a:endParaRPr lang="tr-TR" noProof="0" dirty="0"/>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smtClean="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smtClean="0"/>
              <a:t>Asıl metin stillerini düzenlemek için tıklayın</a:t>
            </a:r>
          </a:p>
          <a:p>
            <a:pPr lvl="1" rtl="0" eaLnBrk="1" latinLnBrk="0" hangingPunct="1"/>
            <a:r>
              <a:rPr lang="tr-TR" noProof="0" dirty="0" smtClean="0"/>
              <a:t>İkinci düzey</a:t>
            </a:r>
          </a:p>
          <a:p>
            <a:pPr lvl="2" rtl="0" eaLnBrk="1" latinLnBrk="0" hangingPunct="1"/>
            <a:r>
              <a:rPr lang="tr-TR" noProof="0" dirty="0" smtClean="0"/>
              <a:t>Üçüncü düzey</a:t>
            </a:r>
          </a:p>
          <a:p>
            <a:pPr lvl="3" rtl="0" eaLnBrk="1" latinLnBrk="0" hangingPunct="1"/>
            <a:r>
              <a:rPr lang="tr-TR" noProof="0" dirty="0" smtClean="0"/>
              <a:t>Dördüncü düzey</a:t>
            </a:r>
          </a:p>
          <a:p>
            <a:pPr lvl="4" rtl="0" eaLnBrk="1" latinLnBrk="0" hangingPunct="1"/>
            <a:r>
              <a:rPr lang="tr-TR" noProof="0" dirty="0" smtClean="0"/>
              <a:t>Beşinci düzey</a:t>
            </a:r>
            <a:endParaRPr lang="tr-TR" noProof="0" dirty="0"/>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7.05.2020</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smtClean="0"/>
              <a:t>Alt bilgi ekle</a:t>
            </a:r>
            <a:endParaRPr lang="tr-TR" noProof="0" dirty="0"/>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5" Type="http://schemas.openxmlformats.org/officeDocument/2006/relationships/image" Target="../media/image33.png"/><Relationship Id="rId4" Type="http://schemas.openxmlformats.org/officeDocument/2006/relationships/image" Target="../media/image32.png"/></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7.xml"/><Relationship Id="rId5" Type="http://schemas.openxmlformats.org/officeDocument/2006/relationships/image" Target="../media/image33.png"/><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8393" y="1223482"/>
            <a:ext cx="4164859" cy="1815882"/>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AŞÇILIK PROGRAMI</a:t>
            </a:r>
          </a:p>
          <a:p>
            <a:pPr algn="ctr">
              <a:spcAft>
                <a:spcPts val="0"/>
              </a:spcAft>
            </a:pPr>
            <a:endParaRPr lang="tr-TR" sz="2800" b="1" kern="150" dirty="0">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YİYECEK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İÇECEK</a:t>
            </a:r>
          </a:p>
          <a:p>
            <a:pPr algn="ctr">
              <a:spcAft>
                <a:spcPts val="0"/>
              </a:spcAft>
            </a:pPr>
            <a:r>
              <a:rPr lang="tr-TR" sz="2800" b="1" kern="150" dirty="0" smtClean="0">
                <a:latin typeface="Times New Roman" panose="02020603050405020304" pitchFamily="18" charset="0"/>
                <a:ea typeface="Times New Roman" panose="02020603050405020304" pitchFamily="18" charset="0"/>
                <a:cs typeface="Times New Roman" panose="02020603050405020304" pitchFamily="18" charset="0"/>
              </a:rPr>
              <a:t> MALİYET </a:t>
            </a:r>
            <a:r>
              <a:rPr lang="tr-TR" sz="2800" b="1" kern="150" dirty="0">
                <a:latin typeface="Times New Roman" panose="02020603050405020304" pitchFamily="18" charset="0"/>
                <a:ea typeface="Times New Roman" panose="02020603050405020304" pitchFamily="18" charset="0"/>
                <a:cs typeface="Times New Roman" panose="02020603050405020304" pitchFamily="18" charset="0"/>
              </a:rPr>
              <a:t>KONTROLÜ</a:t>
            </a:r>
            <a:endParaRPr lang="tr-TR" sz="2800" kern="150" dirty="0">
              <a:latin typeface="Times New Roman" panose="02020603050405020304" pitchFamily="18" charset="0"/>
              <a:ea typeface="SimSun" panose="02010600030101010101" pitchFamily="2" charset="-122"/>
              <a:cs typeface="Mangal"/>
            </a:endParaRPr>
          </a:p>
        </p:txBody>
      </p:sp>
      <p:pic>
        <p:nvPicPr>
          <p:cNvPr id="3" name="Resim 2"/>
          <p:cNvPicPr>
            <a:picLocks noChangeAspect="1"/>
          </p:cNvPicPr>
          <p:nvPr/>
        </p:nvPicPr>
        <p:blipFill>
          <a:blip r:embed="rId2"/>
          <a:stretch>
            <a:fillRect/>
          </a:stretch>
        </p:blipFill>
        <p:spPr>
          <a:xfrm>
            <a:off x="5741398" y="3701143"/>
            <a:ext cx="6038850" cy="2778987"/>
          </a:xfrm>
          <a:prstGeom prst="rect">
            <a:avLst/>
          </a:prstGeom>
        </p:spPr>
      </p:pic>
      <p:pic>
        <p:nvPicPr>
          <p:cNvPr id="4" name="Resim 3"/>
          <p:cNvPicPr>
            <a:picLocks noChangeAspect="1"/>
          </p:cNvPicPr>
          <p:nvPr/>
        </p:nvPicPr>
        <p:blipFill>
          <a:blip r:embed="rId3"/>
          <a:stretch>
            <a:fillRect/>
          </a:stretch>
        </p:blipFill>
        <p:spPr>
          <a:xfrm>
            <a:off x="292417" y="150223"/>
            <a:ext cx="5267325" cy="3962400"/>
          </a:xfrm>
          <a:prstGeom prst="rect">
            <a:avLst/>
          </a:prstGeom>
        </p:spPr>
      </p:pic>
      <p:sp>
        <p:nvSpPr>
          <p:cNvPr id="5" name="Dikdörtgen 4"/>
          <p:cNvSpPr/>
          <p:nvPr/>
        </p:nvSpPr>
        <p:spPr>
          <a:xfrm>
            <a:off x="2160485" y="4450008"/>
            <a:ext cx="1531188" cy="523220"/>
          </a:xfrm>
          <a:prstGeom prst="rect">
            <a:avLst/>
          </a:prstGeom>
        </p:spPr>
        <p:txBody>
          <a:bodyPr wrap="none">
            <a:spAutoFit/>
          </a:bodyPr>
          <a:lstStyle/>
          <a:p>
            <a:pPr algn="ctr">
              <a:spcAft>
                <a:spcPts val="0"/>
              </a:spcAft>
            </a:pP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KONU </a:t>
            </a:r>
            <a:r>
              <a:rPr lang="tr-TR" sz="2800" b="1" kern="150" dirty="0" smtClean="0">
                <a:latin typeface="Times New Roman" panose="02020603050405020304" pitchFamily="18" charset="0"/>
                <a:ea typeface="SimSun" panose="02010600030101010101" pitchFamily="2" charset="-122"/>
                <a:cs typeface="Times New Roman" panose="02020603050405020304" pitchFamily="18" charset="0"/>
              </a:rPr>
              <a:t>9</a:t>
            </a:r>
            <a:endParaRPr lang="tr-TR" sz="2800" kern="150" dirty="0">
              <a:latin typeface="Times New Roman" panose="02020603050405020304" pitchFamily="18" charset="0"/>
              <a:ea typeface="SimSun" panose="02010600030101010101" pitchFamily="2" charset="-122"/>
              <a:cs typeface="Mangal"/>
            </a:endParaRPr>
          </a:p>
        </p:txBody>
      </p:sp>
    </p:spTree>
    <p:extLst>
      <p:ext uri="{BB962C8B-B14F-4D97-AF65-F5344CB8AC3E}">
        <p14:creationId xmlns:p14="http://schemas.microsoft.com/office/powerpoint/2010/main" val="414966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8937" y="755023"/>
            <a:ext cx="10476412" cy="1662956"/>
          </a:xfrm>
          <a:prstGeom prst="rect">
            <a:avLst/>
          </a:prstGeom>
        </p:spPr>
        <p:txBody>
          <a:bodyPr wrap="square">
            <a:spAutoFit/>
          </a:bodyPr>
          <a:lstStyle/>
          <a:p>
            <a:pPr algn="ctr">
              <a:lnSpc>
                <a:spcPct val="106000"/>
              </a:lnSpc>
              <a:spcAft>
                <a:spcPts val="400"/>
              </a:spcAft>
            </a:pPr>
            <a:r>
              <a:rPr lang="tr-TR" b="1"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SATIŞ DEĞİŞİMLERİ</a:t>
            </a:r>
            <a:endParaRPr lang="tr-TR" kern="150" dirty="0">
              <a:latin typeface="Times New Roman" panose="02020603050405020304" pitchFamily="18" charset="0"/>
              <a:ea typeface="SimSun" panose="02010600030101010101" pitchFamily="2" charset="-122"/>
              <a:cs typeface="Mangal"/>
            </a:endParaRPr>
          </a:p>
          <a:p>
            <a:pPr algn="ctr">
              <a:lnSpc>
                <a:spcPct val="106000"/>
              </a:lnSpc>
              <a:spcAft>
                <a:spcPts val="400"/>
              </a:spcAft>
            </a:pPr>
            <a:r>
              <a:rPr lang="tr-TR" b="1"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kern="150" dirty="0">
              <a:latin typeface="Times New Roman" panose="02020603050405020304" pitchFamily="18" charset="0"/>
              <a:ea typeface="SimSun" panose="02010600030101010101" pitchFamily="2" charset="-122"/>
              <a:cs typeface="Mangal"/>
            </a:endParaRPr>
          </a:p>
          <a:p>
            <a:pPr algn="ctr">
              <a:lnSpc>
                <a:spcPct val="106000"/>
              </a:lnSpc>
              <a:spcAft>
                <a:spcPts val="400"/>
              </a:spcAft>
            </a:pP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Değişimler </a:t>
            </a: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 da dalgalanmalar, işletmeye satışların ne yöne doğru gittiği konusunda bilgi sunmaktadır. Bu bilgi gelecekteki satış hacminin tahmin edilmesinde önemli olduğundan birçok restoran yöneticisi satışlarda yaşanan dalgalanmaları da geçmiş satışlar için kurulan sisteme dahil etmektedir</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tr-TR" kern="150" dirty="0">
              <a:latin typeface="Times New Roman" panose="02020603050405020304" pitchFamily="18" charset="0"/>
              <a:ea typeface="SimSun" panose="02010600030101010101" pitchFamily="2" charset="-122"/>
              <a:cs typeface="Mangal"/>
            </a:endParaRPr>
          </a:p>
        </p:txBody>
      </p:sp>
      <p:sp>
        <p:nvSpPr>
          <p:cNvPr id="4" name="Dikdörtgen 3"/>
          <p:cNvSpPr/>
          <p:nvPr/>
        </p:nvSpPr>
        <p:spPr>
          <a:xfrm>
            <a:off x="1193075" y="3160138"/>
            <a:ext cx="9048205" cy="679545"/>
          </a:xfrm>
          <a:prstGeom prst="rect">
            <a:avLst/>
          </a:prstGeom>
        </p:spPr>
        <p:txBody>
          <a:bodyPr wrap="square">
            <a:spAutoFit/>
          </a:bodyPr>
          <a:lstStyle/>
          <a:p>
            <a:pPr algn="ctr">
              <a:lnSpc>
                <a:spcPct val="106000"/>
              </a:lnSpc>
              <a:spcAft>
                <a:spcPts val="400"/>
              </a:spcAft>
            </a:pPr>
            <a:r>
              <a:rPr lang="tr-TR" kern="1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Satışlarda yaşanan bu değişimin, yüzde olarak ifade edilmesi işletme yöneticisi için daha efektiftir. Bunun için aşağıdaki formül kullanılabilir.</a:t>
            </a:r>
            <a:endParaRPr lang="tr-TR" kern="150" dirty="0">
              <a:latin typeface="Times New Roman" panose="02020603050405020304" pitchFamily="18" charset="0"/>
              <a:ea typeface="SimSun" panose="02010600030101010101" pitchFamily="2" charset="-122"/>
              <a:cs typeface="Mangal"/>
            </a:endParaRPr>
          </a:p>
        </p:txBody>
      </p:sp>
      <p:pic>
        <p:nvPicPr>
          <p:cNvPr id="5" name="Resim 4"/>
          <p:cNvPicPr>
            <a:picLocks noChangeAspect="1"/>
          </p:cNvPicPr>
          <p:nvPr/>
        </p:nvPicPr>
        <p:blipFill>
          <a:blip r:embed="rId2"/>
          <a:stretch>
            <a:fillRect/>
          </a:stretch>
        </p:blipFill>
        <p:spPr>
          <a:xfrm>
            <a:off x="1110181" y="4581842"/>
            <a:ext cx="3667125" cy="1101227"/>
          </a:xfrm>
          <a:prstGeom prst="rect">
            <a:avLst/>
          </a:prstGeom>
        </p:spPr>
      </p:pic>
      <p:sp>
        <p:nvSpPr>
          <p:cNvPr id="6" name="Dikdörtgen 5"/>
          <p:cNvSpPr/>
          <p:nvPr/>
        </p:nvSpPr>
        <p:spPr>
          <a:xfrm>
            <a:off x="5331563" y="4766547"/>
            <a:ext cx="800284" cy="369332"/>
          </a:xfrm>
          <a:prstGeom prst="rect">
            <a:avLst/>
          </a:prstGeom>
        </p:spPr>
        <p:txBody>
          <a:bodyPr wrap="none">
            <a:spAutoFit/>
          </a:bodyPr>
          <a:lstStyle/>
          <a:p>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VEYA</a:t>
            </a:r>
            <a:endParaRPr lang="tr-TR" dirty="0"/>
          </a:p>
        </p:txBody>
      </p:sp>
      <p:pic>
        <p:nvPicPr>
          <p:cNvPr id="8" name="Resim 7"/>
          <p:cNvPicPr>
            <a:picLocks noChangeAspect="1"/>
          </p:cNvPicPr>
          <p:nvPr/>
        </p:nvPicPr>
        <p:blipFill>
          <a:blip r:embed="rId3"/>
          <a:stretch>
            <a:fillRect/>
          </a:stretch>
        </p:blipFill>
        <p:spPr>
          <a:xfrm>
            <a:off x="7240361" y="4581842"/>
            <a:ext cx="2504530" cy="988986"/>
          </a:xfrm>
          <a:prstGeom prst="rect">
            <a:avLst/>
          </a:prstGeom>
        </p:spPr>
      </p:pic>
    </p:spTree>
    <p:extLst>
      <p:ext uri="{BB962C8B-B14F-4D97-AF65-F5344CB8AC3E}">
        <p14:creationId xmlns:p14="http://schemas.microsoft.com/office/powerpoint/2010/main" val="389317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378097" y="2521314"/>
          <a:ext cx="7224485" cy="2407738"/>
        </p:xfrm>
        <a:graphic>
          <a:graphicData uri="http://schemas.openxmlformats.org/drawingml/2006/table">
            <a:tbl>
              <a:tblPr>
                <a:tableStyleId>{8799B23B-EC83-4686-B30A-512413B5E67A}</a:tableStyleId>
              </a:tblPr>
              <a:tblGrid>
                <a:gridCol w="1358203">
                  <a:extLst>
                    <a:ext uri="{9D8B030D-6E8A-4147-A177-3AD203B41FA5}">
                      <a16:colId xmlns:a16="http://schemas.microsoft.com/office/drawing/2014/main" val="3638704380"/>
                    </a:ext>
                  </a:extLst>
                </a:gridCol>
                <a:gridCol w="1719427">
                  <a:extLst>
                    <a:ext uri="{9D8B030D-6E8A-4147-A177-3AD203B41FA5}">
                      <a16:colId xmlns:a16="http://schemas.microsoft.com/office/drawing/2014/main" val="408996397"/>
                    </a:ext>
                  </a:extLst>
                </a:gridCol>
                <a:gridCol w="2008407">
                  <a:extLst>
                    <a:ext uri="{9D8B030D-6E8A-4147-A177-3AD203B41FA5}">
                      <a16:colId xmlns:a16="http://schemas.microsoft.com/office/drawing/2014/main" val="1874755199"/>
                    </a:ext>
                  </a:extLst>
                </a:gridCol>
                <a:gridCol w="1155918">
                  <a:extLst>
                    <a:ext uri="{9D8B030D-6E8A-4147-A177-3AD203B41FA5}">
                      <a16:colId xmlns:a16="http://schemas.microsoft.com/office/drawing/2014/main" val="324354027"/>
                    </a:ext>
                  </a:extLst>
                </a:gridCol>
                <a:gridCol w="982530">
                  <a:extLst>
                    <a:ext uri="{9D8B030D-6E8A-4147-A177-3AD203B41FA5}">
                      <a16:colId xmlns:a16="http://schemas.microsoft.com/office/drawing/2014/main" val="2538538925"/>
                    </a:ext>
                  </a:extLst>
                </a:gridCol>
              </a:tblGrid>
              <a:tr h="452582">
                <a:tc>
                  <a:txBody>
                    <a:bodyPr/>
                    <a:lstStyle/>
                    <a:p>
                      <a:pPr algn="just" fontAlgn="ctr"/>
                      <a:r>
                        <a:rPr lang="tr-TR" sz="1200" u="none" strike="noStrike">
                          <a:effectLst/>
                        </a:rPr>
                        <a:t>Aylar</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b="0" i="0" u="none" strike="noStrike" dirty="0" smtClean="0">
                          <a:solidFill>
                            <a:schemeClr val="tx1"/>
                          </a:solidFill>
                          <a:effectLst/>
                          <a:latin typeface="+mn-lt"/>
                        </a:rPr>
                        <a:t>2019</a:t>
                      </a:r>
                      <a:endParaRPr lang="tr-TR"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smtClean="0">
                          <a:effectLst/>
                        </a:rPr>
                        <a:t>2018</a:t>
                      </a:r>
                      <a:endParaRPr lang="tr-TR"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 %</a:t>
                      </a:r>
                      <a:endParaRPr lang="tr-TR" sz="1200" b="1"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927793937"/>
                  </a:ext>
                </a:extLst>
              </a:tr>
              <a:tr h="488789">
                <a:tc>
                  <a:txBody>
                    <a:bodyPr/>
                    <a:lstStyle/>
                    <a:p>
                      <a:pPr algn="just" fontAlgn="ctr"/>
                      <a:r>
                        <a:rPr lang="tr-TR" sz="1200" u="none" strike="noStrike">
                          <a:effectLst/>
                        </a:rPr>
                        <a:t>Ocak</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54.000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a:effectLst/>
                        </a:rPr>
                        <a:t>51.200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292432535"/>
                  </a:ext>
                </a:extLst>
              </a:tr>
              <a:tr h="488789">
                <a:tc>
                  <a:txBody>
                    <a:bodyPr/>
                    <a:lstStyle/>
                    <a:p>
                      <a:pPr algn="just" fontAlgn="ctr"/>
                      <a:r>
                        <a:rPr lang="tr-TR" sz="1200" u="none" strike="noStrike">
                          <a:effectLst/>
                        </a:rPr>
                        <a:t>Şubat</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a:effectLst/>
                        </a:rPr>
                        <a:t>57.500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50.750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749645037"/>
                  </a:ext>
                </a:extLst>
              </a:tr>
              <a:tr h="488789">
                <a:tc>
                  <a:txBody>
                    <a:bodyPr/>
                    <a:lstStyle/>
                    <a:p>
                      <a:pPr algn="just" fontAlgn="ctr"/>
                      <a:r>
                        <a:rPr lang="tr-TR" sz="1200" u="none" strike="noStrike">
                          <a:effectLst/>
                        </a:rPr>
                        <a:t>Mart</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61.200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57.500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60206400"/>
                  </a:ext>
                </a:extLst>
              </a:tr>
              <a:tr h="488789">
                <a:tc>
                  <a:txBody>
                    <a:bodyPr/>
                    <a:lstStyle/>
                    <a:p>
                      <a:pPr algn="just" fontAlgn="ctr"/>
                      <a:r>
                        <a:rPr lang="tr-TR" sz="1200" u="none" strike="noStrike">
                          <a:effectLst/>
                        </a:rPr>
                        <a:t>Yılın İlk Çeyreği</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172.700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159.450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4233758673"/>
                  </a:ext>
                </a:extLst>
              </a:tr>
            </a:tbl>
          </a:graphicData>
        </a:graphic>
      </p:graphicFrame>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1</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Taşçı restoranın 2018 ve 2019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mc:AlternateContent xmlns:mc="http://schemas.openxmlformats.org/markup-compatibility/2006" xmlns:a14="http://schemas.microsoft.com/office/drawing/2010/main">
        <mc:Choice Requires="a14">
          <p:sp>
            <p:nvSpPr>
              <p:cNvPr id="4" name="Dikdörtgen 3"/>
              <p:cNvSpPr/>
              <p:nvPr/>
            </p:nvSpPr>
            <p:spPr>
              <a:xfrm>
                <a:off x="7938268" y="2586711"/>
                <a:ext cx="3724609"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𝑂𝑐𝑎𝑘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54.000−51.200</m:t>
                      </m:r>
                    </m:oMath>
                  </m:oMathPara>
                </a14:m>
                <a:endParaRPr lang="tr-TR" b="0" dirty="0" smtClean="0"/>
              </a:p>
              <a:p>
                <a:r>
                  <a:rPr lang="tr-TR" dirty="0" smtClean="0"/>
                  <a:t>  </a:t>
                </a:r>
                <a14:m>
                  <m:oMath xmlns:m="http://schemas.openxmlformats.org/officeDocument/2006/math">
                    <m:r>
                      <a:rPr lang="tr-TR" i="1">
                        <a:latin typeface="Cambria Math" panose="02040503050406030204" pitchFamily="18" charset="0"/>
                      </a:rPr>
                      <m:t>𝑂𝑐𝑎𝑘</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+2.800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7938268" y="2586711"/>
                <a:ext cx="3724609" cy="1200329"/>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Dikdörtgen 4"/>
              <p:cNvSpPr/>
              <p:nvPr/>
            </p:nvSpPr>
            <p:spPr>
              <a:xfrm>
                <a:off x="7602582" y="3469125"/>
                <a:ext cx="4141183" cy="1200329"/>
              </a:xfrm>
              <a:prstGeom prst="rect">
                <a:avLst/>
              </a:prstGeom>
            </p:spPr>
            <p:txBody>
              <a:bodyPr wrap="square">
                <a:spAutoFit/>
              </a:bodyPr>
              <a:lstStyle/>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57.500−50.750</m:t>
                      </m:r>
                    </m:oMath>
                  </m:oMathPara>
                </a14:m>
                <a:endParaRPr lang="tr-TR" b="0" i="0" dirty="0" smtClean="0">
                  <a:latin typeface="Cambria Math" panose="02040503050406030204" pitchFamily="18" charset="0"/>
                </a:endParaRPr>
              </a:p>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+6.750</m:t>
                      </m:r>
                    </m:oMath>
                  </m:oMathPara>
                </a14:m>
                <a:endParaRPr lang="tr-TR" b="0" dirty="0" smtClean="0"/>
              </a:p>
              <a:p>
                <a:r>
                  <a:rPr lang="tr-TR" dirty="0" smtClean="0"/>
                  <a:t>      </a:t>
                </a:r>
                <a:endParaRPr lang="tr-TR" b="0" dirty="0" smtClean="0"/>
              </a:p>
              <a:p>
                <a:r>
                  <a:rPr lang="tr-TR" dirty="0" smtClean="0"/>
                  <a:t>	 </a:t>
                </a:r>
                <a:endParaRPr lang="tr-TR" dirty="0"/>
              </a:p>
            </p:txBody>
          </p:sp>
        </mc:Choice>
        <mc:Fallback xmlns="">
          <p:sp>
            <p:nvSpPr>
              <p:cNvPr id="5" name="Dikdörtgen 4"/>
              <p:cNvSpPr>
                <a:spLocks noRot="1" noChangeAspect="1" noMove="1" noResize="1" noEditPoints="1" noAdjustHandles="1" noChangeArrowheads="1" noChangeShapeType="1" noTextEdit="1"/>
              </p:cNvSpPr>
              <p:nvPr/>
            </p:nvSpPr>
            <p:spPr>
              <a:xfrm>
                <a:off x="7602582" y="3469125"/>
                <a:ext cx="4141183" cy="1200329"/>
              </a:xfrm>
              <a:prstGeom prst="rect">
                <a:avLst/>
              </a:prstGeom>
              <a:blipFill>
                <a:blip r:embed="rId3"/>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089207" y="4328887"/>
                <a:ext cx="3422732"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61.200−</m:t>
                    </m:r>
                  </m:oMath>
                </a14:m>
                <a:r>
                  <a:rPr lang="tr-TR" b="0" dirty="0" smtClean="0"/>
                  <a:t>57.500</a:t>
                </a:r>
              </a:p>
              <a:p>
                <a:r>
                  <a:rPr lang="tr-TR" dirty="0" smtClean="0"/>
                  <a:t>  </a:t>
                </a:r>
                <a14:m>
                  <m:oMath xmlns:m="http://schemas.openxmlformats.org/officeDocument/2006/math">
                    <m:r>
                      <a:rPr lang="tr-TR" b="0" i="1" smtClean="0">
                        <a:latin typeface="Cambria Math" panose="02040503050406030204" pitchFamily="18" charset="0"/>
                      </a:rPr>
                      <m:t>𝑀𝑎𝑟𝑡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+3.700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8089207" y="4328887"/>
                <a:ext cx="3422732" cy="1200329"/>
              </a:xfrm>
              <a:prstGeom prst="rect">
                <a:avLst/>
              </a:prstGeom>
              <a:blipFill>
                <a:blip r:embed="rId4"/>
                <a:stretch>
                  <a:fillRect t="-2538" r="-891"/>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38268" y="5299350"/>
                <a:ext cx="3796552"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i="0">
                          <a:latin typeface="Cambria Math" panose="02040503050406030204" pitchFamily="18" charset="0"/>
                        </a:rPr>
                        <m:t>=</m:t>
                      </m:r>
                      <m:r>
                        <a:rPr lang="tr-TR" b="0" i="0" smtClean="0">
                          <a:latin typeface="Cambria Math" panose="02040503050406030204" pitchFamily="18" charset="0"/>
                        </a:rPr>
                        <m:t>172.700−159.450</m:t>
                      </m:r>
                    </m:oMath>
                  </m:oMathPara>
                </a14:m>
                <a:endParaRPr lang="tr-TR" b="0" dirty="0" smtClean="0"/>
              </a:p>
              <a:p>
                <a:r>
                  <a:rPr lang="tr-TR" dirty="0" smtClean="0"/>
                  <a:t>  </a:t>
                </a:r>
                <a14:m>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+13.250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38268" y="5299350"/>
                <a:ext cx="3796552" cy="1200329"/>
              </a:xfrm>
              <a:prstGeom prst="rect">
                <a:avLst/>
              </a:prstGeom>
              <a:blipFill>
                <a:blip r:embed="rId5"/>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246625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378097" y="2521314"/>
          <a:ext cx="7224485" cy="2407738"/>
        </p:xfrm>
        <a:graphic>
          <a:graphicData uri="http://schemas.openxmlformats.org/drawingml/2006/table">
            <a:tbl>
              <a:tblPr>
                <a:tableStyleId>{8799B23B-EC83-4686-B30A-512413B5E67A}</a:tableStyleId>
              </a:tblPr>
              <a:tblGrid>
                <a:gridCol w="1358203">
                  <a:extLst>
                    <a:ext uri="{9D8B030D-6E8A-4147-A177-3AD203B41FA5}">
                      <a16:colId xmlns:a16="http://schemas.microsoft.com/office/drawing/2014/main" val="3638704380"/>
                    </a:ext>
                  </a:extLst>
                </a:gridCol>
                <a:gridCol w="1719427">
                  <a:extLst>
                    <a:ext uri="{9D8B030D-6E8A-4147-A177-3AD203B41FA5}">
                      <a16:colId xmlns:a16="http://schemas.microsoft.com/office/drawing/2014/main" val="408996397"/>
                    </a:ext>
                  </a:extLst>
                </a:gridCol>
                <a:gridCol w="2008407">
                  <a:extLst>
                    <a:ext uri="{9D8B030D-6E8A-4147-A177-3AD203B41FA5}">
                      <a16:colId xmlns:a16="http://schemas.microsoft.com/office/drawing/2014/main" val="1874755199"/>
                    </a:ext>
                  </a:extLst>
                </a:gridCol>
                <a:gridCol w="1155918">
                  <a:extLst>
                    <a:ext uri="{9D8B030D-6E8A-4147-A177-3AD203B41FA5}">
                      <a16:colId xmlns:a16="http://schemas.microsoft.com/office/drawing/2014/main" val="324354027"/>
                    </a:ext>
                  </a:extLst>
                </a:gridCol>
                <a:gridCol w="982530">
                  <a:extLst>
                    <a:ext uri="{9D8B030D-6E8A-4147-A177-3AD203B41FA5}">
                      <a16:colId xmlns:a16="http://schemas.microsoft.com/office/drawing/2014/main" val="2538538925"/>
                    </a:ext>
                  </a:extLst>
                </a:gridCol>
              </a:tblGrid>
              <a:tr h="452582">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Aylar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2019</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 %</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9277939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Ocak</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54.000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51.200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2.800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292432535"/>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Şubat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57.500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50.750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6.750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7496450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Mart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61.200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57.500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3.700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60206400"/>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Yılın İlk Çeyreği</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172.700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159.450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13.250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4233758673"/>
                  </a:ext>
                </a:extLst>
              </a:tr>
            </a:tbl>
          </a:graphicData>
        </a:graphic>
      </p:graphicFrame>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1</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Taşçı restoranın 2018 ve 2019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mc:AlternateContent xmlns:mc="http://schemas.openxmlformats.org/markup-compatibility/2006" xmlns:a14="http://schemas.microsoft.com/office/drawing/2010/main">
        <mc:Choice Requires="a14">
          <p:sp>
            <p:nvSpPr>
              <p:cNvPr id="4" name="Dikdörtgen 3"/>
              <p:cNvSpPr/>
              <p:nvPr/>
            </p:nvSpPr>
            <p:spPr>
              <a:xfrm>
                <a:off x="7938268" y="2395055"/>
                <a:ext cx="3724609"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𝑂𝑐𝑎𝑘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54.000−51.200</m:t>
                      </m:r>
                    </m:oMath>
                  </m:oMathPara>
                </a14:m>
                <a:endParaRPr lang="tr-TR" b="0" dirty="0" smtClean="0"/>
              </a:p>
              <a:p>
                <a:r>
                  <a:rPr lang="tr-TR" dirty="0" smtClean="0"/>
                  <a:t>  </a:t>
                </a:r>
                <a14:m>
                  <m:oMath xmlns:m="http://schemas.openxmlformats.org/officeDocument/2006/math">
                    <m:r>
                      <a:rPr lang="tr-TR" i="1">
                        <a:latin typeface="Cambria Math" panose="02040503050406030204" pitchFamily="18" charset="0"/>
                      </a:rPr>
                      <m:t>𝑂𝑐𝑎𝑘</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+2.800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7938268" y="2395055"/>
                <a:ext cx="3724609" cy="1200329"/>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Dikdörtgen 4"/>
              <p:cNvSpPr/>
              <p:nvPr/>
            </p:nvSpPr>
            <p:spPr>
              <a:xfrm>
                <a:off x="7602582" y="3342866"/>
                <a:ext cx="4141183" cy="1200329"/>
              </a:xfrm>
              <a:prstGeom prst="rect">
                <a:avLst/>
              </a:prstGeom>
            </p:spPr>
            <p:txBody>
              <a:bodyPr wrap="square">
                <a:spAutoFit/>
              </a:bodyPr>
              <a:lstStyle/>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57.500−50.750</m:t>
                      </m:r>
                    </m:oMath>
                  </m:oMathPara>
                </a14:m>
                <a:endParaRPr lang="tr-TR" b="0" i="0" dirty="0" smtClean="0">
                  <a:latin typeface="Cambria Math" panose="02040503050406030204" pitchFamily="18" charset="0"/>
                </a:endParaRPr>
              </a:p>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+6.750</m:t>
                      </m:r>
                    </m:oMath>
                  </m:oMathPara>
                </a14:m>
                <a:endParaRPr lang="tr-TR" b="0" dirty="0" smtClean="0"/>
              </a:p>
              <a:p>
                <a:r>
                  <a:rPr lang="tr-TR" dirty="0" smtClean="0"/>
                  <a:t>      </a:t>
                </a:r>
                <a:endParaRPr lang="tr-TR" b="0" dirty="0" smtClean="0"/>
              </a:p>
              <a:p>
                <a:r>
                  <a:rPr lang="tr-TR" dirty="0" smtClean="0"/>
                  <a:t>	 </a:t>
                </a:r>
                <a:endParaRPr lang="tr-TR" dirty="0"/>
              </a:p>
            </p:txBody>
          </p:sp>
        </mc:Choice>
        <mc:Fallback xmlns="">
          <p:sp>
            <p:nvSpPr>
              <p:cNvPr id="5" name="Dikdörtgen 4"/>
              <p:cNvSpPr>
                <a:spLocks noRot="1" noChangeAspect="1" noMove="1" noResize="1" noEditPoints="1" noAdjustHandles="1" noChangeArrowheads="1" noChangeShapeType="1" noTextEdit="1"/>
              </p:cNvSpPr>
              <p:nvPr/>
            </p:nvSpPr>
            <p:spPr>
              <a:xfrm>
                <a:off x="7602582" y="3342866"/>
                <a:ext cx="4141183" cy="1200329"/>
              </a:xfrm>
              <a:prstGeom prst="rect">
                <a:avLst/>
              </a:prstGeom>
              <a:blipFill>
                <a:blip r:embed="rId3"/>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089206" y="4281832"/>
                <a:ext cx="3422732"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61.200−</m:t>
                    </m:r>
                  </m:oMath>
                </a14:m>
                <a:r>
                  <a:rPr lang="tr-TR" b="0" dirty="0" smtClean="0"/>
                  <a:t>57.500</a:t>
                </a:r>
              </a:p>
              <a:p>
                <a:r>
                  <a:rPr lang="tr-TR" dirty="0" smtClean="0"/>
                  <a:t>  </a:t>
                </a:r>
                <a14:m>
                  <m:oMath xmlns:m="http://schemas.openxmlformats.org/officeDocument/2006/math">
                    <m:r>
                      <a:rPr lang="tr-TR" b="0" i="1" smtClean="0">
                        <a:latin typeface="Cambria Math" panose="02040503050406030204" pitchFamily="18" charset="0"/>
                      </a:rPr>
                      <m:t>𝑀𝑎𝑟𝑡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+3.700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8089206" y="4281832"/>
                <a:ext cx="3422732" cy="1200329"/>
              </a:xfrm>
              <a:prstGeom prst="rect">
                <a:avLst/>
              </a:prstGeom>
              <a:blipFill>
                <a:blip r:embed="rId4"/>
                <a:stretch>
                  <a:fillRect t="-2538" r="-891"/>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47213" y="5299350"/>
                <a:ext cx="3796552"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i="0">
                          <a:latin typeface="Cambria Math" panose="02040503050406030204" pitchFamily="18" charset="0"/>
                        </a:rPr>
                        <m:t>=</m:t>
                      </m:r>
                      <m:r>
                        <a:rPr lang="tr-TR" b="0" i="0" smtClean="0">
                          <a:latin typeface="Cambria Math" panose="02040503050406030204" pitchFamily="18" charset="0"/>
                        </a:rPr>
                        <m:t>172.700−159.450</m:t>
                      </m:r>
                    </m:oMath>
                  </m:oMathPara>
                </a14:m>
                <a:endParaRPr lang="tr-TR" b="0" dirty="0" smtClean="0"/>
              </a:p>
              <a:p>
                <a:pPr/>
                <a14:m>
                  <m:oMathPara xmlns:m="http://schemas.openxmlformats.org/officeDocument/2006/math">
                    <m:oMathParaPr>
                      <m:jc m:val="centerGroup"/>
                    </m:oMathParaPr>
                    <m:oMath xmlns:m="http://schemas.openxmlformats.org/officeDocument/2006/math">
                      <m:r>
                        <a:rPr lang="tr-TR" i="1">
                          <a:latin typeface="Cambria Math" panose="02040503050406030204" pitchFamily="18" charset="0"/>
                        </a:rPr>
                        <m:t>İ</m:t>
                      </m:r>
                      <m:r>
                        <a:rPr lang="tr-TR" i="1">
                          <a:latin typeface="Cambria Math" panose="02040503050406030204" pitchFamily="18" charset="0"/>
                        </a:rPr>
                        <m:t>𝑙𝑘</m:t>
                      </m:r>
                      <m:r>
                        <a:rPr lang="tr-TR" i="1">
                          <a:latin typeface="Cambria Math" panose="02040503050406030204" pitchFamily="18" charset="0"/>
                        </a:rPr>
                        <m:t> ç</m:t>
                      </m:r>
                      <m:r>
                        <a:rPr lang="tr-TR" i="1">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+13.250</m:t>
                      </m:r>
                    </m:oMath>
                  </m:oMathPara>
                </a14:m>
                <a:endParaRPr lang="tr-TR" b="0" dirty="0" smtClean="0"/>
              </a:p>
              <a:p>
                <a:r>
                  <a:rPr lang="tr-TR" dirty="0" smtClean="0"/>
                  <a:t>      </a:t>
                </a:r>
                <a:endParaRPr lang="tr-TR" b="0" dirty="0" smtClean="0"/>
              </a:p>
              <a:p>
                <a:r>
                  <a:rPr lang="tr-TR" dirty="0" smtClean="0"/>
                  <a:t>	</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47213" y="5299350"/>
                <a:ext cx="3796552" cy="1200329"/>
              </a:xfrm>
              <a:prstGeom prst="rect">
                <a:avLst/>
              </a:prstGeom>
              <a:blipFill>
                <a:blip r:embed="rId5"/>
                <a:stretch>
                  <a:fillRect/>
                </a:stretch>
              </a:blipFill>
            </p:spPr>
            <p:txBody>
              <a:bodyPr/>
              <a:lstStyle/>
              <a:p>
                <a:r>
                  <a:rPr lang="tr-TR">
                    <a:noFill/>
                  </a:rPr>
                  <a:t> </a:t>
                </a:r>
              </a:p>
            </p:txBody>
          </p:sp>
        </mc:Fallback>
      </mc:AlternateContent>
    </p:spTree>
    <p:extLst>
      <p:ext uri="{BB962C8B-B14F-4D97-AF65-F5344CB8AC3E}">
        <p14:creationId xmlns:p14="http://schemas.microsoft.com/office/powerpoint/2010/main" val="173841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1</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Taşçı restoranın 2018 ve 2019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p:graphicFrame>
        <p:nvGraphicFramePr>
          <p:cNvPr id="4" name="Tablo 3"/>
          <p:cNvGraphicFramePr>
            <a:graphicFrameLocks noGrp="1"/>
          </p:cNvGraphicFramePr>
          <p:nvPr>
            <p:extLst/>
          </p:nvPr>
        </p:nvGraphicFramePr>
        <p:xfrm>
          <a:off x="378097" y="2521314"/>
          <a:ext cx="7245216" cy="2407738"/>
        </p:xfrm>
        <a:graphic>
          <a:graphicData uri="http://schemas.openxmlformats.org/drawingml/2006/table">
            <a:tbl>
              <a:tblPr>
                <a:tableStyleId>{8799B23B-EC83-4686-B30A-512413B5E67A}</a:tableStyleId>
              </a:tblPr>
              <a:tblGrid>
                <a:gridCol w="1358203">
                  <a:extLst>
                    <a:ext uri="{9D8B030D-6E8A-4147-A177-3AD203B41FA5}">
                      <a16:colId xmlns:a16="http://schemas.microsoft.com/office/drawing/2014/main" val="3638704380"/>
                    </a:ext>
                  </a:extLst>
                </a:gridCol>
                <a:gridCol w="1719427">
                  <a:extLst>
                    <a:ext uri="{9D8B030D-6E8A-4147-A177-3AD203B41FA5}">
                      <a16:colId xmlns:a16="http://schemas.microsoft.com/office/drawing/2014/main" val="408996397"/>
                    </a:ext>
                  </a:extLst>
                </a:gridCol>
                <a:gridCol w="2008407">
                  <a:extLst>
                    <a:ext uri="{9D8B030D-6E8A-4147-A177-3AD203B41FA5}">
                      <a16:colId xmlns:a16="http://schemas.microsoft.com/office/drawing/2014/main" val="1874755199"/>
                    </a:ext>
                  </a:extLst>
                </a:gridCol>
                <a:gridCol w="1155918">
                  <a:extLst>
                    <a:ext uri="{9D8B030D-6E8A-4147-A177-3AD203B41FA5}">
                      <a16:colId xmlns:a16="http://schemas.microsoft.com/office/drawing/2014/main" val="324354027"/>
                    </a:ext>
                  </a:extLst>
                </a:gridCol>
                <a:gridCol w="1003261">
                  <a:extLst>
                    <a:ext uri="{9D8B030D-6E8A-4147-A177-3AD203B41FA5}">
                      <a16:colId xmlns:a16="http://schemas.microsoft.com/office/drawing/2014/main" val="2538538925"/>
                    </a:ext>
                  </a:extLst>
                </a:gridCol>
              </a:tblGrid>
              <a:tr h="452582">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Aylar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2019</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 %</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9277939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Ocak</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54.000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51.200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2.800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292432535"/>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Şubat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57.500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50.750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6.750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7496450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Mart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61.200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57.500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3.700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60206400"/>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Yılın İlk Çeyreği</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172.700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159.450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13.250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4233758673"/>
                  </a:ext>
                </a:extLst>
              </a:tr>
            </a:tbl>
          </a:graphicData>
        </a:graphic>
      </p:graphicFrame>
      <mc:AlternateContent xmlns:mc="http://schemas.openxmlformats.org/markup-compatibility/2006" xmlns:a14="http://schemas.microsoft.com/office/drawing/2010/main">
        <mc:Choice Requires="a14">
          <p:sp>
            <p:nvSpPr>
              <p:cNvPr id="6" name="Dikdörtgen 5"/>
              <p:cNvSpPr/>
              <p:nvPr/>
            </p:nvSpPr>
            <p:spPr>
              <a:xfrm>
                <a:off x="7928329" y="1937917"/>
                <a:ext cx="3956852" cy="11667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𝑂𝑐𝑎𝑘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2800</m:t>
                          </m:r>
                          <m:r>
                            <a:rPr lang="tr-TR" i="0">
                              <a:latin typeface="Cambria Math" panose="02040503050406030204" pitchFamily="18" charset="0"/>
                            </a:rPr>
                            <m:t> </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51.200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m:t>
                    </m:r>
                    <m:r>
                      <a:rPr lang="tr-TR" i="1">
                        <a:latin typeface="Cambria Math" panose="02040503050406030204" pitchFamily="18" charset="0"/>
                      </a:rPr>
                      <m:t>𝑂𝑐𝑎𝑘</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5.5</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7928329" y="1937917"/>
                <a:ext cx="3956852" cy="1166794"/>
              </a:xfrm>
              <a:prstGeom prst="rect">
                <a:avLst/>
              </a:prstGeom>
              <a:blipFill>
                <a:blip r:embed="rId2"/>
                <a:stretch>
                  <a:fillRect b="-785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28329" y="3292952"/>
                <a:ext cx="4225387" cy="1172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6.750</m:t>
                          </m:r>
                          <m:r>
                            <a:rPr lang="tr-TR" i="0">
                              <a:latin typeface="Cambria Math" panose="02040503050406030204" pitchFamily="18" charset="0"/>
                            </a:rPr>
                            <m:t> </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50.750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13.3</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28329" y="3292952"/>
                <a:ext cx="4225387" cy="1172372"/>
              </a:xfrm>
              <a:prstGeom prst="rect">
                <a:avLst/>
              </a:prstGeom>
              <a:blipFill>
                <a:blip r:embed="rId3"/>
                <a:stretch>
                  <a:fillRect b="-7254"/>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8" name="Dikdörtgen 7"/>
              <p:cNvSpPr/>
              <p:nvPr/>
            </p:nvSpPr>
            <p:spPr>
              <a:xfrm>
                <a:off x="7966613" y="4653565"/>
                <a:ext cx="4158254" cy="11667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3.700</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57.500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m:t>
                    </m:r>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6.4</a:t>
                </a:r>
                <a:endParaRPr lang="tr-TR" dirty="0"/>
              </a:p>
            </p:txBody>
          </p:sp>
        </mc:Choice>
        <mc:Fallback xmlns="">
          <p:sp>
            <p:nvSpPr>
              <p:cNvPr id="8" name="Dikdörtgen 7"/>
              <p:cNvSpPr>
                <a:spLocks noRot="1" noChangeAspect="1" noMove="1" noResize="1" noEditPoints="1" noAdjustHandles="1" noChangeArrowheads="1" noChangeShapeType="1" noTextEdit="1"/>
              </p:cNvSpPr>
              <p:nvPr/>
            </p:nvSpPr>
            <p:spPr>
              <a:xfrm>
                <a:off x="7966613" y="4653565"/>
                <a:ext cx="4158254" cy="1166794"/>
              </a:xfrm>
              <a:prstGeom prst="rect">
                <a:avLst/>
              </a:prstGeom>
              <a:blipFill>
                <a:blip r:embed="rId4"/>
                <a:stretch>
                  <a:fillRect b="-7292"/>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9" name="Dikdörtgen 8"/>
              <p:cNvSpPr/>
              <p:nvPr/>
            </p:nvSpPr>
            <p:spPr>
              <a:xfrm>
                <a:off x="1884738" y="5685628"/>
                <a:ext cx="4853893" cy="1172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13.250</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159.450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8.3</a:t>
                </a:r>
                <a:endParaRPr lang="tr-TR" dirty="0"/>
              </a:p>
            </p:txBody>
          </p:sp>
        </mc:Choice>
        <mc:Fallback xmlns="">
          <p:sp>
            <p:nvSpPr>
              <p:cNvPr id="9" name="Dikdörtgen 8"/>
              <p:cNvSpPr>
                <a:spLocks noRot="1" noChangeAspect="1" noMove="1" noResize="1" noEditPoints="1" noAdjustHandles="1" noChangeArrowheads="1" noChangeShapeType="1" noTextEdit="1"/>
              </p:cNvSpPr>
              <p:nvPr/>
            </p:nvSpPr>
            <p:spPr>
              <a:xfrm>
                <a:off x="1884738" y="5685628"/>
                <a:ext cx="4853893" cy="1172372"/>
              </a:xfrm>
              <a:prstGeom prst="rect">
                <a:avLst/>
              </a:prstGeom>
              <a:blipFill>
                <a:blip r:embed="rId5"/>
                <a:stretch>
                  <a:fillRect b="-7813"/>
                </a:stretch>
              </a:blipFill>
            </p:spPr>
            <p:txBody>
              <a:bodyPr/>
              <a:lstStyle/>
              <a:p>
                <a:r>
                  <a:rPr lang="tr-TR">
                    <a:noFill/>
                  </a:rPr>
                  <a:t> </a:t>
                </a:r>
              </a:p>
            </p:txBody>
          </p:sp>
        </mc:Fallback>
      </mc:AlternateContent>
    </p:spTree>
    <p:extLst>
      <p:ext uri="{BB962C8B-B14F-4D97-AF65-F5344CB8AC3E}">
        <p14:creationId xmlns:p14="http://schemas.microsoft.com/office/powerpoint/2010/main" val="197885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1</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Taşçı restoranın 2018 ve 2019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p:graphicFrame>
        <p:nvGraphicFramePr>
          <p:cNvPr id="4" name="Tablo 3"/>
          <p:cNvGraphicFramePr>
            <a:graphicFrameLocks noGrp="1"/>
          </p:cNvGraphicFramePr>
          <p:nvPr>
            <p:extLst/>
          </p:nvPr>
        </p:nvGraphicFramePr>
        <p:xfrm>
          <a:off x="378097" y="2521314"/>
          <a:ext cx="7245216" cy="2407738"/>
        </p:xfrm>
        <a:graphic>
          <a:graphicData uri="http://schemas.openxmlformats.org/drawingml/2006/table">
            <a:tbl>
              <a:tblPr>
                <a:tableStyleId>{8799B23B-EC83-4686-B30A-512413B5E67A}</a:tableStyleId>
              </a:tblPr>
              <a:tblGrid>
                <a:gridCol w="1358203">
                  <a:extLst>
                    <a:ext uri="{9D8B030D-6E8A-4147-A177-3AD203B41FA5}">
                      <a16:colId xmlns:a16="http://schemas.microsoft.com/office/drawing/2014/main" val="3638704380"/>
                    </a:ext>
                  </a:extLst>
                </a:gridCol>
                <a:gridCol w="1719427">
                  <a:extLst>
                    <a:ext uri="{9D8B030D-6E8A-4147-A177-3AD203B41FA5}">
                      <a16:colId xmlns:a16="http://schemas.microsoft.com/office/drawing/2014/main" val="408996397"/>
                    </a:ext>
                  </a:extLst>
                </a:gridCol>
                <a:gridCol w="2008407">
                  <a:extLst>
                    <a:ext uri="{9D8B030D-6E8A-4147-A177-3AD203B41FA5}">
                      <a16:colId xmlns:a16="http://schemas.microsoft.com/office/drawing/2014/main" val="1874755199"/>
                    </a:ext>
                  </a:extLst>
                </a:gridCol>
                <a:gridCol w="1155918">
                  <a:extLst>
                    <a:ext uri="{9D8B030D-6E8A-4147-A177-3AD203B41FA5}">
                      <a16:colId xmlns:a16="http://schemas.microsoft.com/office/drawing/2014/main" val="324354027"/>
                    </a:ext>
                  </a:extLst>
                </a:gridCol>
                <a:gridCol w="1003261">
                  <a:extLst>
                    <a:ext uri="{9D8B030D-6E8A-4147-A177-3AD203B41FA5}">
                      <a16:colId xmlns:a16="http://schemas.microsoft.com/office/drawing/2014/main" val="2538538925"/>
                    </a:ext>
                  </a:extLst>
                </a:gridCol>
              </a:tblGrid>
              <a:tr h="452582">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Aylar</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2019</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smtClean="0">
                          <a:effectLst/>
                          <a:latin typeface="Times New Roman" panose="02020603050405020304" pitchFamily="18" charset="0"/>
                          <a:cs typeface="Times New Roman" panose="02020603050405020304" pitchFamily="18" charset="0"/>
                        </a:rPr>
                        <a:t>2018</a:t>
                      </a:r>
                      <a:endParaRPr lang="tr-TR"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Değişim %</a:t>
                      </a:r>
                      <a:endParaRPr lang="tr-TR" sz="1400" b="1"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9277939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Ocak</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54.000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51.200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2.800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5.5</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292432535"/>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Şubat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57.500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dirty="0">
                          <a:effectLst/>
                          <a:latin typeface="Times New Roman" panose="02020603050405020304" pitchFamily="18" charset="0"/>
                          <a:cs typeface="Times New Roman" panose="02020603050405020304" pitchFamily="18" charset="0"/>
                        </a:rPr>
                        <a:t>50.750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6.750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13.3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3749645037"/>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Mart</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61.200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57.500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3.700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6.4</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60206400"/>
                  </a:ext>
                </a:extLst>
              </a:tr>
              <a:tr h="488789">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Yılın İlk Çeyreği</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172.700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u="none" strike="noStrike">
                          <a:effectLst/>
                          <a:latin typeface="Times New Roman" panose="02020603050405020304" pitchFamily="18" charset="0"/>
                          <a:cs typeface="Times New Roman" panose="02020603050405020304" pitchFamily="18" charset="0"/>
                        </a:rPr>
                        <a:t>159.450</a:t>
                      </a:r>
                      <a:endParaRPr lang="tr-TR"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13.250</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tr-TR" sz="1400" b="0" i="0" u="none" strike="noStrike" dirty="0" smtClean="0">
                          <a:solidFill>
                            <a:srgbClr val="000000"/>
                          </a:solidFill>
                          <a:effectLst/>
                          <a:latin typeface="Times New Roman" panose="02020603050405020304" pitchFamily="18" charset="0"/>
                          <a:cs typeface="Times New Roman" panose="02020603050405020304" pitchFamily="18" charset="0"/>
                        </a:rPr>
                        <a:t>8.3</a:t>
                      </a:r>
                      <a:endParaRPr lang="tr-TR"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4233758673"/>
                  </a:ext>
                </a:extLst>
              </a:tr>
            </a:tbl>
          </a:graphicData>
        </a:graphic>
      </p:graphicFrame>
      <mc:AlternateContent xmlns:mc="http://schemas.openxmlformats.org/markup-compatibility/2006" xmlns:a14="http://schemas.microsoft.com/office/drawing/2010/main">
        <mc:Choice Requires="a14">
          <p:sp>
            <p:nvSpPr>
              <p:cNvPr id="6" name="Dikdörtgen 5"/>
              <p:cNvSpPr/>
              <p:nvPr/>
            </p:nvSpPr>
            <p:spPr>
              <a:xfrm>
                <a:off x="7928329" y="1937917"/>
                <a:ext cx="3956852" cy="11667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𝑂𝑐𝑎𝑘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2800</m:t>
                          </m:r>
                          <m:r>
                            <a:rPr lang="tr-TR" i="0">
                              <a:latin typeface="Cambria Math" panose="02040503050406030204" pitchFamily="18" charset="0"/>
                            </a:rPr>
                            <m:t> </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51.200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m:t>
                    </m:r>
                    <m:r>
                      <a:rPr lang="tr-TR" i="1">
                        <a:latin typeface="Cambria Math" panose="02040503050406030204" pitchFamily="18" charset="0"/>
                      </a:rPr>
                      <m:t>𝑂𝑐𝑎𝑘</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5.5</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7928329" y="1937917"/>
                <a:ext cx="3956852" cy="1166794"/>
              </a:xfrm>
              <a:prstGeom prst="rect">
                <a:avLst/>
              </a:prstGeom>
              <a:blipFill>
                <a:blip r:embed="rId2"/>
                <a:stretch>
                  <a:fillRect b="-7853"/>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28329" y="3292952"/>
                <a:ext cx="4225387" cy="1172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6.750</m:t>
                          </m:r>
                          <m:r>
                            <a:rPr lang="tr-TR" i="0">
                              <a:latin typeface="Cambria Math" panose="02040503050406030204" pitchFamily="18" charset="0"/>
                            </a:rPr>
                            <m:t> </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50.750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13.3</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28329" y="3292952"/>
                <a:ext cx="4225387" cy="1172372"/>
              </a:xfrm>
              <a:prstGeom prst="rect">
                <a:avLst/>
              </a:prstGeom>
              <a:blipFill>
                <a:blip r:embed="rId3"/>
                <a:stretch>
                  <a:fillRect b="-7254"/>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8" name="Dikdörtgen 7"/>
              <p:cNvSpPr/>
              <p:nvPr/>
            </p:nvSpPr>
            <p:spPr>
              <a:xfrm>
                <a:off x="7966613" y="4653565"/>
                <a:ext cx="4158254" cy="11667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0" smtClean="0">
                              <a:latin typeface="Cambria Math" panose="02040503050406030204" pitchFamily="18" charset="0"/>
                            </a:rPr>
                            <m:t>3.700</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57.500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m:t>
                    </m:r>
                    <m:r>
                      <a:rPr lang="tr-TR" b="0" i="1" smtClean="0">
                        <a:latin typeface="Cambria Math" panose="02040503050406030204" pitchFamily="18" charset="0"/>
                      </a:rPr>
                      <m:t>𝑀𝑎𝑟𝑡</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6.4</a:t>
                </a:r>
                <a:endParaRPr lang="tr-TR" dirty="0"/>
              </a:p>
            </p:txBody>
          </p:sp>
        </mc:Choice>
        <mc:Fallback xmlns="">
          <p:sp>
            <p:nvSpPr>
              <p:cNvPr id="8" name="Dikdörtgen 7"/>
              <p:cNvSpPr>
                <a:spLocks noRot="1" noChangeAspect="1" noMove="1" noResize="1" noEditPoints="1" noAdjustHandles="1" noChangeArrowheads="1" noChangeShapeType="1" noTextEdit="1"/>
              </p:cNvSpPr>
              <p:nvPr/>
            </p:nvSpPr>
            <p:spPr>
              <a:xfrm>
                <a:off x="7966613" y="4653565"/>
                <a:ext cx="4158254" cy="1166794"/>
              </a:xfrm>
              <a:prstGeom prst="rect">
                <a:avLst/>
              </a:prstGeom>
              <a:blipFill>
                <a:blip r:embed="rId4"/>
                <a:stretch>
                  <a:fillRect b="-7292"/>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9" name="Dikdörtgen 8"/>
              <p:cNvSpPr/>
              <p:nvPr/>
            </p:nvSpPr>
            <p:spPr>
              <a:xfrm>
                <a:off x="3112720" y="5531522"/>
                <a:ext cx="4853893" cy="11723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b="0" i="1" smtClean="0">
                          <a:latin typeface="Cambria Math" panose="02040503050406030204" pitchFamily="18" charset="0"/>
                        </a:rPr>
                        <m:t> </m:t>
                      </m:r>
                      <m:r>
                        <a:rPr lang="tr-TR" b="0" i="1" smtClean="0">
                          <a:latin typeface="Cambria Math" panose="02040503050406030204" pitchFamily="18" charset="0"/>
                        </a:rPr>
                        <m:t>𝑚𝑖𝑘𝑡𝑎𝑟𝚤</m:t>
                      </m:r>
                      <m:r>
                        <a:rPr lang="tr-TR" i="0">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13.250</m:t>
                          </m:r>
                          <m:r>
                            <m:rPr>
                              <m:sty m:val="p"/>
                            </m:rPr>
                            <a:rPr lang="tr-TR" i="0">
                              <a:latin typeface="Cambria Math" panose="02040503050406030204" pitchFamily="18" charset="0"/>
                            </a:rPr>
                            <m:t>x</m:t>
                          </m:r>
                          <m:r>
                            <a:rPr lang="tr-TR" i="0">
                              <a:latin typeface="Cambria Math" panose="02040503050406030204" pitchFamily="18" charset="0"/>
                            </a:rPr>
                            <m:t> 100</m:t>
                          </m:r>
                        </m:num>
                        <m:den>
                          <m:r>
                            <a:rPr lang="tr-TR" b="0" i="0" smtClean="0">
                              <a:latin typeface="Cambria Math" panose="02040503050406030204" pitchFamily="18" charset="0"/>
                            </a:rPr>
                            <m:t>159.450</m:t>
                          </m:r>
                        </m:den>
                      </m:f>
                    </m:oMath>
                  </m:oMathPara>
                </a14:m>
                <a:endParaRPr lang="tr-TR" dirty="0" smtClean="0"/>
              </a:p>
              <a:p>
                <a:endParaRPr lang="tr-TR" dirty="0"/>
              </a:p>
              <a:p>
                <a14:m>
                  <m:oMath xmlns:m="http://schemas.openxmlformats.org/officeDocument/2006/math">
                    <m:r>
                      <a:rPr lang="tr-TR" b="0" i="1" smtClean="0">
                        <a:latin typeface="Cambria Math" panose="02040503050406030204" pitchFamily="18" charset="0"/>
                      </a:rPr>
                      <m:t>   İ</m:t>
                    </m:r>
                    <m:r>
                      <a:rPr lang="tr-TR" b="0" i="1" smtClean="0">
                        <a:latin typeface="Cambria Math" panose="02040503050406030204" pitchFamily="18" charset="0"/>
                      </a:rPr>
                      <m:t>𝑙𝑘</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i="1">
                        <a:latin typeface="Cambria Math" panose="02040503050406030204" pitchFamily="18" charset="0"/>
                      </a:rPr>
                      <m:t> </m:t>
                    </m:r>
                    <m:r>
                      <a:rPr lang="tr-TR" i="1">
                        <a:latin typeface="Cambria Math" panose="02040503050406030204" pitchFamily="18" charset="0"/>
                      </a:rPr>
                      <m:t>𝑚𝑖𝑘𝑡𝑎𝑟𝚤</m:t>
                    </m:r>
                  </m:oMath>
                </a14:m>
                <a:r>
                  <a:rPr lang="tr-TR" dirty="0" smtClean="0"/>
                  <a:t> = % 8.3</a:t>
                </a:r>
                <a:endParaRPr lang="tr-TR" dirty="0"/>
              </a:p>
            </p:txBody>
          </p:sp>
        </mc:Choice>
        <mc:Fallback xmlns="">
          <p:sp>
            <p:nvSpPr>
              <p:cNvPr id="9" name="Dikdörtgen 8"/>
              <p:cNvSpPr>
                <a:spLocks noRot="1" noChangeAspect="1" noMove="1" noResize="1" noEditPoints="1" noAdjustHandles="1" noChangeArrowheads="1" noChangeShapeType="1" noTextEdit="1"/>
              </p:cNvSpPr>
              <p:nvPr/>
            </p:nvSpPr>
            <p:spPr>
              <a:xfrm>
                <a:off x="3112720" y="5531522"/>
                <a:ext cx="4853893" cy="1172372"/>
              </a:xfrm>
              <a:prstGeom prst="rect">
                <a:avLst/>
              </a:prstGeom>
              <a:blipFill>
                <a:blip r:embed="rId5"/>
                <a:stretch>
                  <a:fillRect b="-7254"/>
                </a:stretch>
              </a:blipFill>
            </p:spPr>
            <p:txBody>
              <a:bodyPr/>
              <a:lstStyle/>
              <a:p>
                <a:r>
                  <a:rPr lang="tr-TR">
                    <a:noFill/>
                  </a:rPr>
                  <a:t> </a:t>
                </a:r>
              </a:p>
            </p:txBody>
          </p:sp>
        </mc:Fallback>
      </mc:AlternateContent>
    </p:spTree>
    <p:extLst>
      <p:ext uri="{BB962C8B-B14F-4D97-AF65-F5344CB8AC3E}">
        <p14:creationId xmlns:p14="http://schemas.microsoft.com/office/powerpoint/2010/main" val="68630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2</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Nergis restoranın 2015 ve 2014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mc:AlternateContent xmlns:mc="http://schemas.openxmlformats.org/markup-compatibility/2006" xmlns:a14="http://schemas.microsoft.com/office/drawing/2010/main">
        <mc:Choice Requires="a14">
          <p:sp>
            <p:nvSpPr>
              <p:cNvPr id="4" name="Dikdörtgen 3"/>
              <p:cNvSpPr/>
              <p:nvPr/>
            </p:nvSpPr>
            <p:spPr>
              <a:xfrm>
                <a:off x="7938268" y="2586711"/>
                <a:ext cx="3947684"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𝑁𝑖𝑠𝑎𝑛</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68.000−64.000</m:t>
                      </m:r>
                    </m:oMath>
                  </m:oMathPara>
                </a14:m>
                <a:endParaRPr lang="tr-TR" b="0" dirty="0" smtClean="0"/>
              </a:p>
              <a:p>
                <a:r>
                  <a:rPr lang="tr-TR" dirty="0" smtClean="0"/>
                  <a:t>  </a:t>
                </a:r>
                <a14:m>
                  <m:oMath xmlns:m="http://schemas.openxmlformats.org/officeDocument/2006/math">
                    <m:r>
                      <a:rPr lang="tr-TR" b="0" i="1" smtClean="0">
                        <a:latin typeface="Cambria Math" panose="02040503050406030204" pitchFamily="18" charset="0"/>
                      </a:rPr>
                      <m:t>𝑁𝑖𝑠𝑎𝑛</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+4.000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7938268" y="2586711"/>
                <a:ext cx="3947684" cy="1200329"/>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Dikdörtgen 4"/>
              <p:cNvSpPr/>
              <p:nvPr/>
            </p:nvSpPr>
            <p:spPr>
              <a:xfrm>
                <a:off x="7602582" y="3469125"/>
                <a:ext cx="4141183" cy="1200329"/>
              </a:xfrm>
              <a:prstGeom prst="rect">
                <a:avLst/>
              </a:prstGeom>
            </p:spPr>
            <p:txBody>
              <a:bodyPr wrap="square">
                <a:spAutoFit/>
              </a:bodyPr>
              <a:lstStyle/>
              <a:p>
                <a:pPr lvl="1"/>
                <a14:m>
                  <m:oMath xmlns:m="http://schemas.openxmlformats.org/officeDocument/2006/math">
                    <m:r>
                      <a:rPr lang="tr-TR" b="0" i="1" smtClean="0">
                        <a:latin typeface="Cambria Math" panose="02040503050406030204" pitchFamily="18" charset="0"/>
                      </a:rPr>
                      <m:t>𝑀𝑎𝑦𝚤𝑠</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72.750−</m:t>
                    </m:r>
                  </m:oMath>
                </a14:m>
                <a:r>
                  <a:rPr lang="tr-TR" b="0" i="0" dirty="0" smtClean="0">
                    <a:latin typeface="Cambria Math" panose="02040503050406030204" pitchFamily="18" charset="0"/>
                  </a:rPr>
                  <a:t>69.350</a:t>
                </a:r>
              </a:p>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+3.400</m:t>
                      </m:r>
                    </m:oMath>
                  </m:oMathPara>
                </a14:m>
                <a:endParaRPr lang="tr-TR" b="0" dirty="0" smtClean="0"/>
              </a:p>
              <a:p>
                <a:r>
                  <a:rPr lang="tr-TR" dirty="0" smtClean="0"/>
                  <a:t>      </a:t>
                </a:r>
                <a:endParaRPr lang="tr-TR" b="0" dirty="0" smtClean="0"/>
              </a:p>
              <a:p>
                <a:r>
                  <a:rPr lang="tr-TR" dirty="0" smtClean="0"/>
                  <a:t>	 </a:t>
                </a:r>
                <a:endParaRPr lang="tr-TR" dirty="0"/>
              </a:p>
            </p:txBody>
          </p:sp>
        </mc:Choice>
        <mc:Fallback xmlns="">
          <p:sp>
            <p:nvSpPr>
              <p:cNvPr id="5" name="Dikdörtgen 4"/>
              <p:cNvSpPr>
                <a:spLocks noRot="1" noChangeAspect="1" noMove="1" noResize="1" noEditPoints="1" noAdjustHandles="1" noChangeArrowheads="1" noChangeShapeType="1" noTextEdit="1"/>
              </p:cNvSpPr>
              <p:nvPr/>
            </p:nvSpPr>
            <p:spPr>
              <a:xfrm>
                <a:off x="7602582" y="3469125"/>
                <a:ext cx="4141183" cy="1200329"/>
              </a:xfrm>
              <a:prstGeom prst="rect">
                <a:avLst/>
              </a:prstGeom>
              <a:blipFill>
                <a:blip r:embed="rId3"/>
                <a:stretch>
                  <a:fillRect t="-3046"/>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089207" y="4328887"/>
                <a:ext cx="3600601"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𝐻𝑎𝑧𝑖𝑟𝑎𝑛</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59.200</m:t>
                    </m:r>
                  </m:oMath>
                </a14:m>
                <a:r>
                  <a:rPr lang="tr-TR" b="0" dirty="0" smtClean="0"/>
                  <a:t>-63.400</a:t>
                </a:r>
              </a:p>
              <a:p>
                <a:r>
                  <a:rPr lang="tr-TR" dirty="0" smtClean="0"/>
                  <a:t>  </a:t>
                </a:r>
                <a14:m>
                  <m:oMath xmlns:m="http://schemas.openxmlformats.org/officeDocument/2006/math">
                    <m:r>
                      <a:rPr lang="tr-TR" b="0" i="1" smtClean="0">
                        <a:latin typeface="Cambria Math" panose="02040503050406030204" pitchFamily="18" charset="0"/>
                      </a:rPr>
                      <m:t>𝑀𝑎𝑟𝑡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−4.200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8089207" y="4328887"/>
                <a:ext cx="3600601" cy="1200329"/>
              </a:xfrm>
              <a:prstGeom prst="rect">
                <a:avLst/>
              </a:prstGeom>
              <a:blipFill>
                <a:blip r:embed="rId4"/>
                <a:stretch>
                  <a:fillRect t="-2538" r="-67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38268" y="5299350"/>
                <a:ext cx="3751989"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𝑘𝑖𝑛𝑐𝑖</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i="0">
                        <a:latin typeface="Cambria Math" panose="02040503050406030204" pitchFamily="18" charset="0"/>
                      </a:rPr>
                      <m:t>=</m:t>
                    </m:r>
                    <m:r>
                      <a:rPr lang="tr-TR" b="0" i="0" smtClean="0">
                        <a:latin typeface="Cambria Math" panose="02040503050406030204" pitchFamily="18" charset="0"/>
                      </a:rPr>
                      <m:t>201.965−</m:t>
                    </m:r>
                  </m:oMath>
                </a14:m>
                <a:r>
                  <a:rPr lang="tr-TR" b="0" dirty="0" smtClean="0"/>
                  <a:t>198.764</a:t>
                </a:r>
              </a:p>
              <a:p>
                <a:r>
                  <a:rPr lang="tr-TR" dirty="0" smtClean="0"/>
                  <a:t>  </a:t>
                </a:r>
                <a14:m>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𝑘𝑖𝑛𝑐𝑖</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+3.200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38268" y="5299350"/>
                <a:ext cx="3751989" cy="1200329"/>
              </a:xfrm>
              <a:prstGeom prst="rect">
                <a:avLst/>
              </a:prstGeom>
              <a:blipFill>
                <a:blip r:embed="rId5"/>
                <a:stretch>
                  <a:fillRect l="-162" t="-2538"/>
                </a:stretch>
              </a:blipFill>
            </p:spPr>
            <p:txBody>
              <a:bodyPr/>
              <a:lstStyle/>
              <a:p>
                <a:r>
                  <a:rPr lang="tr-TR">
                    <a:noFill/>
                  </a:rPr>
                  <a:t> </a:t>
                </a:r>
              </a:p>
            </p:txBody>
          </p:sp>
        </mc:Fallback>
      </mc:AlternateContent>
      <p:graphicFrame>
        <p:nvGraphicFramePr>
          <p:cNvPr id="8" name="Tablo 7"/>
          <p:cNvGraphicFramePr>
            <a:graphicFrameLocks noGrp="1"/>
          </p:cNvGraphicFramePr>
          <p:nvPr>
            <p:extLst/>
          </p:nvPr>
        </p:nvGraphicFramePr>
        <p:xfrm>
          <a:off x="404190" y="2635827"/>
          <a:ext cx="7117504" cy="2302425"/>
        </p:xfrm>
        <a:graphic>
          <a:graphicData uri="http://schemas.openxmlformats.org/drawingml/2006/table">
            <a:tbl>
              <a:tblPr>
                <a:tableStyleId>{8799B23B-EC83-4686-B30A-512413B5E67A}</a:tableStyleId>
              </a:tblPr>
              <a:tblGrid>
                <a:gridCol w="1517297">
                  <a:extLst>
                    <a:ext uri="{9D8B030D-6E8A-4147-A177-3AD203B41FA5}">
                      <a16:colId xmlns:a16="http://schemas.microsoft.com/office/drawing/2014/main" val="1999540734"/>
                    </a:ext>
                  </a:extLst>
                </a:gridCol>
                <a:gridCol w="1641440">
                  <a:extLst>
                    <a:ext uri="{9D8B030D-6E8A-4147-A177-3AD203B41FA5}">
                      <a16:colId xmlns:a16="http://schemas.microsoft.com/office/drawing/2014/main" val="2697331346"/>
                    </a:ext>
                  </a:extLst>
                </a:gridCol>
                <a:gridCol w="1917312">
                  <a:extLst>
                    <a:ext uri="{9D8B030D-6E8A-4147-A177-3AD203B41FA5}">
                      <a16:colId xmlns:a16="http://schemas.microsoft.com/office/drawing/2014/main" val="2964084372"/>
                    </a:ext>
                  </a:extLst>
                </a:gridCol>
                <a:gridCol w="1103489">
                  <a:extLst>
                    <a:ext uri="{9D8B030D-6E8A-4147-A177-3AD203B41FA5}">
                      <a16:colId xmlns:a16="http://schemas.microsoft.com/office/drawing/2014/main" val="1045974540"/>
                    </a:ext>
                  </a:extLst>
                </a:gridCol>
                <a:gridCol w="937966">
                  <a:extLst>
                    <a:ext uri="{9D8B030D-6E8A-4147-A177-3AD203B41FA5}">
                      <a16:colId xmlns:a16="http://schemas.microsoft.com/office/drawing/2014/main" val="441712964"/>
                    </a:ext>
                  </a:extLst>
                </a:gridCol>
              </a:tblGrid>
              <a:tr h="386121">
                <a:tc>
                  <a:txBody>
                    <a:bodyPr/>
                    <a:lstStyle/>
                    <a:p>
                      <a:pPr algn="just" fontAlgn="ctr"/>
                      <a:r>
                        <a:rPr lang="tr-TR" sz="1200" u="none" strike="noStrike" dirty="0">
                          <a:effectLst/>
                        </a:rPr>
                        <a:t>Aylar</a:t>
                      </a:r>
                      <a:endParaRPr lang="tr-TR"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2015</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2014</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 %</a:t>
                      </a:r>
                      <a:endParaRPr lang="tr-TR" sz="1200" b="1"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142868695"/>
                  </a:ext>
                </a:extLst>
              </a:tr>
              <a:tr h="386121">
                <a:tc>
                  <a:txBody>
                    <a:bodyPr/>
                    <a:lstStyle/>
                    <a:p>
                      <a:pPr algn="just" fontAlgn="ctr"/>
                      <a:r>
                        <a:rPr lang="tr-TR" sz="1200" u="none" strike="noStrike">
                          <a:effectLst/>
                        </a:rPr>
                        <a:t>Nisan </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68.000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64.000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909679700"/>
                  </a:ext>
                </a:extLst>
              </a:tr>
              <a:tr h="386121">
                <a:tc>
                  <a:txBody>
                    <a:bodyPr/>
                    <a:lstStyle/>
                    <a:p>
                      <a:pPr algn="just" fontAlgn="ctr"/>
                      <a:r>
                        <a:rPr lang="tr-TR" sz="1200" u="none" strike="noStrike">
                          <a:effectLst/>
                        </a:rPr>
                        <a:t>Mayıs</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72.750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69.350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682197153"/>
                  </a:ext>
                </a:extLst>
              </a:tr>
              <a:tr h="386121">
                <a:tc>
                  <a:txBody>
                    <a:bodyPr/>
                    <a:lstStyle/>
                    <a:p>
                      <a:pPr algn="just" fontAlgn="ctr"/>
                      <a:r>
                        <a:rPr lang="tr-TR" sz="1200" u="none" strike="noStrike">
                          <a:effectLst/>
                        </a:rPr>
                        <a:t>Haziran</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59.200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63.400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122929822"/>
                  </a:ext>
                </a:extLst>
              </a:tr>
              <a:tr h="757941">
                <a:tc>
                  <a:txBody>
                    <a:bodyPr/>
                    <a:lstStyle/>
                    <a:p>
                      <a:pPr algn="just" fontAlgn="ctr"/>
                      <a:r>
                        <a:rPr lang="tr-TR" sz="1200" u="none" strike="noStrike">
                          <a:effectLst/>
                        </a:rPr>
                        <a:t>Yılın İkinci Çeyreği</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smtClean="0">
                          <a:effectLst/>
                        </a:rPr>
                        <a:t>199.950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smtClean="0">
                          <a:effectLst/>
                        </a:rPr>
                        <a:t>196.750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4086668568"/>
                  </a:ext>
                </a:extLst>
              </a:tr>
            </a:tbl>
          </a:graphicData>
        </a:graphic>
      </p:graphicFrame>
    </p:spTree>
    <p:extLst>
      <p:ext uri="{BB962C8B-B14F-4D97-AF65-F5344CB8AC3E}">
        <p14:creationId xmlns:p14="http://schemas.microsoft.com/office/powerpoint/2010/main" val="390715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09898" y="959355"/>
            <a:ext cx="9361714" cy="679545"/>
          </a:xfrm>
          <a:prstGeom prst="rect">
            <a:avLst/>
          </a:prstGeom>
        </p:spPr>
        <p:txBody>
          <a:bodyPr wrap="square">
            <a:spAutoFit/>
          </a:bodyPr>
          <a:lstStyle/>
          <a:p>
            <a:pPr algn="ctr">
              <a:lnSpc>
                <a:spcPct val="106000"/>
              </a:lnSpc>
              <a:spcAft>
                <a:spcPts val="400"/>
              </a:spcAft>
            </a:pPr>
            <a:r>
              <a:rPr lang="tr-TR" b="1"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Örnek 2</a:t>
            </a:r>
            <a:r>
              <a:rPr lang="tr-TR" kern="15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Nergis restoranın 2015 ve 2014 yılına ait satış rakamları aşağıdaki tabloda gibidir. Buna göre ilgili aylardaki değişim oranları nedir? Hesaplayınız.</a:t>
            </a:r>
            <a:endParaRPr lang="tr-TR" kern="150" dirty="0">
              <a:latin typeface="Times New Roman" panose="02020603050405020304" pitchFamily="18" charset="0"/>
              <a:ea typeface="SimSun" panose="02010600030101010101" pitchFamily="2" charset="-122"/>
              <a:cs typeface="Mangal"/>
            </a:endParaRPr>
          </a:p>
        </p:txBody>
      </p:sp>
      <mc:AlternateContent xmlns:mc="http://schemas.openxmlformats.org/markup-compatibility/2006" xmlns:a14="http://schemas.microsoft.com/office/drawing/2010/main">
        <mc:Choice Requires="a14">
          <p:sp>
            <p:nvSpPr>
              <p:cNvPr id="4" name="Dikdörtgen 3"/>
              <p:cNvSpPr/>
              <p:nvPr/>
            </p:nvSpPr>
            <p:spPr>
              <a:xfrm>
                <a:off x="7938268" y="2586711"/>
                <a:ext cx="3947684" cy="120032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𝑁𝑖𝑠𝑎𝑛</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68.000−64.000</m:t>
                      </m:r>
                    </m:oMath>
                  </m:oMathPara>
                </a14:m>
                <a:endParaRPr lang="tr-TR" b="0" dirty="0" smtClean="0"/>
              </a:p>
              <a:p>
                <a:r>
                  <a:rPr lang="tr-TR" dirty="0" smtClean="0"/>
                  <a:t>  </a:t>
                </a:r>
                <a14:m>
                  <m:oMath xmlns:m="http://schemas.openxmlformats.org/officeDocument/2006/math">
                    <m:r>
                      <a:rPr lang="tr-TR" b="0" i="1" smtClean="0">
                        <a:latin typeface="Cambria Math" panose="02040503050406030204" pitchFamily="18" charset="0"/>
                      </a:rPr>
                      <m:t>𝑁𝑖𝑠𝑎𝑛</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+4.000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4" name="Dikdörtgen 3"/>
              <p:cNvSpPr>
                <a:spLocks noRot="1" noChangeAspect="1" noMove="1" noResize="1" noEditPoints="1" noAdjustHandles="1" noChangeArrowheads="1" noChangeShapeType="1" noTextEdit="1"/>
              </p:cNvSpPr>
              <p:nvPr/>
            </p:nvSpPr>
            <p:spPr>
              <a:xfrm>
                <a:off x="7938268" y="2586711"/>
                <a:ext cx="3947684" cy="1200329"/>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5" name="Dikdörtgen 4"/>
              <p:cNvSpPr/>
              <p:nvPr/>
            </p:nvSpPr>
            <p:spPr>
              <a:xfrm>
                <a:off x="7602582" y="3469125"/>
                <a:ext cx="4141183" cy="1200329"/>
              </a:xfrm>
              <a:prstGeom prst="rect">
                <a:avLst/>
              </a:prstGeom>
            </p:spPr>
            <p:txBody>
              <a:bodyPr wrap="square">
                <a:spAutoFit/>
              </a:bodyPr>
              <a:lstStyle/>
              <a:p>
                <a:pPr lvl="1"/>
                <a14:m>
                  <m:oMath xmlns:m="http://schemas.openxmlformats.org/officeDocument/2006/math">
                    <m:r>
                      <a:rPr lang="tr-TR" b="0" i="1" smtClean="0">
                        <a:latin typeface="Cambria Math" panose="02040503050406030204" pitchFamily="18" charset="0"/>
                      </a:rPr>
                      <m:t>𝑀𝑎𝑦𝚤𝑠</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72.750−</m:t>
                    </m:r>
                  </m:oMath>
                </a14:m>
                <a:r>
                  <a:rPr lang="tr-TR" b="0" i="0" dirty="0" smtClean="0">
                    <a:latin typeface="Cambria Math" panose="02040503050406030204" pitchFamily="18" charset="0"/>
                  </a:rPr>
                  <a:t>69.350</a:t>
                </a:r>
              </a:p>
              <a:p>
                <a:pPr lvl="1"/>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Ş</m:t>
                      </m:r>
                      <m:r>
                        <a:rPr lang="tr-TR" b="0" i="1" smtClean="0">
                          <a:latin typeface="Cambria Math" panose="02040503050406030204" pitchFamily="18" charset="0"/>
                        </a:rPr>
                        <m:t>𝑢𝑏𝑎𝑡</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+3.400</m:t>
                      </m:r>
                    </m:oMath>
                  </m:oMathPara>
                </a14:m>
                <a:endParaRPr lang="tr-TR" b="0" dirty="0" smtClean="0"/>
              </a:p>
              <a:p>
                <a:r>
                  <a:rPr lang="tr-TR" dirty="0" smtClean="0"/>
                  <a:t>      </a:t>
                </a:r>
                <a:endParaRPr lang="tr-TR" b="0" dirty="0" smtClean="0"/>
              </a:p>
              <a:p>
                <a:r>
                  <a:rPr lang="tr-TR" dirty="0" smtClean="0"/>
                  <a:t>	 </a:t>
                </a:r>
                <a:endParaRPr lang="tr-TR" dirty="0"/>
              </a:p>
            </p:txBody>
          </p:sp>
        </mc:Choice>
        <mc:Fallback xmlns="">
          <p:sp>
            <p:nvSpPr>
              <p:cNvPr id="5" name="Dikdörtgen 4"/>
              <p:cNvSpPr>
                <a:spLocks noRot="1" noChangeAspect="1" noMove="1" noResize="1" noEditPoints="1" noAdjustHandles="1" noChangeArrowheads="1" noChangeShapeType="1" noTextEdit="1"/>
              </p:cNvSpPr>
              <p:nvPr/>
            </p:nvSpPr>
            <p:spPr>
              <a:xfrm>
                <a:off x="7602582" y="3469125"/>
                <a:ext cx="4141183" cy="1200329"/>
              </a:xfrm>
              <a:prstGeom prst="rect">
                <a:avLst/>
              </a:prstGeom>
              <a:blipFill>
                <a:blip r:embed="rId3"/>
                <a:stretch>
                  <a:fillRect t="-3046"/>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Dikdörtgen 5"/>
              <p:cNvSpPr/>
              <p:nvPr/>
            </p:nvSpPr>
            <p:spPr>
              <a:xfrm>
                <a:off x="8089207" y="4328887"/>
                <a:ext cx="3600601"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𝐻𝑎𝑧𝑖𝑟𝑎𝑛</m:t>
                    </m:r>
                    <m:r>
                      <a:rPr lang="tr-TR" b="0" i="1" smtClean="0">
                        <a:latin typeface="Cambria Math" panose="02040503050406030204" pitchFamily="18" charset="0"/>
                      </a:rPr>
                      <m:t> </m:t>
                    </m:r>
                    <m:r>
                      <a:rPr lang="tr-TR" b="0" i="1" smtClean="0">
                        <a:latin typeface="Cambria Math" panose="02040503050406030204" pitchFamily="18" charset="0"/>
                      </a:rPr>
                      <m:t>𝑑𝑒</m:t>
                    </m:r>
                    <m:r>
                      <a:rPr lang="tr-TR" b="0" i="1" smtClean="0">
                        <a:latin typeface="Cambria Math" panose="02040503050406030204" pitchFamily="18" charset="0"/>
                      </a:rPr>
                      <m:t>ğ</m:t>
                    </m:r>
                    <m:r>
                      <a:rPr lang="tr-TR" b="0" i="1" smtClean="0">
                        <a:latin typeface="Cambria Math" panose="02040503050406030204" pitchFamily="18" charset="0"/>
                      </a:rPr>
                      <m:t>𝑖</m:t>
                    </m:r>
                    <m:r>
                      <a:rPr lang="tr-TR" b="0" i="1" smtClean="0">
                        <a:latin typeface="Cambria Math" panose="02040503050406030204" pitchFamily="18" charset="0"/>
                      </a:rPr>
                      <m:t>ş</m:t>
                    </m:r>
                    <m:r>
                      <a:rPr lang="tr-TR" b="0" i="1" smtClean="0">
                        <a:latin typeface="Cambria Math" panose="02040503050406030204" pitchFamily="18" charset="0"/>
                      </a:rPr>
                      <m:t>𝑖𝑚</m:t>
                    </m:r>
                    <m:r>
                      <a:rPr lang="tr-TR" i="0">
                        <a:latin typeface="Cambria Math" panose="02040503050406030204" pitchFamily="18" charset="0"/>
                      </a:rPr>
                      <m:t>=</m:t>
                    </m:r>
                    <m:r>
                      <a:rPr lang="tr-TR" b="0" i="0" smtClean="0">
                        <a:latin typeface="Cambria Math" panose="02040503050406030204" pitchFamily="18" charset="0"/>
                      </a:rPr>
                      <m:t>59.200</m:t>
                    </m:r>
                  </m:oMath>
                </a14:m>
                <a:r>
                  <a:rPr lang="tr-TR" b="0" dirty="0" smtClean="0"/>
                  <a:t>-63.400</a:t>
                </a:r>
              </a:p>
              <a:p>
                <a:r>
                  <a:rPr lang="tr-TR" dirty="0" smtClean="0"/>
                  <a:t>  </a:t>
                </a:r>
                <a14:m>
                  <m:oMath xmlns:m="http://schemas.openxmlformats.org/officeDocument/2006/math">
                    <m:r>
                      <a:rPr lang="tr-TR" b="0" i="1" smtClean="0">
                        <a:latin typeface="Cambria Math" panose="02040503050406030204" pitchFamily="18" charset="0"/>
                      </a:rPr>
                      <m:t>𝐻𝑎𝑧𝑖𝑟𝑎𝑛</m:t>
                    </m:r>
                    <m:r>
                      <a:rPr lang="tr-TR" i="1">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−4.200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6" name="Dikdörtgen 5"/>
              <p:cNvSpPr>
                <a:spLocks noRot="1" noChangeAspect="1" noMove="1" noResize="1" noEditPoints="1" noAdjustHandles="1" noChangeArrowheads="1" noChangeShapeType="1" noTextEdit="1"/>
              </p:cNvSpPr>
              <p:nvPr/>
            </p:nvSpPr>
            <p:spPr>
              <a:xfrm>
                <a:off x="8089207" y="4328887"/>
                <a:ext cx="3600601" cy="1200329"/>
              </a:xfrm>
              <a:prstGeom prst="rect">
                <a:avLst/>
              </a:prstGeom>
              <a:blipFill>
                <a:blip r:embed="rId4"/>
                <a:stretch>
                  <a:fillRect t="-2538" r="-677"/>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7938268" y="5299350"/>
                <a:ext cx="3751989" cy="1200329"/>
              </a:xfrm>
              <a:prstGeom prst="rect">
                <a:avLst/>
              </a:prstGeom>
            </p:spPr>
            <p:txBody>
              <a:bodyPr wrap="none">
                <a:spAutoFit/>
              </a:bodyPr>
              <a:lstStyle/>
              <a:p>
                <a14:m>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𝑘𝑖𝑛𝑐𝑖</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i="0">
                        <a:latin typeface="Cambria Math" panose="02040503050406030204" pitchFamily="18" charset="0"/>
                      </a:rPr>
                      <m:t>=</m:t>
                    </m:r>
                    <m:r>
                      <a:rPr lang="tr-TR" b="0" i="0" smtClean="0">
                        <a:latin typeface="Cambria Math" panose="02040503050406030204" pitchFamily="18" charset="0"/>
                      </a:rPr>
                      <m:t>201.965−</m:t>
                    </m:r>
                  </m:oMath>
                </a14:m>
                <a:r>
                  <a:rPr lang="tr-TR" b="0" dirty="0" smtClean="0"/>
                  <a:t>198.764</a:t>
                </a:r>
              </a:p>
              <a:p>
                <a:r>
                  <a:rPr lang="tr-TR" dirty="0" smtClean="0"/>
                  <a:t>  </a:t>
                </a:r>
                <a14:m>
                  <m:oMath xmlns:m="http://schemas.openxmlformats.org/officeDocument/2006/math">
                    <m:r>
                      <a:rPr lang="tr-TR" b="0" i="1" smtClean="0">
                        <a:latin typeface="Cambria Math" panose="02040503050406030204" pitchFamily="18" charset="0"/>
                      </a:rPr>
                      <m:t>İ</m:t>
                    </m:r>
                    <m:r>
                      <a:rPr lang="tr-TR" b="0" i="1" smtClean="0">
                        <a:latin typeface="Cambria Math" panose="02040503050406030204" pitchFamily="18" charset="0"/>
                      </a:rPr>
                      <m:t>𝑘𝑖𝑛𝑐𝑖</m:t>
                    </m:r>
                    <m:r>
                      <a:rPr lang="tr-TR" b="0" i="1" smtClean="0">
                        <a:latin typeface="Cambria Math" panose="02040503050406030204" pitchFamily="18" charset="0"/>
                      </a:rPr>
                      <m:t> ç</m:t>
                    </m:r>
                    <m:r>
                      <a:rPr lang="tr-TR" b="0" i="1" smtClean="0">
                        <a:latin typeface="Cambria Math" panose="02040503050406030204" pitchFamily="18" charset="0"/>
                      </a:rPr>
                      <m:t>𝑒𝑦𝑟𝑒𝑘</m:t>
                    </m:r>
                    <m:r>
                      <a:rPr lang="tr-TR" b="0" i="1" smtClean="0">
                        <a:latin typeface="Cambria Math" panose="02040503050406030204" pitchFamily="18" charset="0"/>
                      </a:rPr>
                      <m:t> </m:t>
                    </m:r>
                    <m:r>
                      <a:rPr lang="tr-TR" i="1">
                        <a:latin typeface="Cambria Math" panose="02040503050406030204" pitchFamily="18" charset="0"/>
                      </a:rPr>
                      <m:t>𝑑𝑒</m:t>
                    </m:r>
                    <m:r>
                      <a:rPr lang="tr-TR" i="1">
                        <a:latin typeface="Cambria Math" panose="02040503050406030204" pitchFamily="18" charset="0"/>
                      </a:rPr>
                      <m:t>ğ</m:t>
                    </m:r>
                    <m:r>
                      <a:rPr lang="tr-TR" i="1">
                        <a:latin typeface="Cambria Math" panose="02040503050406030204" pitchFamily="18" charset="0"/>
                      </a:rPr>
                      <m:t>𝑖</m:t>
                    </m:r>
                    <m:r>
                      <a:rPr lang="tr-TR" i="1">
                        <a:latin typeface="Cambria Math" panose="02040503050406030204" pitchFamily="18" charset="0"/>
                      </a:rPr>
                      <m:t>ş</m:t>
                    </m:r>
                    <m:r>
                      <a:rPr lang="tr-TR" i="1">
                        <a:latin typeface="Cambria Math" panose="02040503050406030204" pitchFamily="18" charset="0"/>
                      </a:rPr>
                      <m:t>𝑖𝑚</m:t>
                    </m:r>
                    <m:r>
                      <a:rPr lang="tr-TR">
                        <a:latin typeface="Cambria Math" panose="02040503050406030204" pitchFamily="18" charset="0"/>
                      </a:rPr>
                      <m:t>=</m:t>
                    </m:r>
                    <m:r>
                      <a:rPr lang="tr-TR" b="0" i="0" smtClean="0">
                        <a:latin typeface="Cambria Math" panose="02040503050406030204" pitchFamily="18" charset="0"/>
                      </a:rPr>
                      <m:t>+3.200</m:t>
                    </m:r>
                  </m:oMath>
                </a14:m>
                <a:endParaRPr lang="tr-TR" b="0" dirty="0" smtClean="0"/>
              </a:p>
              <a:p>
                <a:r>
                  <a:rPr lang="tr-TR" dirty="0" smtClean="0"/>
                  <a:t>      </a:t>
                </a:r>
                <a:endParaRPr lang="tr-TR" b="0" dirty="0" smtClean="0"/>
              </a:p>
              <a:p>
                <a:r>
                  <a:rPr lang="tr-TR" dirty="0" smtClean="0"/>
                  <a:t>	</a:t>
                </a:r>
                <a:endParaRPr lang="tr-TR" dirty="0"/>
              </a:p>
            </p:txBody>
          </p:sp>
        </mc:Choice>
        <mc:Fallback xmlns="">
          <p:sp>
            <p:nvSpPr>
              <p:cNvPr id="7" name="Dikdörtgen 6"/>
              <p:cNvSpPr>
                <a:spLocks noRot="1" noChangeAspect="1" noMove="1" noResize="1" noEditPoints="1" noAdjustHandles="1" noChangeArrowheads="1" noChangeShapeType="1" noTextEdit="1"/>
              </p:cNvSpPr>
              <p:nvPr/>
            </p:nvSpPr>
            <p:spPr>
              <a:xfrm>
                <a:off x="7938268" y="5299350"/>
                <a:ext cx="3751989" cy="1200329"/>
              </a:xfrm>
              <a:prstGeom prst="rect">
                <a:avLst/>
              </a:prstGeom>
              <a:blipFill>
                <a:blip r:embed="rId5"/>
                <a:stretch>
                  <a:fillRect l="-162" t="-2538"/>
                </a:stretch>
              </a:blipFill>
            </p:spPr>
            <p:txBody>
              <a:bodyPr/>
              <a:lstStyle/>
              <a:p>
                <a:r>
                  <a:rPr lang="tr-TR">
                    <a:noFill/>
                  </a:rPr>
                  <a:t> </a:t>
                </a:r>
              </a:p>
            </p:txBody>
          </p:sp>
        </mc:Fallback>
      </mc:AlternateContent>
      <p:graphicFrame>
        <p:nvGraphicFramePr>
          <p:cNvPr id="8" name="Tablo 7"/>
          <p:cNvGraphicFramePr>
            <a:graphicFrameLocks noGrp="1"/>
          </p:cNvGraphicFramePr>
          <p:nvPr>
            <p:extLst/>
          </p:nvPr>
        </p:nvGraphicFramePr>
        <p:xfrm>
          <a:off x="404190" y="2635827"/>
          <a:ext cx="7117504" cy="2302425"/>
        </p:xfrm>
        <a:graphic>
          <a:graphicData uri="http://schemas.openxmlformats.org/drawingml/2006/table">
            <a:tbl>
              <a:tblPr>
                <a:tableStyleId>{8799B23B-EC83-4686-B30A-512413B5E67A}</a:tableStyleId>
              </a:tblPr>
              <a:tblGrid>
                <a:gridCol w="1517297">
                  <a:extLst>
                    <a:ext uri="{9D8B030D-6E8A-4147-A177-3AD203B41FA5}">
                      <a16:colId xmlns:a16="http://schemas.microsoft.com/office/drawing/2014/main" val="1999540734"/>
                    </a:ext>
                  </a:extLst>
                </a:gridCol>
                <a:gridCol w="1641440">
                  <a:extLst>
                    <a:ext uri="{9D8B030D-6E8A-4147-A177-3AD203B41FA5}">
                      <a16:colId xmlns:a16="http://schemas.microsoft.com/office/drawing/2014/main" val="2697331346"/>
                    </a:ext>
                  </a:extLst>
                </a:gridCol>
                <a:gridCol w="1917312">
                  <a:extLst>
                    <a:ext uri="{9D8B030D-6E8A-4147-A177-3AD203B41FA5}">
                      <a16:colId xmlns:a16="http://schemas.microsoft.com/office/drawing/2014/main" val="2964084372"/>
                    </a:ext>
                  </a:extLst>
                </a:gridCol>
                <a:gridCol w="1103489">
                  <a:extLst>
                    <a:ext uri="{9D8B030D-6E8A-4147-A177-3AD203B41FA5}">
                      <a16:colId xmlns:a16="http://schemas.microsoft.com/office/drawing/2014/main" val="1045974540"/>
                    </a:ext>
                  </a:extLst>
                </a:gridCol>
                <a:gridCol w="937966">
                  <a:extLst>
                    <a:ext uri="{9D8B030D-6E8A-4147-A177-3AD203B41FA5}">
                      <a16:colId xmlns:a16="http://schemas.microsoft.com/office/drawing/2014/main" val="441712964"/>
                    </a:ext>
                  </a:extLst>
                </a:gridCol>
              </a:tblGrid>
              <a:tr h="386121">
                <a:tc>
                  <a:txBody>
                    <a:bodyPr/>
                    <a:lstStyle/>
                    <a:p>
                      <a:pPr algn="just" fontAlgn="ctr"/>
                      <a:r>
                        <a:rPr lang="tr-TR" sz="1200" u="none" strike="noStrike" dirty="0">
                          <a:effectLst/>
                        </a:rPr>
                        <a:t>Aylar</a:t>
                      </a:r>
                      <a:endParaRPr lang="tr-TR" sz="12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2015</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2014</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a:t>
                      </a:r>
                      <a:endParaRPr lang="tr-TR" sz="12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just" fontAlgn="ctr"/>
                      <a:r>
                        <a:rPr lang="tr-TR" sz="1200" u="none" strike="noStrike">
                          <a:effectLst/>
                        </a:rPr>
                        <a:t>Değişim %</a:t>
                      </a:r>
                      <a:endParaRPr lang="tr-TR" sz="1200" b="1"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142868695"/>
                  </a:ext>
                </a:extLst>
              </a:tr>
              <a:tr h="386121">
                <a:tc>
                  <a:txBody>
                    <a:bodyPr/>
                    <a:lstStyle/>
                    <a:p>
                      <a:pPr algn="just" fontAlgn="ctr"/>
                      <a:r>
                        <a:rPr lang="tr-TR" sz="1200" u="none" strike="noStrike">
                          <a:effectLst/>
                        </a:rPr>
                        <a:t>Nisan </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68.000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64.000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smtClean="0">
                          <a:effectLst/>
                        </a:rPr>
                        <a:t>4.000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909679700"/>
                  </a:ext>
                </a:extLst>
              </a:tr>
              <a:tr h="386121">
                <a:tc>
                  <a:txBody>
                    <a:bodyPr/>
                    <a:lstStyle/>
                    <a:p>
                      <a:pPr algn="just" fontAlgn="ctr"/>
                      <a:r>
                        <a:rPr lang="tr-TR" sz="1200" u="none" strike="noStrike">
                          <a:effectLst/>
                        </a:rPr>
                        <a:t>Mayıs</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72.750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69.350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smtClean="0">
                          <a:effectLst/>
                        </a:rPr>
                        <a:t>3.400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682197153"/>
                  </a:ext>
                </a:extLst>
              </a:tr>
              <a:tr h="386121">
                <a:tc>
                  <a:txBody>
                    <a:bodyPr/>
                    <a:lstStyle/>
                    <a:p>
                      <a:pPr algn="just" fontAlgn="ctr"/>
                      <a:r>
                        <a:rPr lang="tr-TR" sz="1200" u="none" strike="noStrike">
                          <a:effectLst/>
                        </a:rPr>
                        <a:t>Haziran</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59.200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a:effectLst/>
                        </a:rPr>
                        <a:t>63.400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smtClean="0">
                          <a:effectLst/>
                        </a:rPr>
                        <a:t>-4.200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122929822"/>
                  </a:ext>
                </a:extLst>
              </a:tr>
              <a:tr h="757941">
                <a:tc>
                  <a:txBody>
                    <a:bodyPr/>
                    <a:lstStyle/>
                    <a:p>
                      <a:pPr algn="just" fontAlgn="ctr"/>
                      <a:r>
                        <a:rPr lang="tr-TR" sz="1200" u="none" strike="noStrike">
                          <a:effectLst/>
                        </a:rPr>
                        <a:t>Yılın İkinci Çeyreği</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smtClean="0">
                          <a:effectLst/>
                        </a:rPr>
                        <a:t>199.950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dirty="0" smtClean="0">
                          <a:effectLst/>
                        </a:rPr>
                        <a:t>196.750</a:t>
                      </a:r>
                      <a:endParaRPr lang="tr-TR" sz="1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tr-TR" sz="1200" u="none" strike="noStrike" smtClean="0">
                          <a:effectLst/>
                        </a:rPr>
                        <a:t>3.200</a:t>
                      </a:r>
                      <a:endParaRPr lang="tr-TR" sz="1200" b="0"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endParaRPr lang="tr-TR" sz="12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4086668568"/>
                  </a:ext>
                </a:extLst>
              </a:tr>
            </a:tbl>
          </a:graphicData>
        </a:graphic>
      </p:graphicFrame>
    </p:spTree>
    <p:extLst>
      <p:ext uri="{BB962C8B-B14F-4D97-AF65-F5344CB8AC3E}">
        <p14:creationId xmlns:p14="http://schemas.microsoft.com/office/powerpoint/2010/main" val="220920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4646" y="916243"/>
            <a:ext cx="10527323" cy="4165243"/>
          </a:xfrm>
          <a:prstGeom prst="rect">
            <a:avLst/>
          </a:prstGeom>
        </p:spPr>
        <p:txBody>
          <a:bodyPr wrap="square">
            <a:spAutoFit/>
          </a:bodyPr>
          <a:lstStyle/>
          <a:p>
            <a:pPr marL="91440" marR="91440" algn="ctr">
              <a:spcBef>
                <a:spcPts val="400"/>
              </a:spcBef>
              <a:spcAft>
                <a:spcPts val="400"/>
              </a:spcAft>
            </a:pPr>
            <a:r>
              <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KAYNAKÇA</a:t>
            </a:r>
          </a:p>
          <a:p>
            <a:pPr marL="91440" marR="91440" algn="ctr">
              <a:spcBef>
                <a:spcPts val="400"/>
              </a:spcBef>
              <a:spcAft>
                <a:spcPts val="400"/>
              </a:spcAft>
            </a:pPr>
            <a:endParaRPr lang="tr-TR" b="1"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Denizer</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 (2005). Konaklama İşletmelerinde Yiyecek ve İçecek Yönetimi.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Yılmaz, Y. (2005). Yiyecek İçecek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Sarıışık, Mehmet (2017). Yiyecek İçecek İşletmelerinde  Maliyet Kontrolü. Ankara: Detay Yayıncılık.</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Çetiner, E (2002).Konaklama İşletmelerinde Muhasebe Uygulamaları. Ankara: Gazi Yayınevi</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t>
            </a:r>
            <a:endParaRPr lang="tr-TR" sz="1600" dirty="0">
              <a:latin typeface="Verdana" panose="020B0604030504040204" pitchFamily="34" charset="0"/>
              <a:ea typeface="Times New Roman" panose="02020603050405020304" pitchFamily="18" charset="0"/>
              <a:cs typeface="Times New Roman" panose="02020603050405020304" pitchFamily="18" charset="0"/>
            </a:endParaRPr>
          </a:p>
          <a:p>
            <a:pPr marL="91440" marR="91440" algn="just">
              <a:spcBef>
                <a:spcPts val="400"/>
              </a:spcBef>
              <a:spcAft>
                <a:spcPts val="400"/>
              </a:spcAft>
            </a:pPr>
            <a:r>
              <a:rPr lang="tr-TR" dirty="0" err="1">
                <a:solidFill>
                  <a:srgbClr val="5F5F5F"/>
                </a:solidFill>
                <a:latin typeface="Arial" panose="020B0604020202020204" pitchFamily="34" charset="0"/>
                <a:ea typeface="Times New Roman" panose="02020603050405020304" pitchFamily="18" charset="0"/>
                <a:cs typeface="Times New Roman" panose="02020603050405020304" pitchFamily="18" charset="0"/>
              </a:rPr>
              <a:t>Usal</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A. (2006).Turizm İşletmelerinde Maliyet Analizleri</a:t>
            </a:r>
            <a:r>
              <a:rPr lang="tr-TR" dirty="0" smtClean="0">
                <a:solidFill>
                  <a:srgbClr val="5F5F5F"/>
                </a:solidFill>
                <a:latin typeface="Arial" panose="020B0604020202020204" pitchFamily="34" charset="0"/>
                <a:ea typeface="Times New Roman" panose="02020603050405020304" pitchFamily="18" charset="0"/>
                <a:cs typeface="Times New Roman" panose="02020603050405020304" pitchFamily="18" charset="0"/>
              </a:rPr>
              <a:t>. Ankara</a:t>
            </a:r>
            <a:r>
              <a:rPr lang="tr-TR" dirty="0">
                <a:solidFill>
                  <a:srgbClr val="5F5F5F"/>
                </a:solidFill>
                <a:latin typeface="Arial" panose="020B0604020202020204" pitchFamily="34" charset="0"/>
                <a:ea typeface="Times New Roman" panose="02020603050405020304" pitchFamily="18" charset="0"/>
                <a:cs typeface="Times New Roman" panose="02020603050405020304" pitchFamily="18" charset="0"/>
              </a:rPr>
              <a:t>: Detay Yayıncılık</a:t>
            </a:r>
            <a:endParaRPr lang="tr-TR" sz="16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1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5727</TotalTime>
  <Words>1022</Words>
  <Application>Microsoft Office PowerPoint</Application>
  <PresentationFormat>Geniş ekran</PresentationFormat>
  <Paragraphs>237</Paragraphs>
  <Slides>9</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9</vt:i4>
      </vt:variant>
    </vt:vector>
  </HeadingPairs>
  <TitlesOfParts>
    <vt:vector size="20" baseType="lpstr">
      <vt:lpstr>SimSun</vt:lpstr>
      <vt:lpstr>Arial</vt:lpstr>
      <vt:lpstr>Calibri</vt:lpstr>
      <vt:lpstr>Cambria Math</vt:lpstr>
      <vt:lpstr>Century Gothic</vt:lpstr>
      <vt:lpstr>Mangal</vt:lpstr>
      <vt:lpstr>Palatino Linotype</vt:lpstr>
      <vt:lpstr>Times New Roman</vt:lpstr>
      <vt:lpstr>Verdana</vt:lpstr>
      <vt:lpstr>Wingdings 2</vt:lpstr>
      <vt:lpstr>Beyin fırtınası hakkında sunu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Fuat Atasoy</dc:creator>
  <cp:lastModifiedBy>Fuat Atasoy</cp:lastModifiedBy>
  <cp:revision>171</cp:revision>
  <dcterms:created xsi:type="dcterms:W3CDTF">2019-11-06T14:40:35Z</dcterms:created>
  <dcterms:modified xsi:type="dcterms:W3CDTF">2020-05-07T20:10:10Z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