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8" r:id="rId2"/>
    <p:sldId id="324" r:id="rId3"/>
    <p:sldId id="325" r:id="rId4"/>
    <p:sldId id="256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5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4" r:id="rId24"/>
    <p:sldId id="345" r:id="rId25"/>
    <p:sldId id="346" r:id="rId26"/>
    <p:sldId id="347" r:id="rId27"/>
    <p:sldId id="351" r:id="rId28"/>
    <p:sldId id="348" r:id="rId29"/>
    <p:sldId id="352" r:id="rId30"/>
    <p:sldId id="353" r:id="rId31"/>
    <p:sldId id="349" r:id="rId32"/>
    <p:sldId id="354" r:id="rId33"/>
    <p:sldId id="350" r:id="rId34"/>
    <p:sldId id="356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5306" autoAdjust="0"/>
  </p:normalViewPr>
  <p:slideViewPr>
    <p:cSldViewPr>
      <p:cViewPr varScale="1">
        <p:scale>
          <a:sx n="54" d="100"/>
          <a:sy n="54" d="100"/>
        </p:scale>
        <p:origin x="-19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0C74-5179-474B-A454-73087759D957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B41B-C726-4D83-8F6E-D7E2B4F01F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eksforgeeks.org/sql-select-clause/" TargetMode="External"/><Relationship Id="rId3" Type="http://schemas.openxmlformats.org/officeDocument/2006/relationships/hyperlink" Target="https://www.geeksforgeeks.org/sql-create/" TargetMode="External"/><Relationship Id="rId7" Type="http://schemas.openxmlformats.org/officeDocument/2006/relationships/hyperlink" Target="https://www.geeksforgeeks.org/sql-alter-rename/" TargetMode="External"/><Relationship Id="rId12" Type="http://schemas.openxmlformats.org/officeDocument/2006/relationships/hyperlink" Target="https://www.geeksforgeeks.org/sql-transaction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eksforgeeks.org/sql-comments/" TargetMode="External"/><Relationship Id="rId11" Type="http://schemas.openxmlformats.org/officeDocument/2006/relationships/hyperlink" Target="https://www.geeksforgeeks.org/sql-delete-statement/" TargetMode="External"/><Relationship Id="rId5" Type="http://schemas.openxmlformats.org/officeDocument/2006/relationships/hyperlink" Target="https://www.geeksforgeeks.org/sql-alter-add-drop-modify/" TargetMode="External"/><Relationship Id="rId10" Type="http://schemas.openxmlformats.org/officeDocument/2006/relationships/hyperlink" Target="https://www.geeksforgeeks.org/sql-update-statement/" TargetMode="External"/><Relationship Id="rId4" Type="http://schemas.openxmlformats.org/officeDocument/2006/relationships/hyperlink" Target="https://www.geeksforgeeks.org/sql-drop-truncate/" TargetMode="External"/><Relationship Id="rId9" Type="http://schemas.openxmlformats.org/officeDocument/2006/relationships/hyperlink" Target="https://www.geeksforgeeks.org/sql-insert-statement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oracle.techtarget.com/definition/foreign-ke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database is a well-designed, organized, and carefully managed collection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database management system (DBMS) consists of a group of programs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access and manage a database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interface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database and its users and other application programs.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hierarchy that begins with bit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database.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</a:t>
            </a:r>
            <a:r>
              <a:rPr lang="tr-TR" baseline="0" dirty="0" smtClean="0"/>
              <a:t> it is </a:t>
            </a:r>
            <a:r>
              <a:rPr lang="tr-TR" baseline="0" dirty="0" err="1" smtClean="0"/>
              <a:t>mentioned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1st </a:t>
            </a:r>
            <a:r>
              <a:rPr lang="tr-TR" baseline="0" dirty="0" err="1" smtClean="0"/>
              <a:t>week</a:t>
            </a:r>
            <a:r>
              <a:rPr lang="tr-TR" baseline="0" dirty="0" smtClean="0"/>
              <a:t>,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in decision making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cleansing (data cleaning or data scrubbing) is the process of detecting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correcting or deleting incomplete, incorrect, inaccurate, or irrelevant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that reside in a database.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cleansing is different from data validation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identification of “bad data” and its rejection at the time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data cleansing solution is to identify and correct data by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crosschecking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against a validated data set.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name, city, state, and zip code entries in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may be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cross-checked against the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Postal Zip Code database.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cleansing may also involve standardization of data, such as the conversion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various possible abbreviations (St., St,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to one standard name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cost of performing data cleansing can be quite high.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it can be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100%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data in a DB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exponential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DBMS is 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programs used as an interface between a database and application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or between a database and the user.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DBMS.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SQL: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manipulating data stored in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atomicity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guarantee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are processed reliably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the integrity of data in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Basically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data is broken down to atomic values—that is, values that have no component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parts—such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employee_ID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last_name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first_name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address_line_1,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address_line_2, and city.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in these atomic values remains consistent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the database.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is isolated from other transactions until the current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is finished,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is durable in the sense that the data should never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Schema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logical and physical structure of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tables,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 in each table, and the relationships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DDL(Data Definition Language):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DDL or Data Definition Language actually consists of the SQL commands that can be used to define the database schema.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CREATE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is used to create the database or its objects (like table, index, function, views, store procedure and triggers).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DROP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is used to delete objects from the database.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ALTER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-is used to alter the structure of the database.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TRUNCATE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–is used to remove all records from a table, including all spaces allocated for the records are removed.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COMMENT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–is used to add comments to the data dictionary.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RENAME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–is used to rename an object existing in the database.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DQL (Data Query Language):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DML statements are used for performing queries on the data within schema objects. 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SELECT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is used to retrieve data from the a database.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DML(Data Manipulation Language):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SQL commands that deals with the manipulation of data present in the database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INSERT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is used to insert data into a table.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UPDATE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is used to update existing data within a table.</a:t>
            </a:r>
          </a:p>
          <a:p>
            <a:pPr fontAlgn="base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DELETE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is used to delete records from a database table.</a:t>
            </a: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DCL(Data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DCL includes commands such as GRANT and REVOKE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mainly deals with the rights, permissions and other controls of the database system.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-gives user’s access privileges to database.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REVOKE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-withdraw user’s access privileges given by using the GRANT command.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TCL(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ransaction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Language) :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TCL commands deals with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transaction within the database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commits a Transaction.</a:t>
            </a:r>
          </a:p>
          <a:p>
            <a:pPr fontAlgn="base"/>
            <a:r>
              <a:rPr lang="tr-T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-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ROLLBACK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rollbacks a transaction in case of any error occurs.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SAVEPOINT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–sets 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savepoint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within a transaction.</a:t>
            </a:r>
          </a:p>
          <a:p>
            <a:pPr fontAlgn="base"/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TRANSACTION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–specify characteristics for the transaction.</a:t>
            </a:r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 is the standard language to query a database.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 is a single query that is used to perform DML and DDL operations.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 SQL stands for "Procedural Language extensions to SQL."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extension of Structured Query Language (SQL) that is used in Oracle.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PL/SQL is a block of codes that used to write the entire program blocks/ procedure/ function, etc.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T-SQL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stands for " Transact-SQL."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extension of Structured Query Language (SQL) that is used in Microsoft.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special functions like the converted date () which are not part of the regular SQL.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data is the term used to describe data collections that are so enormous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(terabytes or more)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complex (from sensor data to social media data)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data management software, hardware, and analysis processes 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incapable of dealing with them.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big data life cycle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policy-based approach to managing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flow of an enterprise’s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data, from its initial acquisition 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creation to the time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becomes outdated and is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 Used to Process Big Data</a:t>
            </a:r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warehouse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database that holds business information from many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in the enterprise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aspects of the company’s processes,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warehouse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that has been extracted from operational systems and external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ETL (extract, transform, load) process takes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variety of sources,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edits and transforms it into the format used in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warehouse,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loads this data into the warehouse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tools to support these ETL tasks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Initio, IBM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InfoSphereDatastage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Oracle Data Integrator, and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 Data Integrator.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open-source ETL tools are also available, including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Apatar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Clover ETL,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Pentaho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much of the ETL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must be done by low-level proprietary programs that are difficult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mart: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subset of a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warehouse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used by small-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lake (enterprise data hub):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“store everything” approach to big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that saves all the data in its raw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unaltered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warehouse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lengthy and computer intensive, taking days to complete.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Lake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the data is accessed for a specific analysis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 extracted from the data lake, classified, organized, edited, or transformed.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person, place, or thing (object) for which data is collected, stored, and maintained.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attribute is a characteristic of an entity.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primary key is a field or set of fields that uniquely identifies the record.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ACID properties of 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are Atomicity, Consistency, Isolation and Durability.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ACID properties aren’t flexible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impossible for a distributed data store to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 provide more than two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the following three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Consistency: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Like the C in ACID.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Consistency means that data is the same across the cluster, so you can read or write from/to any node and get the same data.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‌Resources should be always available. There should be a non error response.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 tolerance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No single point (or node) of failure.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that the cluster continues to function even if there is a "partition" (communication break) between two nodes (both nodes are up, but can't communicate).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NoSQL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databases are being used to deal with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variety of data found in big data and Web applications.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NoSQL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relies upon a softer model known as the BASE model. 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asically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vailable,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 state,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ventual consistency).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Basically Available: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Guarantees the availability of the data . There will be a response to any request (can be failure too).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state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state of the system could change over time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do not require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schema; data entities can have attributes edited or assigned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time.)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Eventual consistency: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system will eventually become consistent once it stops receiving input.</a:t>
            </a: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NoSQL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databases give up the A, C and/or D requirements, and in return they improve scalability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major advantage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NoSQL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databases is the ability to spread data over multiple servers so 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server contains only a subset of the total data.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NoSQL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 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Riak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Voldemort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Redis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 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Cassandra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HBase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 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MongoDB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databases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Neo4J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HyperGraphDB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Key-value databases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data in unique key-value pairs, meaning each key is associated only with one value in a collection, like in a dictionary.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makes querying a key-value data store fast because of its simple model.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There’s no query language needed.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retrieval is a simple matter of using get, put, and delete commands.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name suggests,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wide-column stores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columns to store data.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rows constitute a column family.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 column family contains a row key as the first column, which uniquely identifies that row within the column family.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columns then contain a column key, which uniquely identifies that column within the row,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you can query their corresponding column values.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Rows do not need to have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number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columns.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Columns can be added to any row at any time without having to add it to other rows.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store databases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JSON, XML, or BSON documents to store data.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pretty much fill in a document with whatever data you want. 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Documents can have different structures, but you can index common fields for faster performance.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Mongo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DB is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 and relationships are the bases of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databases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node represents an entity, like a user, category, or a piece of data.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relationship represents how two nodes are associated.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database requires only storing data once (nodes). The different types of relationships (edges) are specified to the stored data.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relationships between the nodes are predetermined, that is, it is not determined at query time.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open-source software framework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several software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 for storing and processing extremely large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two primary components: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component (a Java-based system called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distributed file system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HDFS)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consist of thousands of servers.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in HDFS?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divides data into subsets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distributes the subsets onto different servers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processing.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subset of the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HDFS and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are housed on every server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creates a highly redundant computing environment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even if individual servers fail.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approach to data management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information systems share a pool of related data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HDFS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</a:t>
            </a:r>
            <a:r>
              <a:rPr lang="tr-T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tr-T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since it is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tr-T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tr-T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returm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on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backup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name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Hadoop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data?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processing technique and a program based on java.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 in nature, thus are very useful for performing data analysis using multiple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cluster.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two tasks, namely Map and Reduce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Actually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splitting, mapping, shuffling, and reducing.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nput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chunk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 split is passed to a mapping function to produce output values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Shuffling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onsolidat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relevant records from Mapping phase output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ombin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values from Shuffling phase and return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single output value.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tracker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tracker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“name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data, </a:t>
            </a:r>
          </a:p>
          <a:p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task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created for each split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executes map function for each record in the split.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trackers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is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-size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chunks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chunks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form of &lt;word, frequency&gt;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written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 of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on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HDFS.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shuffling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words are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grouped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 along with their respective frequency.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occurrences of each word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Shuffling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done on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final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saved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HDFS.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An SQL Query To Print Details Of Workers Excluding First Names, “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Vipul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And “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From Worker Table.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* from Worker where FIRST_NAME not in 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Vipul','Satish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');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An SQL Query To Print Details Of The Workers Who Have Joined In Feb’2014.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* from Worker where year(JOINING_DATE) = 2014 and month(JOINING_DATE) = 2;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An SQL Query To Fetch Worker Names With Salaries &gt;= 50000 And &lt;= 100000.</a:t>
            </a: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CONCAT(FIRST_NAME, ' ', LAST_NAME)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Worker_Name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Salary FROM worker WHERE WORKER_ID IN (SELECT WORKER_ID FROM worker WHERE Salary BETWEEN 50000 AND 100000);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a database, the following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Content. What data should be collected and at what cost?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Access. What data should be provided to which users and when?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Logical structure. How should data be arranged so that it makes sense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Physical organization. Where should data be physically located?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Archiving. How long must this data be stored?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Security. How can this data be protected from unauthorized access?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tools database designers use to show the logical relationships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data is a data model.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 model is a diagram of entities and their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modeling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involves developing an understanding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specific business problem and then analyzing the data and needed to deliver a solution.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done at the level of the entire organization,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enterprise data modeling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enterprise data model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analyzing the data and information needs of an entire organization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a roadmap for building database and information 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such data model is 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entity-relationship (ER) diagram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diagrams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data items in tables (entities) and the ways they are related.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relational database model is a simple but highly useful way to organize data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collections of two-dimensional 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row in the table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an entity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 column represents an attribute of that entity.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long as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one common attribute, these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between tables can be set via the use of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foreign keys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-- a field in a table that links to the primary key of another table.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entering data into a relational database, users can make inquiries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Manipulating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 rows according to certain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Manipulating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 columns in a table.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joining: Manipulating data to combine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ability to combine two or more tables through common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attributes to form a new table with only the unique data attributes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Project,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out the name of the manager of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manual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length of time the manager has been with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Project table to find out the project’s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number.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the department number to search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Department table for the manager’s Social Security number.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department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is also in the Department table and is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common element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links the Project table to the Department table.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DBMS uses the manager’s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Security number to search the Manager table for the manager’s hire date.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manager’s Social Security number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element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table and the Manager table.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primary advantages of a relational database is that it allows 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linked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linkage reduces data redundancy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data to be organized more logically.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572428" cy="581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714348" y="92867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Quality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decision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000364" y="1500174"/>
            <a:ext cx="27146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Accessible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Accurate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Complete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Economical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Relevant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Reliable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Timely 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Verifiable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000100" y="1071546"/>
            <a:ext cx="65722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Cleansing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Validation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Crosschecking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Standardization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St., St,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Street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286808" cy="53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000100" y="1071546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SQL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ACID (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atomicity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durability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Schema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-84655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996" t="12898" r="13454" b="4750"/>
          <a:stretch>
            <a:fillRect/>
          </a:stretch>
        </p:blipFill>
        <p:spPr bwMode="auto">
          <a:xfrm>
            <a:off x="1285852" y="431898"/>
            <a:ext cx="6715140" cy="640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000100" y="1071546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SQL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PL/SQL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T-SQL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000100" y="1071546"/>
            <a:ext cx="6572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Enormous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DBMS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incapable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dealing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variety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85794"/>
            <a:ext cx="5572164" cy="58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-84655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61617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000100" y="1071546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Marts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Lakes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81574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000100" y="785794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CAP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5286412" cy="47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4786314" y="192880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214546" y="3643314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572132" y="4572008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643438" y="1857364"/>
            <a:ext cx="134779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NoSQL</a:t>
            </a:r>
            <a:endParaRPr lang="tr-T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857356" y="3500438"/>
            <a:ext cx="134779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NoSQL</a:t>
            </a:r>
            <a:endParaRPr lang="tr-T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643570" y="4429132"/>
            <a:ext cx="134779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RDBMS</a:t>
            </a:r>
            <a:endParaRPr lang="tr-T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785794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NoSQL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BASE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NoSQL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DB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Stores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Riak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Voldemort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Redis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Stores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Cassandra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HBase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databases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MongoDB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Graph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databases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— Neo4J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HyperGraphDB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786314" y="192880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786314" y="192880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572132" y="4572008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000107"/>
            <a:ext cx="8291570" cy="365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-84655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786314" y="192880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572132" y="4572008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22" y="500042"/>
            <a:ext cx="5786478" cy="257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455" y="2546105"/>
            <a:ext cx="52863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-84655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786314" y="192880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572132" y="4572008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0178" name="Picture 2" descr="Example of a MongoDB doc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808" y="1000108"/>
            <a:ext cx="862358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26365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786314" y="192880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572132" y="4572008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496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785794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Hadoop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72072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framework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072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Stores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072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HDFS</a:t>
            </a:r>
          </a:p>
          <a:p>
            <a:pPr>
              <a:tabLst>
                <a:tab pos="72072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072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cluster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1000s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servers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75892"/>
            <a:ext cx="6715172" cy="61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1142984"/>
            <a:ext cx="682662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0465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643866" cy="57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73730" name="Picture 2" descr="https://kizgibikodla.com/wp-content/uploads/2017/08/namen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35" y="785794"/>
            <a:ext cx="8510212" cy="5143536"/>
          </a:xfrm>
          <a:prstGeom prst="rect">
            <a:avLst/>
          </a:prstGeom>
          <a:noFill/>
        </p:spPr>
      </p:pic>
      <p:grpSp>
        <p:nvGrpSpPr>
          <p:cNvPr id="9" name="8 Grup"/>
          <p:cNvGrpSpPr/>
          <p:nvPr/>
        </p:nvGrpSpPr>
        <p:grpSpPr>
          <a:xfrm>
            <a:off x="1071538" y="1285860"/>
            <a:ext cx="7572428" cy="4857784"/>
            <a:chOff x="1071538" y="1285860"/>
            <a:chExt cx="7572428" cy="4857784"/>
          </a:xfrm>
        </p:grpSpPr>
        <p:sp>
          <p:nvSpPr>
            <p:cNvPr id="5" name="4 Dikdörtgen"/>
            <p:cNvSpPr/>
            <p:nvPr/>
          </p:nvSpPr>
          <p:spPr>
            <a:xfrm>
              <a:off x="1071538" y="1285860"/>
              <a:ext cx="2143140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6500826" y="1785926"/>
              <a:ext cx="2143140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Dikdörtgen"/>
            <p:cNvSpPr/>
            <p:nvPr/>
          </p:nvSpPr>
          <p:spPr>
            <a:xfrm>
              <a:off x="2285984" y="5143512"/>
              <a:ext cx="4000528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785794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72072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Java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program &amp;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tech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072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tasks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0725" algn="l"/>
                <a:tab pos="1247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Split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shuffle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phases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grpSp>
        <p:nvGrpSpPr>
          <p:cNvPr id="7" name="6 Grup"/>
          <p:cNvGrpSpPr/>
          <p:nvPr/>
        </p:nvGrpSpPr>
        <p:grpSpPr>
          <a:xfrm>
            <a:off x="357158" y="714356"/>
            <a:ext cx="8358246" cy="5966617"/>
            <a:chOff x="357158" y="714356"/>
            <a:chExt cx="8358246" cy="5966617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714356"/>
              <a:ext cx="8358246" cy="596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Dikdörtgen"/>
            <p:cNvSpPr/>
            <p:nvPr/>
          </p:nvSpPr>
          <p:spPr>
            <a:xfrm>
              <a:off x="428596" y="6000768"/>
              <a:ext cx="1928826" cy="5715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grpSp>
        <p:nvGrpSpPr>
          <p:cNvPr id="7" name="6 Grup"/>
          <p:cNvGrpSpPr/>
          <p:nvPr/>
        </p:nvGrpSpPr>
        <p:grpSpPr>
          <a:xfrm>
            <a:off x="0" y="857232"/>
            <a:ext cx="8927522" cy="6000768"/>
            <a:chOff x="0" y="857232"/>
            <a:chExt cx="8927522" cy="6000768"/>
          </a:xfrm>
        </p:grpSpPr>
        <p:pic>
          <p:nvPicPr>
            <p:cNvPr id="3074" name="Picture 2" descr="What is MapReduce?  How it Works -  Hadoop MapReduce Tutorial"/>
            <p:cNvPicPr>
              <a:picLocks noChangeAspect="1" noChangeArrowheads="1"/>
            </p:cNvPicPr>
            <p:nvPr/>
          </p:nvPicPr>
          <p:blipFill>
            <a:blip r:embed="rId3"/>
            <a:srcRect t="5673"/>
            <a:stretch>
              <a:fillRect/>
            </a:stretch>
          </p:blipFill>
          <p:spPr bwMode="auto">
            <a:xfrm>
              <a:off x="140680" y="857232"/>
              <a:ext cx="8786842" cy="5938680"/>
            </a:xfrm>
            <a:prstGeom prst="rect">
              <a:avLst/>
            </a:prstGeom>
            <a:noFill/>
          </p:spPr>
        </p:pic>
        <p:sp>
          <p:nvSpPr>
            <p:cNvPr id="5" name="4 Dikdörtgen"/>
            <p:cNvSpPr/>
            <p:nvPr/>
          </p:nvSpPr>
          <p:spPr>
            <a:xfrm>
              <a:off x="0" y="6215082"/>
              <a:ext cx="171448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42910" y="1087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7" y="785794"/>
            <a:ext cx="902548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Content</a:t>
            </a: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Access</a:t>
            </a: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Logical structure</a:t>
            </a: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Physical organization</a:t>
            </a: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Archiving</a:t>
            </a: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Security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36310"/>
            <a:ext cx="626048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3"/>
            <a:ext cx="7286676" cy="587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Oval"/>
          <p:cNvSpPr/>
          <p:nvPr/>
        </p:nvSpPr>
        <p:spPr>
          <a:xfrm>
            <a:off x="1142976" y="1714488"/>
            <a:ext cx="1071570" cy="893524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124293" y="4805005"/>
            <a:ext cx="1018815" cy="76713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5072066" y="4000504"/>
            <a:ext cx="1357322" cy="76713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5429288" cy="60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Oval"/>
          <p:cNvSpPr/>
          <p:nvPr/>
        </p:nvSpPr>
        <p:spPr>
          <a:xfrm>
            <a:off x="5572132" y="1000108"/>
            <a:ext cx="128588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2285984" y="4000504"/>
            <a:ext cx="128588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Selecting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Projecting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oining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inking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4896"/>
            <a:ext cx="5643602" cy="62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2804</Words>
  <PresentationFormat>Ekran Gösterisi (4:3)</PresentationFormat>
  <Paragraphs>449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Metropol</dc:creator>
  <cp:lastModifiedBy>Metropol</cp:lastModifiedBy>
  <cp:revision>315</cp:revision>
  <dcterms:created xsi:type="dcterms:W3CDTF">2019-09-07T19:50:14Z</dcterms:created>
  <dcterms:modified xsi:type="dcterms:W3CDTF">2019-10-05T21:16:38Z</dcterms:modified>
</cp:coreProperties>
</file>