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2"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snapToGrid="0">
      <p:cViewPr varScale="1">
        <p:scale>
          <a:sx n="64" d="100"/>
          <a:sy n="64" d="100"/>
        </p:scale>
        <p:origin x="9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583EB0-839E-4CBC-9487-BB046046D05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4407C8E-BA27-4BB8-9A35-54435FC77A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F49CB56-50D5-46D6-AA75-83862F9B6DF2}"/>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514DC6D2-304A-4002-A0D3-D604F51315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2E20ED-82FD-462A-8E35-DC6DF1CC707A}"/>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4047732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3025E5-6A1D-4255-AD0C-E497C885DA5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A720271-A335-490A-B9E1-68264FAB8C0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CDA966-A212-4ED0-873A-CF4EC97DBC7D}"/>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5303D21A-4ADD-4221-BE01-F7E6D66883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DA8492B-1E6A-4D57-857C-A06436AAE708}"/>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92314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DB2AE02-E5A5-4B8D-BA54-506DBBDA2FA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4856A0C-332C-4D03-ADE9-8E11BEDE002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8F082AC-27F8-4A42-B4B8-09476AA80D8A}"/>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A05F95B3-E2E1-48CF-A374-AFDFBCD787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2776889-D922-4FC1-8481-5AC563C261EC}"/>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370871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16F80C-CCF3-4EA0-8742-BCF27A3626B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F0F2227-118B-4EEE-9336-1151E21ECAD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61CAAF4-F17D-4E61-8D67-C63F621D8EDC}"/>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52092273-B341-431E-98E0-8387C2A3449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5849AB8-C644-4CD2-9F3F-74458E1A3FAE}"/>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1018339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41B080-AD63-4A81-9AB4-6BA84C5A7DA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0F216A2-C2B7-4CDB-BA5C-8943343D2E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5F9C3E-36ED-4DB8-9DC4-790A418BF30E}"/>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6A9116C6-95FD-4B56-AE79-16E0F11C30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CB85C3-D989-4B38-B788-D90B39E0FB12}"/>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1420053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C6B640-47C3-4E5B-B467-049538A4715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A6056EC-4BA8-4DF0-8654-EA945467149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E19860F-BD92-4CA8-839C-14E66D483DF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D01EC2F-F997-4999-A214-25A3CCCE2576}"/>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6" name="Alt Bilgi Yer Tutucusu 5">
            <a:extLst>
              <a:ext uri="{FF2B5EF4-FFF2-40B4-BE49-F238E27FC236}">
                <a16:creationId xmlns:a16="http://schemas.microsoft.com/office/drawing/2014/main" id="{AE343C56-A854-4E26-9A9A-662FCE7A45F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69DB9C2-D85A-4888-8038-6CFD6F1072AF}"/>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219133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BC3B2E-B7B0-4301-9E61-79CC3F3998F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65D86FE-4E5A-4C11-A2B6-538D2E2C22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5019E8D-55A3-4D96-9FD7-68A07EEA207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3DD95CC-2441-4069-9AE8-F62DA0D3E8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BE5BFEF-FA4C-43BC-ADF0-BB101012323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EFC125A-767D-46EF-897D-69EF899A0B91}"/>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8" name="Alt Bilgi Yer Tutucusu 7">
            <a:extLst>
              <a:ext uri="{FF2B5EF4-FFF2-40B4-BE49-F238E27FC236}">
                <a16:creationId xmlns:a16="http://schemas.microsoft.com/office/drawing/2014/main" id="{89BDA2BC-C1A6-4C68-BBF7-6AD4A696B8D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46BCD4E-244F-4D64-A36D-7D1F93F2343D}"/>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3838682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E05E32-1E9D-4782-B377-7CC274467F2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6089D7A-97C5-4622-BE3B-1C425ED6014B}"/>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4" name="Alt Bilgi Yer Tutucusu 3">
            <a:extLst>
              <a:ext uri="{FF2B5EF4-FFF2-40B4-BE49-F238E27FC236}">
                <a16:creationId xmlns:a16="http://schemas.microsoft.com/office/drawing/2014/main" id="{46687647-5A2E-402E-B222-A203A7B10DB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A75327B-86B4-4C9D-B390-C3508C8B11D9}"/>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309603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F228F27-6373-4A56-A0F6-46FED2AC964A}"/>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3" name="Alt Bilgi Yer Tutucusu 2">
            <a:extLst>
              <a:ext uri="{FF2B5EF4-FFF2-40B4-BE49-F238E27FC236}">
                <a16:creationId xmlns:a16="http://schemas.microsoft.com/office/drawing/2014/main" id="{F8356CD3-D76A-412D-AA18-446D4AFB246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FA37B29-05E0-4DCC-9356-3D8659B298A8}"/>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2580979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7E4BB9-532D-429B-89B6-564AFC6A660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5B968C0-1949-427C-BC1A-6BFF29A9E8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E5CD6F9-15B2-4087-9F6D-EF41CEF77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B39FE1F-B520-4662-BF98-079E3CF06B48}"/>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6" name="Alt Bilgi Yer Tutucusu 5">
            <a:extLst>
              <a:ext uri="{FF2B5EF4-FFF2-40B4-BE49-F238E27FC236}">
                <a16:creationId xmlns:a16="http://schemas.microsoft.com/office/drawing/2014/main" id="{14F57492-E16D-4438-8E3A-753CE4B3E05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70418B7-9401-4233-8A3F-EE1C81B2A098}"/>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148717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62F0C-58A0-4FA6-8A72-6A0B74430F2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4025D49-4B47-4B0B-94E6-DB30D278D8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7CCC5A-CE4E-4B58-A88A-0EEC8BA957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853F525-3CAC-4229-A108-205449E6BFB7}"/>
              </a:ext>
            </a:extLst>
          </p:cNvPr>
          <p:cNvSpPr>
            <a:spLocks noGrp="1"/>
          </p:cNvSpPr>
          <p:nvPr>
            <p:ph type="dt" sz="half" idx="10"/>
          </p:nvPr>
        </p:nvSpPr>
        <p:spPr/>
        <p:txBody>
          <a:bodyPr/>
          <a:lstStyle/>
          <a:p>
            <a:fld id="{69CB811E-97ED-42CC-AB03-92D3174A7BC1}" type="datetimeFigureOut">
              <a:rPr lang="tr-TR" smtClean="0"/>
              <a:t>7.05.2020</a:t>
            </a:fld>
            <a:endParaRPr lang="tr-TR"/>
          </a:p>
        </p:txBody>
      </p:sp>
      <p:sp>
        <p:nvSpPr>
          <p:cNvPr id="6" name="Alt Bilgi Yer Tutucusu 5">
            <a:extLst>
              <a:ext uri="{FF2B5EF4-FFF2-40B4-BE49-F238E27FC236}">
                <a16:creationId xmlns:a16="http://schemas.microsoft.com/office/drawing/2014/main" id="{18B68437-2DE0-4C19-803E-1BCC94C12C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42CAC47-5489-4FFE-AAD0-1774295F6BA5}"/>
              </a:ext>
            </a:extLst>
          </p:cNvPr>
          <p:cNvSpPr>
            <a:spLocks noGrp="1"/>
          </p:cNvSpPr>
          <p:nvPr>
            <p:ph type="sldNum" sz="quarter" idx="12"/>
          </p:nvPr>
        </p:nvSpPr>
        <p:spPr/>
        <p:txBody>
          <a:bodyPr/>
          <a:lstStyle/>
          <a:p>
            <a:fld id="{5F2F1C6A-0966-46D2-9916-C2421AB5CC59}" type="slidenum">
              <a:rPr lang="tr-TR" smtClean="0"/>
              <a:t>‹#›</a:t>
            </a:fld>
            <a:endParaRPr lang="tr-TR"/>
          </a:p>
        </p:txBody>
      </p:sp>
    </p:spTree>
    <p:extLst>
      <p:ext uri="{BB962C8B-B14F-4D97-AF65-F5344CB8AC3E}">
        <p14:creationId xmlns:p14="http://schemas.microsoft.com/office/powerpoint/2010/main" val="2827645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2FEAFA2-9272-4C04-A719-7A0DAE5A3C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D7C47DE-D292-48AD-BE91-0814EB5C0E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A9849F8-975D-43BC-8ECB-F192D70E8C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B811E-97ED-42CC-AB03-92D3174A7BC1}" type="datetimeFigureOut">
              <a:rPr lang="tr-TR" smtClean="0"/>
              <a:t>7.05.2020</a:t>
            </a:fld>
            <a:endParaRPr lang="tr-TR"/>
          </a:p>
        </p:txBody>
      </p:sp>
      <p:sp>
        <p:nvSpPr>
          <p:cNvPr id="5" name="Alt Bilgi Yer Tutucusu 4">
            <a:extLst>
              <a:ext uri="{FF2B5EF4-FFF2-40B4-BE49-F238E27FC236}">
                <a16:creationId xmlns:a16="http://schemas.microsoft.com/office/drawing/2014/main" id="{50D02CBF-57D2-4F94-BD29-1A12CF094C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6F6C0A3-3ABB-4E14-B35A-F097A88CBE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2F1C6A-0966-46D2-9916-C2421AB5CC59}" type="slidenum">
              <a:rPr lang="tr-TR" smtClean="0"/>
              <a:t>‹#›</a:t>
            </a:fld>
            <a:endParaRPr lang="tr-TR"/>
          </a:p>
        </p:txBody>
      </p:sp>
    </p:spTree>
    <p:extLst>
      <p:ext uri="{BB962C8B-B14F-4D97-AF65-F5344CB8AC3E}">
        <p14:creationId xmlns:p14="http://schemas.microsoft.com/office/powerpoint/2010/main" val="21272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rovidites.h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rovidites.h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rovidites.h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rovidites.h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rovidites.h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D95645-31F6-407D-8E90-FAD80EF1E249}"/>
              </a:ext>
            </a:extLst>
          </p:cNvPr>
          <p:cNvSpPr>
            <a:spLocks noGrp="1"/>
          </p:cNvSpPr>
          <p:nvPr>
            <p:ph type="ctrTitle"/>
          </p:nvPr>
        </p:nvSpPr>
        <p:spPr/>
        <p:txBody>
          <a:bodyPr/>
          <a:lstStyle/>
          <a:p>
            <a:r>
              <a:rPr lang="tr-TR" dirty="0"/>
              <a:t>Kısaltmalar</a:t>
            </a:r>
          </a:p>
        </p:txBody>
      </p:sp>
      <p:sp>
        <p:nvSpPr>
          <p:cNvPr id="3" name="Alt Başlık 2">
            <a:extLst>
              <a:ext uri="{FF2B5EF4-FFF2-40B4-BE49-F238E27FC236}">
                <a16:creationId xmlns:a16="http://schemas.microsoft.com/office/drawing/2014/main" id="{8EED80F9-0666-4024-BE41-97852D8A6FE3}"/>
              </a:ext>
            </a:extLst>
          </p:cNvPr>
          <p:cNvSpPr>
            <a:spLocks noGrp="1"/>
          </p:cNvSpPr>
          <p:nvPr>
            <p:ph type="subTitle" idx="1"/>
          </p:nvPr>
        </p:nvSpPr>
        <p:spPr/>
        <p:txBody>
          <a:bodyPr/>
          <a:lstStyle/>
          <a:p>
            <a:r>
              <a:rPr lang="tr-TR" dirty="0"/>
              <a:t>(Mozaikszó/ Rövidítés)</a:t>
            </a:r>
          </a:p>
          <a:p>
            <a:endParaRPr lang="tr-TR" dirty="0"/>
          </a:p>
        </p:txBody>
      </p:sp>
    </p:spTree>
    <p:extLst>
      <p:ext uri="{BB962C8B-B14F-4D97-AF65-F5344CB8AC3E}">
        <p14:creationId xmlns:p14="http://schemas.microsoft.com/office/powerpoint/2010/main" val="250132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6047E7-ADA0-4B53-A708-C79B7B6FBB6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E911305-A57D-4FD8-8FE8-2B82C2151BA1}"/>
              </a:ext>
            </a:extLst>
          </p:cNvPr>
          <p:cNvSpPr>
            <a:spLocks noGrp="1"/>
          </p:cNvSpPr>
          <p:nvPr>
            <p:ph idx="1"/>
          </p:nvPr>
        </p:nvSpPr>
        <p:spPr/>
        <p:txBody>
          <a:bodyPr>
            <a:normAutofit lnSpcReduction="10000"/>
          </a:bodyPr>
          <a:lstStyle/>
          <a:p>
            <a:pPr algn="just"/>
            <a:r>
              <a:rPr lang="tr-TR" dirty="0"/>
              <a:t>Her dilde görüldüğü gibi Macar dilinde de bir kelimenin, bir kuruluş adının, bir yayının, bir terimin vb. kısaltmaları mevcuttur. Bu kısaltmalara çeviri metinlerinde olduğu gibi pek çok yayımda da rastlayabilir, okumalar yaparken bunlarla karşılaşabiliriz.</a:t>
            </a:r>
          </a:p>
          <a:p>
            <a:pPr algn="just"/>
            <a:r>
              <a:rPr lang="tr-TR" dirty="0"/>
              <a:t>Bu kısaltmaların sayısı elbette çok fazladır. Metin analizi, anlama, çeviri vb. gibi çalışmalarda, yapılan kısaltmanın metniniz ile uyup uymadığına dikkat ediniz, zira bazen aynı biçimde yazılıp birden fazla karşılığı olan kısaltmalarla karşılaşabilirsiniz. Bu nedenle çeviri metinlerinizde kullandığınız ya da okuduğunuz kısaltmaları kontrol ediniz, (oluşturulan/okunan/duyulan vb.) metninizle uyumlu olduğuna emin olunuz.</a:t>
            </a:r>
          </a:p>
        </p:txBody>
      </p:sp>
    </p:spTree>
    <p:extLst>
      <p:ext uri="{BB962C8B-B14F-4D97-AF65-F5344CB8AC3E}">
        <p14:creationId xmlns:p14="http://schemas.microsoft.com/office/powerpoint/2010/main" val="86929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D17349-8858-4D03-80D5-35657140932D}"/>
              </a:ext>
            </a:extLst>
          </p:cNvPr>
          <p:cNvSpPr>
            <a:spLocks noGrp="1"/>
          </p:cNvSpPr>
          <p:nvPr>
            <p:ph type="title"/>
          </p:nvPr>
        </p:nvSpPr>
        <p:spPr/>
        <p:txBody>
          <a:bodyPr/>
          <a:lstStyle/>
          <a:p>
            <a:r>
              <a:rPr lang="tr-TR" dirty="0"/>
              <a:t>Kurum/Kuruluş/Şirket vb. adların kısaltmalarına örnekler</a:t>
            </a:r>
          </a:p>
        </p:txBody>
      </p:sp>
      <p:sp>
        <p:nvSpPr>
          <p:cNvPr id="3" name="İçerik Yer Tutucusu 2">
            <a:extLst>
              <a:ext uri="{FF2B5EF4-FFF2-40B4-BE49-F238E27FC236}">
                <a16:creationId xmlns:a16="http://schemas.microsoft.com/office/drawing/2014/main" id="{6010A8DB-4385-4E1B-BFC5-7ABD614AFD8D}"/>
              </a:ext>
            </a:extLst>
          </p:cNvPr>
          <p:cNvSpPr>
            <a:spLocks noGrp="1"/>
          </p:cNvSpPr>
          <p:nvPr>
            <p:ph idx="1"/>
          </p:nvPr>
        </p:nvSpPr>
        <p:spPr/>
        <p:txBody>
          <a:bodyPr>
            <a:normAutofit fontScale="70000" lnSpcReduction="20000"/>
          </a:bodyPr>
          <a:lstStyle/>
          <a:p>
            <a:r>
              <a:rPr lang="tr-TR" i="1" dirty="0">
                <a:latin typeface="Times New Roman" panose="02020603050405020304" pitchFamily="18" charset="0"/>
                <a:cs typeface="Times New Roman" panose="02020603050405020304" pitchFamily="18" charset="0"/>
              </a:rPr>
              <a:t>MÁV: Magyar </a:t>
            </a:r>
            <a:r>
              <a:rPr lang="tr-TR" i="1" dirty="0" err="1">
                <a:latin typeface="Times New Roman" panose="02020603050405020304" pitchFamily="18" charset="0"/>
                <a:cs typeface="Times New Roman" panose="02020603050405020304" pitchFamily="18" charset="0"/>
              </a:rPr>
              <a:t>Államvasutak</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BKV: </a:t>
            </a:r>
            <a:r>
              <a:rPr lang="tr-TR" i="1" dirty="0" err="1">
                <a:latin typeface="Times New Roman" panose="02020603050405020304" pitchFamily="18" charset="0"/>
                <a:cs typeface="Times New Roman" panose="02020603050405020304" pitchFamily="18" charset="0"/>
              </a:rPr>
              <a:t>Budapesti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Közlekedési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Vállalat</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MTA: Magyar </a:t>
            </a:r>
            <a:r>
              <a:rPr lang="tr-TR" i="1" dirty="0" err="1">
                <a:latin typeface="Times New Roman" panose="02020603050405020304" pitchFamily="18" charset="0"/>
                <a:cs typeface="Times New Roman" panose="02020603050405020304" pitchFamily="18" charset="0"/>
              </a:rPr>
              <a:t>Tudományos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Akadémia</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MNB: Magyar </a:t>
            </a:r>
            <a:r>
              <a:rPr lang="tr-TR" i="1" dirty="0" err="1">
                <a:latin typeface="Times New Roman" panose="02020603050405020304" pitchFamily="18" charset="0"/>
                <a:cs typeface="Times New Roman" panose="02020603050405020304" pitchFamily="18" charset="0"/>
              </a:rPr>
              <a:t>Nemzeti</a:t>
            </a:r>
            <a:r>
              <a:rPr lang="tr-TR" i="1" dirty="0">
                <a:latin typeface="Times New Roman" panose="02020603050405020304" pitchFamily="18" charset="0"/>
                <a:cs typeface="Times New Roman" panose="02020603050405020304" pitchFamily="18" charset="0"/>
              </a:rPr>
              <a:t> Bank</a:t>
            </a:r>
          </a:p>
          <a:p>
            <a:r>
              <a:rPr lang="tr-TR" i="1" dirty="0">
                <a:latin typeface="Times New Roman" panose="02020603050405020304" pitchFamily="18" charset="0"/>
                <a:cs typeface="Times New Roman" panose="02020603050405020304" pitchFamily="18" charset="0"/>
              </a:rPr>
              <a:t>BKK: </a:t>
            </a:r>
            <a:r>
              <a:rPr lang="tr-TR" i="1" dirty="0" err="1">
                <a:latin typeface="Times New Roman" panose="02020603050405020304" pitchFamily="18" charset="0"/>
                <a:cs typeface="Times New Roman" panose="02020603050405020304" pitchFamily="18" charset="0"/>
              </a:rPr>
              <a:t>Budapesti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Közlekedési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Központ</a:t>
            </a:r>
            <a:r>
              <a:rPr lang="tr-TR" i="1" dirty="0">
                <a:latin typeface="Times New Roman" panose="02020603050405020304" pitchFamily="18" charset="0"/>
                <a:cs typeface="Times New Roman" panose="02020603050405020304" pitchFamily="18" charset="0"/>
              </a:rPr>
              <a:t> </a:t>
            </a:r>
          </a:p>
          <a:p>
            <a:r>
              <a:rPr lang="tr-TR" i="1" dirty="0">
                <a:latin typeface="Times New Roman" panose="02020603050405020304" pitchFamily="18" charset="0"/>
                <a:cs typeface="Times New Roman" panose="02020603050405020304" pitchFamily="18" charset="0"/>
              </a:rPr>
              <a:t>KSH: </a:t>
            </a:r>
            <a:r>
              <a:rPr lang="tr-TR" i="1" dirty="0" err="1">
                <a:latin typeface="Times New Roman" panose="02020603050405020304" pitchFamily="18" charset="0"/>
                <a:cs typeface="Times New Roman" panose="02020603050405020304" pitchFamily="18" charset="0"/>
              </a:rPr>
              <a:t>Központi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Statisztikai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Hivatal</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MTI: Magyar </a:t>
            </a:r>
            <a:r>
              <a:rPr lang="tr-TR" i="1" dirty="0" err="1">
                <a:latin typeface="Times New Roman" panose="02020603050405020304" pitchFamily="18" charset="0"/>
                <a:cs typeface="Times New Roman" panose="02020603050405020304" pitchFamily="18" charset="0"/>
              </a:rPr>
              <a:t>Távirati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Iroda</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NAV: </a:t>
            </a:r>
            <a:r>
              <a:rPr lang="tr-TR" i="1" dirty="0" err="1">
                <a:latin typeface="Times New Roman" panose="02020603050405020304" pitchFamily="18" charset="0"/>
                <a:cs typeface="Times New Roman" panose="02020603050405020304" pitchFamily="18" charset="0"/>
              </a:rPr>
              <a:t>Nemzeti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Adó</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és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Vámhivatal</a:t>
            </a:r>
            <a:r>
              <a:rPr lang="tr-TR" i="1" dirty="0">
                <a:latin typeface="Times New Roman" panose="02020603050405020304" pitchFamily="18" charset="0"/>
                <a:cs typeface="Times New Roman" panose="02020603050405020304" pitchFamily="18" charset="0"/>
              </a:rPr>
              <a:t> </a:t>
            </a:r>
          </a:p>
          <a:p>
            <a:r>
              <a:rPr lang="tr-TR" i="1" dirty="0">
                <a:latin typeface="Times New Roman" panose="02020603050405020304" pitchFamily="18" charset="0"/>
                <a:cs typeface="Times New Roman" panose="02020603050405020304" pitchFamily="18" charset="0"/>
              </a:rPr>
              <a:t>ORFK: Országos </a:t>
            </a:r>
            <a:r>
              <a:rPr lang="tr-TR" i="1" dirty="0" err="1">
                <a:latin typeface="Times New Roman" panose="02020603050405020304" pitchFamily="18" charset="0"/>
                <a:cs typeface="Times New Roman" panose="02020603050405020304" pitchFamily="18" charset="0"/>
              </a:rPr>
              <a:t>Rendőr-főkapitányság</a:t>
            </a:r>
            <a:endParaRPr lang="tr-TR" i="1" dirty="0">
              <a:latin typeface="Times New Roman" panose="02020603050405020304" pitchFamily="18" charset="0"/>
              <a:cs typeface="Times New Roman" panose="02020603050405020304" pitchFamily="18" charset="0"/>
            </a:endParaRPr>
          </a:p>
          <a:p>
            <a:pPr marL="0" indent="0">
              <a:buNone/>
            </a:pPr>
            <a:r>
              <a:rPr lang="tr-TR" dirty="0"/>
              <a:t>(Kaynak: </a:t>
            </a:r>
            <a:r>
              <a:rPr lang="tr-TR" dirty="0">
                <a:hlinkClick r:id="rId2"/>
              </a:rPr>
              <a:t>www.rovidites.hu</a:t>
            </a:r>
            <a:r>
              <a:rPr lang="tr-TR" dirty="0"/>
              <a:t>)</a:t>
            </a:r>
          </a:p>
          <a:p>
            <a:pPr marL="0" indent="0">
              <a:buNone/>
            </a:pPr>
            <a:endParaRPr lang="tr-TR" dirty="0"/>
          </a:p>
          <a:p>
            <a:pPr marL="0" indent="0" algn="just">
              <a:buNone/>
            </a:pPr>
            <a:r>
              <a:rPr lang="tr-TR" sz="2300" dirty="0"/>
              <a:t>(Not: Kısaltmalar örnek olarak verilmiştir; bir kısaltmanın farklı karşılıkları da olabileceğinden kısaltmanın metninizle uyumlu olup olmadığını kontrol ediniz, karşılıklarından emin olunuz.)</a:t>
            </a:r>
          </a:p>
          <a:p>
            <a:pPr marL="0" indent="0">
              <a:buNone/>
            </a:pPr>
            <a:endParaRPr lang="tr-TR" dirty="0"/>
          </a:p>
        </p:txBody>
      </p:sp>
    </p:spTree>
    <p:extLst>
      <p:ext uri="{BB962C8B-B14F-4D97-AF65-F5344CB8AC3E}">
        <p14:creationId xmlns:p14="http://schemas.microsoft.com/office/powerpoint/2010/main" val="2372374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57DF13-EA05-4504-AC51-BFBF3B125DCC}"/>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96E744FB-ABFB-401C-8B6B-0DC208865BEA}"/>
              </a:ext>
            </a:extLst>
          </p:cNvPr>
          <p:cNvSpPr>
            <a:spLocks noGrp="1"/>
          </p:cNvSpPr>
          <p:nvPr>
            <p:ph idx="1"/>
          </p:nvPr>
        </p:nvSpPr>
        <p:spPr/>
        <p:txBody>
          <a:bodyPr>
            <a:normAutofit/>
          </a:bodyPr>
          <a:lstStyle/>
          <a:p>
            <a:r>
              <a:rPr lang="tr-TR" i="1" dirty="0">
                <a:latin typeface="Times New Roman" panose="02020603050405020304" pitchFamily="18" charset="0"/>
                <a:cs typeface="Times New Roman" panose="02020603050405020304" pitchFamily="18" charset="0"/>
              </a:rPr>
              <a:t>ENSZ: </a:t>
            </a:r>
            <a:r>
              <a:rPr lang="tr-TR" i="1" dirty="0" err="1">
                <a:latin typeface="Times New Roman" panose="02020603050405020304" pitchFamily="18" charset="0"/>
                <a:cs typeface="Times New Roman" panose="02020603050405020304" pitchFamily="18" charset="0"/>
              </a:rPr>
              <a:t>Egyesült</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Nemzetek</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Szervezete</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NOB: </a:t>
            </a:r>
            <a:r>
              <a:rPr lang="tr-TR" i="1" dirty="0" err="1">
                <a:latin typeface="Times New Roman" panose="02020603050405020304" pitchFamily="18" charset="0"/>
                <a:cs typeface="Times New Roman" panose="02020603050405020304" pitchFamily="18" charset="0"/>
              </a:rPr>
              <a:t>Nemzetközi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Olimpiai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Bizottság</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EU: Európai </a:t>
            </a:r>
            <a:r>
              <a:rPr lang="tr-TR" i="1" dirty="0" err="1">
                <a:latin typeface="Times New Roman" panose="02020603050405020304" pitchFamily="18" charset="0"/>
                <a:cs typeface="Times New Roman" panose="02020603050405020304" pitchFamily="18" charset="0"/>
              </a:rPr>
              <a:t>Unió</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EB: </a:t>
            </a:r>
            <a:r>
              <a:rPr lang="tr-TR" i="1" dirty="0" err="1">
                <a:latin typeface="Times New Roman" panose="02020603050405020304" pitchFamily="18" charset="0"/>
                <a:cs typeface="Times New Roman" panose="02020603050405020304" pitchFamily="18" charset="0"/>
              </a:rPr>
              <a:t>Európa-bajnokság</a:t>
            </a:r>
            <a:endParaRPr lang="tr-TR" i="1" dirty="0">
              <a:latin typeface="Times New Roman" panose="02020603050405020304" pitchFamily="18" charset="0"/>
              <a:cs typeface="Times New Roman" panose="02020603050405020304" pitchFamily="18" charset="0"/>
            </a:endParaRPr>
          </a:p>
          <a:p>
            <a:endParaRPr lang="tr-TR" dirty="0"/>
          </a:p>
          <a:p>
            <a:endParaRPr lang="tr-TR" dirty="0"/>
          </a:p>
          <a:p>
            <a:endParaRPr lang="tr-TR" dirty="0"/>
          </a:p>
          <a:p>
            <a:pPr marL="0" indent="0" algn="just">
              <a:buNone/>
            </a:pPr>
            <a:r>
              <a:rPr lang="tr-TR" sz="1700" dirty="0"/>
              <a:t>(Uyarı: Kısaltmalar örnek olarak verilmiştir; bir kısaltmanın farklı karşılıkları da olabileceğinden kısaltmanın metninizle uyumlu olup olmadığını kontrol ediniz, karşılıklarından emin olunuz.)</a:t>
            </a:r>
          </a:p>
          <a:p>
            <a:endParaRPr lang="tr-TR" dirty="0"/>
          </a:p>
        </p:txBody>
      </p:sp>
    </p:spTree>
    <p:extLst>
      <p:ext uri="{BB962C8B-B14F-4D97-AF65-F5344CB8AC3E}">
        <p14:creationId xmlns:p14="http://schemas.microsoft.com/office/powerpoint/2010/main" val="614257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D807C2-E432-4BF8-BEB4-65A1C801305B}"/>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FCE0A076-6A36-4155-B06B-174D35A51B38}"/>
              </a:ext>
            </a:extLst>
          </p:cNvPr>
          <p:cNvSpPr>
            <a:spLocks noGrp="1"/>
          </p:cNvSpPr>
          <p:nvPr>
            <p:ph idx="1"/>
          </p:nvPr>
        </p:nvSpPr>
        <p:spPr/>
        <p:txBody>
          <a:bodyPr>
            <a:normAutofit fontScale="85000" lnSpcReduction="20000"/>
          </a:bodyPr>
          <a:lstStyle/>
          <a:p>
            <a:r>
              <a:rPr lang="tr-TR" i="1" dirty="0">
                <a:latin typeface="Times New Roman" panose="02020603050405020304" pitchFamily="18" charset="0"/>
                <a:cs typeface="Times New Roman" panose="02020603050405020304" pitchFamily="18" charset="0"/>
              </a:rPr>
              <a:t>MTA: Magyar </a:t>
            </a:r>
            <a:r>
              <a:rPr lang="tr-TR" i="1" dirty="0" err="1">
                <a:latin typeface="Times New Roman" panose="02020603050405020304" pitchFamily="18" charset="0"/>
                <a:cs typeface="Times New Roman" panose="02020603050405020304" pitchFamily="18" charset="0"/>
              </a:rPr>
              <a:t>Tudományos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Akadémia</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OSZK: Országos Széchenyi </a:t>
            </a:r>
            <a:r>
              <a:rPr lang="tr-TR" i="1" dirty="0" err="1">
                <a:latin typeface="Times New Roman" panose="02020603050405020304" pitchFamily="18" charset="0"/>
                <a:cs typeface="Times New Roman" panose="02020603050405020304" pitchFamily="18" charset="0"/>
              </a:rPr>
              <a:t>Könyvtár</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ELTE: Eötvös </a:t>
            </a:r>
            <a:r>
              <a:rPr lang="tr-TR" i="1" dirty="0" err="1">
                <a:latin typeface="Times New Roman" panose="02020603050405020304" pitchFamily="18" charset="0"/>
                <a:cs typeface="Times New Roman" panose="02020603050405020304" pitchFamily="18" charset="0"/>
              </a:rPr>
              <a:t>Loránd</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Tudományegyetem</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SZTE: </a:t>
            </a:r>
            <a:r>
              <a:rPr lang="tr-TR" i="1" dirty="0" err="1">
                <a:latin typeface="Times New Roman" panose="02020603050405020304" pitchFamily="18" charset="0"/>
                <a:cs typeface="Times New Roman" panose="02020603050405020304" pitchFamily="18" charset="0"/>
              </a:rPr>
              <a:t>Szegedi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Tudományegyetem</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DE: </a:t>
            </a:r>
            <a:r>
              <a:rPr lang="tr-TR" i="1" dirty="0" err="1">
                <a:latin typeface="Times New Roman" panose="02020603050405020304" pitchFamily="18" charset="0"/>
                <a:cs typeface="Times New Roman" panose="02020603050405020304" pitchFamily="18" charset="0"/>
              </a:rPr>
              <a:t>Debreceni</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Egyetem</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PPKE: </a:t>
            </a:r>
            <a:r>
              <a:rPr lang="tr-TR" i="1" dirty="0" err="1">
                <a:latin typeface="Times New Roman" panose="02020603050405020304" pitchFamily="18" charset="0"/>
                <a:cs typeface="Times New Roman" panose="02020603050405020304" pitchFamily="18" charset="0"/>
              </a:rPr>
              <a:t>Pázmány</a:t>
            </a:r>
            <a:r>
              <a:rPr lang="tr-TR" i="1" dirty="0">
                <a:latin typeface="Times New Roman" panose="02020603050405020304" pitchFamily="18" charset="0"/>
                <a:cs typeface="Times New Roman" panose="02020603050405020304" pitchFamily="18" charset="0"/>
              </a:rPr>
              <a:t> Péter </a:t>
            </a:r>
            <a:r>
              <a:rPr lang="tr-TR" i="1" dirty="0" err="1">
                <a:latin typeface="Times New Roman" panose="02020603050405020304" pitchFamily="18" charset="0"/>
                <a:cs typeface="Times New Roman" panose="02020603050405020304" pitchFamily="18" charset="0"/>
              </a:rPr>
              <a:t>Katolikus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Egyetem</a:t>
            </a:r>
            <a:endParaRPr lang="tr-TR" i="1" dirty="0">
              <a:latin typeface="Times New Roman" panose="02020603050405020304" pitchFamily="18" charset="0"/>
              <a:cs typeface="Times New Roman" panose="02020603050405020304" pitchFamily="18" charset="0"/>
            </a:endParaRPr>
          </a:p>
          <a:p>
            <a:pPr marL="0" indent="0">
              <a:buNone/>
            </a:pPr>
            <a:endParaRPr lang="tr-TR" i="1" dirty="0">
              <a:latin typeface="Times New Roman" panose="02020603050405020304" pitchFamily="18" charset="0"/>
              <a:cs typeface="Times New Roman" panose="02020603050405020304" pitchFamily="18" charset="0"/>
            </a:endParaRPr>
          </a:p>
          <a:p>
            <a:pPr marL="0" indent="0">
              <a:buNone/>
            </a:pPr>
            <a:r>
              <a:rPr lang="tr-TR" dirty="0"/>
              <a:t>(Kaynak: </a:t>
            </a:r>
            <a:r>
              <a:rPr lang="tr-TR" dirty="0">
                <a:hlinkClick r:id="rId2"/>
              </a:rPr>
              <a:t>www.rovidites.hu</a:t>
            </a:r>
            <a:r>
              <a:rPr lang="tr-TR" dirty="0"/>
              <a:t>)</a:t>
            </a:r>
          </a:p>
          <a:p>
            <a:pPr marL="0" indent="0">
              <a:buNone/>
            </a:pPr>
            <a:endParaRPr lang="tr-TR" dirty="0"/>
          </a:p>
          <a:p>
            <a:pPr marL="0" indent="0">
              <a:buNone/>
            </a:pPr>
            <a:endParaRPr lang="tr-TR" dirty="0"/>
          </a:p>
          <a:p>
            <a:pPr marL="0" indent="0" algn="just">
              <a:buNone/>
            </a:pPr>
            <a:r>
              <a:rPr lang="tr-TR" sz="1900" dirty="0"/>
              <a:t>(Uyarı: Kısaltmalar örnek olarak verilmiştir; bir kısaltmanın farklı karşılıkları da olabileceğinden kısaltmanın metninizle uyumlu olup olmadığını kontrol ediniz, karşılıklarından emin olunuz.)</a:t>
            </a:r>
          </a:p>
          <a:p>
            <a:pPr marL="0" indent="0">
              <a:buNone/>
            </a:pPr>
            <a:endParaRPr lang="tr-TR" dirty="0"/>
          </a:p>
          <a:p>
            <a:endParaRPr lang="tr-TR" dirty="0"/>
          </a:p>
        </p:txBody>
      </p:sp>
    </p:spTree>
    <p:extLst>
      <p:ext uri="{BB962C8B-B14F-4D97-AF65-F5344CB8AC3E}">
        <p14:creationId xmlns:p14="http://schemas.microsoft.com/office/powerpoint/2010/main" val="1723964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8CF674-E4D2-4D01-AA80-FEAE135A2216}"/>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13BAB186-9A8D-4D98-8730-65FD8F4028CF}"/>
              </a:ext>
            </a:extLst>
          </p:cNvPr>
          <p:cNvSpPr>
            <a:spLocks noGrp="1"/>
          </p:cNvSpPr>
          <p:nvPr>
            <p:ph idx="1"/>
          </p:nvPr>
        </p:nvSpPr>
        <p:spPr/>
        <p:txBody>
          <a:bodyPr>
            <a:normAutofit fontScale="85000" lnSpcReduction="20000"/>
          </a:bodyPr>
          <a:lstStyle/>
          <a:p>
            <a:r>
              <a:rPr lang="tr-TR" i="1" dirty="0">
                <a:latin typeface="Times New Roman" panose="02020603050405020304" pitchFamily="18" charset="0"/>
                <a:cs typeface="Times New Roman" panose="02020603050405020304" pitchFamily="18" charset="0"/>
              </a:rPr>
              <a:t>u.: </a:t>
            </a:r>
            <a:r>
              <a:rPr lang="tr-TR" i="1" dirty="0" err="1">
                <a:latin typeface="Times New Roman" panose="02020603050405020304" pitchFamily="18" charset="0"/>
                <a:cs typeface="Times New Roman" panose="02020603050405020304" pitchFamily="18" charset="0"/>
              </a:rPr>
              <a:t>utca</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Bp</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Budapest</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Ft: forint</a:t>
            </a:r>
          </a:p>
          <a:p>
            <a:r>
              <a:rPr lang="tr-TR" i="1" dirty="0" err="1">
                <a:latin typeface="Times New Roman" panose="02020603050405020304" pitchFamily="18" charset="0"/>
                <a:cs typeface="Times New Roman" panose="02020603050405020304" pitchFamily="18" charset="0"/>
              </a:rPr>
              <a:t>stb</a:t>
            </a:r>
            <a:r>
              <a:rPr lang="tr-TR" i="1" dirty="0">
                <a:latin typeface="Times New Roman" panose="02020603050405020304" pitchFamily="18" charset="0"/>
                <a:cs typeface="Times New Roman" panose="02020603050405020304" pitchFamily="18" charset="0"/>
              </a:rPr>
              <a:t>.: s  a </a:t>
            </a:r>
            <a:r>
              <a:rPr lang="tr-TR" i="1" dirty="0" err="1">
                <a:latin typeface="Times New Roman" panose="02020603050405020304" pitchFamily="18" charset="0"/>
                <a:cs typeface="Times New Roman" panose="02020603050405020304" pitchFamily="18" charset="0"/>
              </a:rPr>
              <a:t>többi</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vö</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vesd</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össze</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ált.: </a:t>
            </a:r>
            <a:r>
              <a:rPr lang="tr-TR" i="1" dirty="0" err="1">
                <a:latin typeface="Times New Roman" panose="02020603050405020304" pitchFamily="18" charset="0"/>
                <a:cs typeface="Times New Roman" panose="02020603050405020304" pitchFamily="18" charset="0"/>
              </a:rPr>
              <a:t>általános</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(az) </a:t>
            </a:r>
            <a:r>
              <a:rPr lang="tr-TR" i="1" dirty="0" err="1">
                <a:latin typeface="Times New Roman" panose="02020603050405020304" pitchFamily="18" charset="0"/>
                <a:cs typeface="Times New Roman" panose="02020603050405020304" pitchFamily="18" charset="0"/>
              </a:rPr>
              <a:t>i.m</a:t>
            </a:r>
            <a:r>
              <a:rPr lang="tr-TR" i="1" dirty="0">
                <a:latin typeface="Times New Roman" panose="02020603050405020304" pitchFamily="18" charset="0"/>
                <a:cs typeface="Times New Roman" panose="02020603050405020304" pitchFamily="18" charset="0"/>
              </a:rPr>
              <a:t>.: (az) </a:t>
            </a:r>
            <a:r>
              <a:rPr lang="tr-TR" i="1" dirty="0" err="1">
                <a:latin typeface="Times New Roman" panose="02020603050405020304" pitchFamily="18" charset="0"/>
                <a:cs typeface="Times New Roman" panose="02020603050405020304" pitchFamily="18" charset="0"/>
              </a:rPr>
              <a:t>idézett</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mű</a:t>
            </a:r>
            <a:endParaRPr lang="tr-TR" i="1"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r>
              <a:rPr lang="tr-TR" dirty="0"/>
              <a:t>(Kaynak: </a:t>
            </a:r>
            <a:r>
              <a:rPr lang="tr-TR" dirty="0">
                <a:hlinkClick r:id="rId2"/>
              </a:rPr>
              <a:t>www.rovidites.hu</a:t>
            </a:r>
            <a:r>
              <a:rPr lang="tr-TR" dirty="0"/>
              <a:t>)</a:t>
            </a:r>
          </a:p>
          <a:p>
            <a:pPr marL="0" indent="0">
              <a:buNone/>
            </a:pPr>
            <a:endParaRPr lang="tr-TR" dirty="0"/>
          </a:p>
          <a:p>
            <a:pPr marL="0" indent="0" algn="just">
              <a:buNone/>
            </a:pPr>
            <a:r>
              <a:rPr lang="tr-TR" sz="1900" dirty="0"/>
              <a:t>(Uyarı: Kısaltmalar örnek olarak verilmiştir; bir kısaltmanın farklı karşılıkları da olabileceğinden kısaltmanın metninizle uyumlu olup olmadığını kontrol ediniz, karşılıklarından emin olunuz.)</a:t>
            </a:r>
          </a:p>
          <a:p>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00212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700C7B-B340-4711-9910-D3679A838017}"/>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63CEB0C0-F080-4A34-AFF2-06816F2C118C}"/>
              </a:ext>
            </a:extLst>
          </p:cNvPr>
          <p:cNvSpPr>
            <a:spLocks noGrp="1"/>
          </p:cNvSpPr>
          <p:nvPr>
            <p:ph idx="1"/>
          </p:nvPr>
        </p:nvSpPr>
        <p:spPr/>
        <p:txBody>
          <a:bodyPr>
            <a:normAutofit fontScale="92500" lnSpcReduction="20000"/>
          </a:bodyPr>
          <a:lstStyle/>
          <a:p>
            <a:r>
              <a:rPr lang="tr-TR" i="1" dirty="0">
                <a:latin typeface="Times New Roman" panose="02020603050405020304" pitchFamily="18" charset="0"/>
                <a:cs typeface="Times New Roman" panose="02020603050405020304" pitchFamily="18" charset="0"/>
              </a:rPr>
              <a:t>c.: </a:t>
            </a:r>
            <a:r>
              <a:rPr lang="tr-TR" i="1" dirty="0" err="1">
                <a:latin typeface="Times New Roman" panose="02020603050405020304" pitchFamily="18" charset="0"/>
                <a:cs typeface="Times New Roman" panose="02020603050405020304" pitchFamily="18" charset="0"/>
              </a:rPr>
              <a:t>cimű</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évf</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évfolyam</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l/</a:t>
            </a:r>
            <a:r>
              <a:rPr lang="tr-TR" i="1" dirty="0" err="1">
                <a:latin typeface="Times New Roman" panose="02020603050405020304" pitchFamily="18" charset="0"/>
                <a:cs typeface="Times New Roman" panose="02020603050405020304" pitchFamily="18" charset="0"/>
              </a:rPr>
              <a:t>ld</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lásd</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krt</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körút</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szül</a:t>
            </a:r>
            <a:r>
              <a:rPr lang="tr-TR" i="1" dirty="0">
                <a:latin typeface="Times New Roman" panose="02020603050405020304" pitchFamily="18" charset="0"/>
                <a:cs typeface="Times New Roman" panose="02020603050405020304" pitchFamily="18" charset="0"/>
              </a:rPr>
              <a:t>. : </a:t>
            </a:r>
            <a:r>
              <a:rPr lang="tr-TR" i="1" dirty="0" err="1">
                <a:latin typeface="Times New Roman" panose="02020603050405020304" pitchFamily="18" charset="0"/>
                <a:cs typeface="Times New Roman" panose="02020603050405020304" pitchFamily="18" charset="0"/>
              </a:rPr>
              <a:t>született</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ti. : </a:t>
            </a:r>
            <a:r>
              <a:rPr lang="tr-TR" i="1" dirty="0" err="1">
                <a:latin typeface="Times New Roman" panose="02020603050405020304" pitchFamily="18" charset="0"/>
                <a:cs typeface="Times New Roman" panose="02020603050405020304" pitchFamily="18" charset="0"/>
              </a:rPr>
              <a:t>tudniillik</a:t>
            </a:r>
            <a:endParaRPr lang="tr-TR" i="1"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r>
              <a:rPr lang="tr-TR" dirty="0"/>
              <a:t>(Kaynak: </a:t>
            </a:r>
            <a:r>
              <a:rPr lang="tr-TR" dirty="0">
                <a:hlinkClick r:id="rId2"/>
              </a:rPr>
              <a:t>www.rovidites.hu</a:t>
            </a:r>
            <a:r>
              <a:rPr lang="tr-TR" dirty="0"/>
              <a:t>)</a:t>
            </a:r>
          </a:p>
          <a:p>
            <a:pPr marL="0" indent="0">
              <a:buNone/>
            </a:pPr>
            <a:endParaRPr lang="tr-TR" i="1" dirty="0">
              <a:latin typeface="Times New Roman" panose="02020603050405020304" pitchFamily="18" charset="0"/>
              <a:cs typeface="Times New Roman" panose="02020603050405020304" pitchFamily="18" charset="0"/>
            </a:endParaRPr>
          </a:p>
          <a:p>
            <a:pPr marL="0" indent="0" algn="just">
              <a:buNone/>
            </a:pPr>
            <a:r>
              <a:rPr lang="tr-TR" sz="1700" dirty="0"/>
              <a:t>(Uyarı: Kısaltmalar örnek olarak verilmiştir; bir kısaltmanın farklı karşılıkları da olabileceğinden kısaltmanın metninizle uyumlu olup olmadığını kontrol ediniz, karşılıklarından emin olunuz.)</a:t>
            </a:r>
          </a:p>
          <a:p>
            <a:endParaRPr lang="tr-TR" dirty="0"/>
          </a:p>
          <a:p>
            <a:pPr marL="0" indent="0">
              <a:buNone/>
            </a:pPr>
            <a:endParaRPr lang="tr-TR" dirty="0"/>
          </a:p>
        </p:txBody>
      </p:sp>
    </p:spTree>
    <p:extLst>
      <p:ext uri="{BB962C8B-B14F-4D97-AF65-F5344CB8AC3E}">
        <p14:creationId xmlns:p14="http://schemas.microsoft.com/office/powerpoint/2010/main" val="254033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82A18A-C3BF-411A-921E-8BD7EB414EE8}"/>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643DA483-A560-4B62-94BB-E16290275436}"/>
              </a:ext>
            </a:extLst>
          </p:cNvPr>
          <p:cNvSpPr>
            <a:spLocks noGrp="1"/>
          </p:cNvSpPr>
          <p:nvPr>
            <p:ph idx="1"/>
          </p:nvPr>
        </p:nvSpPr>
        <p:spPr/>
        <p:txBody>
          <a:bodyPr>
            <a:normAutofit fontScale="92500" lnSpcReduction="20000"/>
          </a:bodyPr>
          <a:lstStyle/>
          <a:p>
            <a:r>
              <a:rPr lang="tr-TR" i="1" dirty="0" err="1">
                <a:latin typeface="Times New Roman" panose="02020603050405020304" pitchFamily="18" charset="0"/>
                <a:cs typeface="Times New Roman" panose="02020603050405020304" pitchFamily="18" charset="0"/>
              </a:rPr>
              <a:t>kb</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körülbelül</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ua</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ugyanaz</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ún</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úgynevezett</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uo</a:t>
            </a:r>
            <a:r>
              <a:rPr lang="tr-TR" i="1" dirty="0">
                <a:latin typeface="Times New Roman" panose="02020603050405020304" pitchFamily="18" charset="0"/>
                <a:cs typeface="Times New Roman" panose="02020603050405020304" pitchFamily="18" charset="0"/>
              </a:rPr>
              <a:t>. : </a:t>
            </a:r>
            <a:r>
              <a:rPr lang="tr-TR" i="1" dirty="0" err="1">
                <a:latin typeface="Times New Roman" panose="02020603050405020304" pitchFamily="18" charset="0"/>
                <a:cs typeface="Times New Roman" panose="02020603050405020304" pitchFamily="18" charset="0"/>
              </a:rPr>
              <a:t>uyganott</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P.H.: </a:t>
            </a:r>
            <a:r>
              <a:rPr lang="tr-TR" i="1" dirty="0" err="1">
                <a:latin typeface="Times New Roman" panose="02020603050405020304" pitchFamily="18" charset="0"/>
                <a:cs typeface="Times New Roman" panose="02020603050405020304" pitchFamily="18" charset="0"/>
              </a:rPr>
              <a:t>pecsét</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helye</a:t>
            </a:r>
            <a:endParaRPr lang="tr-TR" i="1"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i.sz: </a:t>
            </a:r>
            <a:r>
              <a:rPr lang="tr-TR" i="1" dirty="0" err="1">
                <a:latin typeface="Times New Roman" panose="02020603050405020304" pitchFamily="18" charset="0"/>
                <a:cs typeface="Times New Roman" panose="02020603050405020304" pitchFamily="18" charset="0"/>
              </a:rPr>
              <a:t>időszámításunk</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szerint</a:t>
            </a:r>
            <a:r>
              <a:rPr lang="tr-TR" i="1" dirty="0">
                <a:latin typeface="Times New Roman" panose="02020603050405020304" pitchFamily="18" charset="0"/>
                <a:cs typeface="Times New Roman" panose="02020603050405020304" pitchFamily="18" charset="0"/>
              </a:rPr>
              <a:t>……</a:t>
            </a:r>
          </a:p>
          <a:p>
            <a:pPr marL="0" indent="0">
              <a:buNone/>
            </a:pPr>
            <a:endParaRPr lang="tr-TR" dirty="0"/>
          </a:p>
          <a:p>
            <a:pPr marL="0" indent="0">
              <a:buNone/>
            </a:pPr>
            <a:r>
              <a:rPr lang="tr-TR" dirty="0"/>
              <a:t>(Kaynak: </a:t>
            </a:r>
            <a:r>
              <a:rPr lang="tr-TR" dirty="0">
                <a:hlinkClick r:id="rId2"/>
              </a:rPr>
              <a:t>www.rovidites.hu</a:t>
            </a:r>
            <a:r>
              <a:rPr lang="tr-TR" dirty="0"/>
              <a:t>)</a:t>
            </a:r>
          </a:p>
          <a:p>
            <a:pPr marL="0" indent="0">
              <a:buNone/>
            </a:pPr>
            <a:endParaRPr lang="tr-TR" i="1" dirty="0">
              <a:latin typeface="Times New Roman" panose="02020603050405020304" pitchFamily="18" charset="0"/>
              <a:cs typeface="Times New Roman" panose="02020603050405020304" pitchFamily="18" charset="0"/>
            </a:endParaRPr>
          </a:p>
          <a:p>
            <a:pPr marL="0" indent="0" algn="just">
              <a:buNone/>
            </a:pPr>
            <a:r>
              <a:rPr lang="tr-TR" sz="1700" dirty="0"/>
              <a:t>(Uyarı: Kısaltmalar örnek olarak verilmiştir; bir kısaltmanın farklı karşılıkları da olabileceğinden kısaltmanın metninizle uyumlu olup olmadığını kontrol ediniz, karşılıklarından emin olunuz.)</a:t>
            </a:r>
          </a:p>
          <a:p>
            <a:endParaRPr lang="tr-TR" dirty="0"/>
          </a:p>
          <a:p>
            <a:endParaRPr lang="tr-TR" dirty="0"/>
          </a:p>
        </p:txBody>
      </p:sp>
    </p:spTree>
    <p:extLst>
      <p:ext uri="{BB962C8B-B14F-4D97-AF65-F5344CB8AC3E}">
        <p14:creationId xmlns:p14="http://schemas.microsoft.com/office/powerpoint/2010/main" val="38352186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499</Words>
  <Application>Microsoft Office PowerPoint</Application>
  <PresentationFormat>Geniş ekran</PresentationFormat>
  <Paragraphs>72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Kısaltmalar</vt:lpstr>
      <vt:lpstr>PowerPoint Sunusu</vt:lpstr>
      <vt:lpstr>Kurum/Kuruluş/Şirket vb. adların kısaltmalarına örnekler</vt:lpstr>
      <vt:lpstr>Örnekler</vt:lpstr>
      <vt:lpstr>Örnekler</vt:lpstr>
      <vt:lpstr>Örnekler</vt:lpstr>
      <vt:lpstr>Örnekler</vt:lpstr>
      <vt:lpstr>Örnekler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Kısaltmalar ve Uzmanlık Alanı Sözcükleri</dc:title>
  <dc:creator>Alpertunga Altaylı</dc:creator>
  <cp:lastModifiedBy>Alpertunga Altaylı</cp:lastModifiedBy>
  <cp:revision>26</cp:revision>
  <dcterms:created xsi:type="dcterms:W3CDTF">2020-04-30T11:37:21Z</dcterms:created>
  <dcterms:modified xsi:type="dcterms:W3CDTF">2020-05-07T16:30:27Z</dcterms:modified>
</cp:coreProperties>
</file>