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767" r:id="rId4"/>
  </p:sldMasterIdLst>
  <p:notesMasterIdLst>
    <p:notesMasterId r:id="rId15"/>
  </p:notesMasterIdLst>
  <p:handoutMasterIdLst>
    <p:handoutMasterId r:id="rId16"/>
  </p:handoutMasterIdLst>
  <p:sldIdLst>
    <p:sldId id="268" r:id="rId5"/>
    <p:sldId id="277" r:id="rId6"/>
    <p:sldId id="269" r:id="rId7"/>
    <p:sldId id="270" r:id="rId8"/>
    <p:sldId id="271" r:id="rId9"/>
    <p:sldId id="272" r:id="rId10"/>
    <p:sldId id="273" r:id="rId11"/>
    <p:sldId id="274" r:id="rId12"/>
    <p:sldId id="275" r:id="rId13"/>
    <p:sldId id="27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170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17"/>
    <p:restoredTop sz="94635" autoAdjust="0"/>
  </p:normalViewPr>
  <p:slideViewPr>
    <p:cSldViewPr snapToGrid="0" snapToObjects="1">
      <p:cViewPr varScale="1">
        <p:scale>
          <a:sx n="109" d="100"/>
          <a:sy n="109" d="100"/>
        </p:scale>
        <p:origin x="630" y="102"/>
      </p:cViewPr>
      <p:guideLst>
        <p:guide orient="horz" pos="2160"/>
        <p:guide pos="3840"/>
      </p:guideLst>
    </p:cSldViewPr>
  </p:slideViewPr>
  <p:notesTextViewPr>
    <p:cViewPr>
      <p:scale>
        <a:sx n="1" d="1"/>
        <a:sy n="1" d="1"/>
      </p:scale>
      <p:origin x="0" y="0"/>
    </p:cViewPr>
  </p:notesTextViewPr>
  <p:notesViewPr>
    <p:cSldViewPr snapToGrid="0" snapToObjects="1">
      <p:cViewPr>
        <p:scale>
          <a:sx n="100" d="100"/>
          <a:sy n="100" d="100"/>
        </p:scale>
        <p:origin x="2592" y="-84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C73E014-A6AA-472C-8E12-1D9B2DEC572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FAA60B8-51CB-4CEB-8F1F-B3D7B7F00CB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C2B26F-7429-404A-9C5E-0E429E02A42E}" type="datetimeFigureOut">
              <a:rPr lang="en-US" smtClean="0"/>
              <a:pPr/>
              <a:t>9/19/2019</a:t>
            </a:fld>
            <a:endParaRPr lang="en-US" dirty="0"/>
          </a:p>
        </p:txBody>
      </p:sp>
      <p:sp>
        <p:nvSpPr>
          <p:cNvPr id="4" name="Footer Placeholder 3">
            <a:extLst>
              <a:ext uri="{FF2B5EF4-FFF2-40B4-BE49-F238E27FC236}">
                <a16:creationId xmlns:a16="http://schemas.microsoft.com/office/drawing/2014/main" id="{4E884C44-A5E4-4BDA-B29B-03462F06884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080CB09A-41E4-4E88-82E6-007D8262516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7AED79-B44F-46F7-9A9D-EC94587FA365}" type="slidenum">
              <a:rPr lang="en-US" smtClean="0"/>
              <a:pPr/>
              <a:t>‹#›</a:t>
            </a:fld>
            <a:endParaRPr lang="en-US" dirty="0"/>
          </a:p>
        </p:txBody>
      </p:sp>
    </p:spTree>
    <p:extLst>
      <p:ext uri="{BB962C8B-B14F-4D97-AF65-F5344CB8AC3E}">
        <p14:creationId xmlns:p14="http://schemas.microsoft.com/office/powerpoint/2010/main" val="34642312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5A0E3A-0C98-4EA0-AAC9-F2996360A904}" type="datetimeFigureOut">
              <a:rPr lang="en-US" smtClean="0"/>
              <a:pPr/>
              <a:t>9/19/2019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AAE1FE-786B-4B83-86A4-F53D629261B4}" type="slidenum">
              <a:rPr lang="en-US" smtClean="0"/>
              <a:pPr/>
              <a:t>‹#›</a:t>
            </a:fld>
            <a:endParaRPr lang="en-US" dirty="0"/>
          </a:p>
        </p:txBody>
      </p:sp>
    </p:spTree>
    <p:extLst>
      <p:ext uri="{BB962C8B-B14F-4D97-AF65-F5344CB8AC3E}">
        <p14:creationId xmlns:p14="http://schemas.microsoft.com/office/powerpoint/2010/main" val="1015498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DAAE1FE-786B-4B83-86A4-F53D629261B4}" type="slidenum">
              <a:rPr lang="en-US" smtClean="0"/>
              <a:pPr/>
              <a:t>1</a:t>
            </a:fld>
            <a:endParaRPr lang="en-US" dirty="0"/>
          </a:p>
        </p:txBody>
      </p:sp>
    </p:spTree>
    <p:extLst>
      <p:ext uri="{BB962C8B-B14F-4D97-AF65-F5344CB8AC3E}">
        <p14:creationId xmlns:p14="http://schemas.microsoft.com/office/powerpoint/2010/main" val="1976850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3275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28892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959609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913757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40453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633803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1321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9130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1431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44390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5651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58928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2232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5293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64066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9/19/2019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5432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9/19/2019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0952317"/>
      </p:ext>
    </p:extLst>
  </p:cSld>
  <p:clrMap bg1="dk1" tx1="lt1" bg2="dk2" tx2="lt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2CC0B-D5F1-40B8-9CC6-4A36850B66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1" y="10"/>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1437399" y="2514600"/>
            <a:ext cx="10379463" cy="2262781"/>
          </a:xfrm>
        </p:spPr>
        <p:txBody>
          <a:bodyPr>
            <a:normAutofit/>
          </a:bodyPr>
          <a:lstStyle/>
          <a:p>
            <a:pPr algn="ctr"/>
            <a:r>
              <a:rPr lang="tr-TR" b="1" dirty="0" smtClean="0"/>
              <a:t>KAVRAMSAL NETLİK MODELİ (</a:t>
            </a:r>
            <a:r>
              <a:rPr lang="tr-TR" b="1" dirty="0" err="1" smtClean="0"/>
              <a:t>CCm</a:t>
            </a:r>
            <a:r>
              <a:rPr lang="tr-TR" b="1" dirty="0" smtClean="0"/>
              <a:t>)</a:t>
            </a:r>
            <a:endParaRPr lang="tr-TR" dirty="0" smtClean="0"/>
          </a:p>
        </p:txBody>
      </p:sp>
      <p:grpSp>
        <p:nvGrpSpPr>
          <p:cNvPr id="20" name="Group 19">
            <a:extLst>
              <a:ext uri="{FF2B5EF4-FFF2-40B4-BE49-F238E27FC236}">
                <a16:creationId xmlns:a16="http://schemas.microsoft.com/office/drawing/2014/main" id="{631C6CE6-1810-44ED-A6D7-3FF53040AE20}"/>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21" name="Freeform 11">
              <a:extLst>
                <a:ext uri="{FF2B5EF4-FFF2-40B4-BE49-F238E27FC236}">
                  <a16:creationId xmlns:a16="http://schemas.microsoft.com/office/drawing/2014/main" id="{1F6D8BFE-D0D0-4BAE-9D5A-701DE7D3CEE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2" name="Freeform 12">
              <a:extLst>
                <a:ext uri="{FF2B5EF4-FFF2-40B4-BE49-F238E27FC236}">
                  <a16:creationId xmlns:a16="http://schemas.microsoft.com/office/drawing/2014/main" id="{53F86D30-CEDB-4D96-AF73-AA3CD5A437B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3" name="Freeform 13">
              <a:extLst>
                <a:ext uri="{FF2B5EF4-FFF2-40B4-BE49-F238E27FC236}">
                  <a16:creationId xmlns:a16="http://schemas.microsoft.com/office/drawing/2014/main" id="{F5187540-C4C8-410C-A395-69FCB1C86C2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4" name="Freeform 14">
              <a:extLst>
                <a:ext uri="{FF2B5EF4-FFF2-40B4-BE49-F238E27FC236}">
                  <a16:creationId xmlns:a16="http://schemas.microsoft.com/office/drawing/2014/main" id="{75BD6E4A-797C-451B-B08F-D99C1A9D13F8}"/>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5" name="Freeform 15">
              <a:extLst>
                <a:ext uri="{FF2B5EF4-FFF2-40B4-BE49-F238E27FC236}">
                  <a16:creationId xmlns:a16="http://schemas.microsoft.com/office/drawing/2014/main" id="{0D241082-BAFA-462E-827B-5814B020F5C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6" name="Freeform 16">
              <a:extLst>
                <a:ext uri="{FF2B5EF4-FFF2-40B4-BE49-F238E27FC236}">
                  <a16:creationId xmlns:a16="http://schemas.microsoft.com/office/drawing/2014/main" id="{2920CCBD-116D-450B-9608-99F05F7D78A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7" name="Freeform 17">
              <a:extLst>
                <a:ext uri="{FF2B5EF4-FFF2-40B4-BE49-F238E27FC236}">
                  <a16:creationId xmlns:a16="http://schemas.microsoft.com/office/drawing/2014/main" id="{A57CD3DE-CEAF-4BD4-A5EF-24B3E622BB5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 name="Freeform 18">
              <a:extLst>
                <a:ext uri="{FF2B5EF4-FFF2-40B4-BE49-F238E27FC236}">
                  <a16:creationId xmlns:a16="http://schemas.microsoft.com/office/drawing/2014/main" id="{4EC3258C-366B-4629-A7D3-5173D3637D8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9" name="Freeform 19">
              <a:extLst>
                <a:ext uri="{FF2B5EF4-FFF2-40B4-BE49-F238E27FC236}">
                  <a16:creationId xmlns:a16="http://schemas.microsoft.com/office/drawing/2014/main" id="{D444D63A-CE2B-4ACD-BA0E-4ADECAD86F0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0" name="Freeform 20">
              <a:extLst>
                <a:ext uri="{FF2B5EF4-FFF2-40B4-BE49-F238E27FC236}">
                  <a16:creationId xmlns:a16="http://schemas.microsoft.com/office/drawing/2014/main" id="{7A504DF6-187A-4A54-96E8-3F3F28AAAA3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1" name="Freeform 21">
              <a:extLst>
                <a:ext uri="{FF2B5EF4-FFF2-40B4-BE49-F238E27FC236}">
                  <a16:creationId xmlns:a16="http://schemas.microsoft.com/office/drawing/2014/main" id="{FE04C6F5-6DC5-4C7E-9278-9BE624FC782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2" name="Freeform 22">
              <a:extLst>
                <a:ext uri="{FF2B5EF4-FFF2-40B4-BE49-F238E27FC236}">
                  <a16:creationId xmlns:a16="http://schemas.microsoft.com/office/drawing/2014/main" id="{94A02D9B-E6A9-4D6A-9D2A-D81C76802457}"/>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34" name="Group 33">
            <a:extLst>
              <a:ext uri="{FF2B5EF4-FFF2-40B4-BE49-F238E27FC236}">
                <a16:creationId xmlns:a16="http://schemas.microsoft.com/office/drawing/2014/main" id="{B78034A6-3565-46AA-9E73-1C954666ABB4}"/>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35" name="Freeform 27">
              <a:extLst>
                <a:ext uri="{FF2B5EF4-FFF2-40B4-BE49-F238E27FC236}">
                  <a16:creationId xmlns:a16="http://schemas.microsoft.com/office/drawing/2014/main" id="{04947AA2-A772-42CB-9CEC-065095D3DC79}"/>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36" name="Freeform 28">
              <a:extLst>
                <a:ext uri="{FF2B5EF4-FFF2-40B4-BE49-F238E27FC236}">
                  <a16:creationId xmlns:a16="http://schemas.microsoft.com/office/drawing/2014/main" id="{83C52D84-DEC1-4E16-972E-8EEA5D52245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37" name="Freeform 29">
              <a:extLst>
                <a:ext uri="{FF2B5EF4-FFF2-40B4-BE49-F238E27FC236}">
                  <a16:creationId xmlns:a16="http://schemas.microsoft.com/office/drawing/2014/main" id="{2036A28D-EF09-41F7-906F-CF4053615AE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8" name="Freeform 30">
              <a:extLst>
                <a:ext uri="{FF2B5EF4-FFF2-40B4-BE49-F238E27FC236}">
                  <a16:creationId xmlns:a16="http://schemas.microsoft.com/office/drawing/2014/main" id="{EE8D92C7-C907-4120-95E3-80E3DC85BBA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9" name="Freeform 31">
              <a:extLst>
                <a:ext uri="{FF2B5EF4-FFF2-40B4-BE49-F238E27FC236}">
                  <a16:creationId xmlns:a16="http://schemas.microsoft.com/office/drawing/2014/main" id="{BBCEAAB8-CD22-41D7-B330-702682A27CE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40" name="Freeform 32">
              <a:extLst>
                <a:ext uri="{FF2B5EF4-FFF2-40B4-BE49-F238E27FC236}">
                  <a16:creationId xmlns:a16="http://schemas.microsoft.com/office/drawing/2014/main" id="{6BBC1FEE-3D72-492B-8D8A-BE1A55076F9D}"/>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41" name="Freeform 33">
              <a:extLst>
                <a:ext uri="{FF2B5EF4-FFF2-40B4-BE49-F238E27FC236}">
                  <a16:creationId xmlns:a16="http://schemas.microsoft.com/office/drawing/2014/main" id="{C28C6E5C-C393-435C-96A1-AA2859BDCB8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42" name="Freeform 34">
              <a:extLst>
                <a:ext uri="{FF2B5EF4-FFF2-40B4-BE49-F238E27FC236}">
                  <a16:creationId xmlns:a16="http://schemas.microsoft.com/office/drawing/2014/main" id="{2C2C991F-AC51-4DF5-B8DD-19B08C1CBF4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43" name="Freeform 35">
              <a:extLst>
                <a:ext uri="{FF2B5EF4-FFF2-40B4-BE49-F238E27FC236}">
                  <a16:creationId xmlns:a16="http://schemas.microsoft.com/office/drawing/2014/main" id="{9C916B5F-285D-4F5A-9085-6781753AFB3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44" name="Freeform 36">
              <a:extLst>
                <a:ext uri="{FF2B5EF4-FFF2-40B4-BE49-F238E27FC236}">
                  <a16:creationId xmlns:a16="http://schemas.microsoft.com/office/drawing/2014/main" id="{0375DD5F-9D17-4873-B697-3D44A5EBEC7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45" name="Freeform 37">
              <a:extLst>
                <a:ext uri="{FF2B5EF4-FFF2-40B4-BE49-F238E27FC236}">
                  <a16:creationId xmlns:a16="http://schemas.microsoft.com/office/drawing/2014/main" id="{A159BBC7-6A8B-4612-94A8-56323452C7B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46" name="Freeform 38">
              <a:extLst>
                <a:ext uri="{FF2B5EF4-FFF2-40B4-BE49-F238E27FC236}">
                  <a16:creationId xmlns:a16="http://schemas.microsoft.com/office/drawing/2014/main" id="{177C901C-F8DE-4C99-95C8-F8CA1B84F76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8" name="Rectangle 47">
            <a:extLst>
              <a:ext uri="{FF2B5EF4-FFF2-40B4-BE49-F238E27FC236}">
                <a16:creationId xmlns:a16="http://schemas.microsoft.com/office/drawing/2014/main" id="{D1D655F2-6D15-4265-ADEE-EF0075C1394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69">
            <a:extLst>
              <a:ext uri="{FF2B5EF4-FFF2-40B4-BE49-F238E27FC236}">
                <a16:creationId xmlns:a16="http://schemas.microsoft.com/office/drawing/2014/main" id="{3248A930-1A6E-4EFB-8213-D1AC735BE06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3129412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lvl="0" algn="just"/>
            <a:r>
              <a:rPr lang="tr-TR" sz="3200" dirty="0" smtClean="0"/>
              <a:t>Yaradan’a olan inancımızı derinleştiren bir senteze ulaşma. Bu bağlamda dil ile ikrar ve kalp ile tasdik’ in anlamını yeniden düşünmek ve tasdikin ancak bilgi ve kişilik inşasıyla mümkün olabileceğinin </a:t>
            </a:r>
            <a:r>
              <a:rPr lang="tr-TR" sz="3200" smtClean="0"/>
              <a:t>ayırdına </a:t>
            </a:r>
            <a:r>
              <a:rPr lang="tr-TR" sz="3200" smtClean="0"/>
              <a:t>varmak</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77238" y="2719448"/>
            <a:ext cx="3594118" cy="2232561"/>
          </a:xfrm>
        </p:spPr>
        <p:txBody>
          <a:bodyPr>
            <a:noAutofit/>
          </a:bodyPr>
          <a:lstStyle/>
          <a:p>
            <a:r>
              <a:rPr lang="tr-TR" b="1" dirty="0" smtClean="0"/>
              <a:t>II. Basamak: Metin-Bağlam İlişkisi</a:t>
            </a:r>
            <a:endParaRPr lang="tr-TR" dirty="0"/>
          </a:p>
        </p:txBody>
      </p:sp>
      <p:sp>
        <p:nvSpPr>
          <p:cNvPr id="3" name="2 İçerik Yer Tutucusu"/>
          <p:cNvSpPr>
            <a:spLocks noGrp="1"/>
          </p:cNvSpPr>
          <p:nvPr>
            <p:ph idx="1"/>
          </p:nvPr>
        </p:nvSpPr>
        <p:spPr/>
        <p:txBody>
          <a:bodyPr/>
          <a:lstStyle/>
          <a:p>
            <a:endParaRPr lang="tr-TR" dirty="0"/>
          </a:p>
        </p:txBody>
      </p:sp>
      <p:sp>
        <p:nvSpPr>
          <p:cNvPr id="4" name="3 Yuvarlatılmış Dikdörtgen"/>
          <p:cNvSpPr/>
          <p:nvPr/>
        </p:nvSpPr>
        <p:spPr>
          <a:xfrm>
            <a:off x="4726379" y="237506"/>
            <a:ext cx="6768935" cy="570015"/>
          </a:xfrm>
          <a:prstGeom prst="roundRect">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smtClean="0"/>
              <a:t>Kavramsal Netlik Modeli (</a:t>
            </a:r>
            <a:r>
              <a:rPr lang="tr-TR" sz="2800" b="1" dirty="0" err="1" smtClean="0"/>
              <a:t>CCm</a:t>
            </a:r>
            <a:r>
              <a:rPr lang="tr-TR" sz="2800" b="1" dirty="0" smtClean="0"/>
              <a:t>)</a:t>
            </a:r>
            <a:endParaRPr lang="tr-TR" sz="2800" b="1" dirty="0"/>
          </a:p>
        </p:txBody>
      </p:sp>
      <p:sp>
        <p:nvSpPr>
          <p:cNvPr id="5" name="4 Yukarı Aşağı Ok"/>
          <p:cNvSpPr/>
          <p:nvPr/>
        </p:nvSpPr>
        <p:spPr>
          <a:xfrm>
            <a:off x="7422078" y="890651"/>
            <a:ext cx="484632" cy="558139"/>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Yuvarlatılmış Dikdörtgen"/>
          <p:cNvSpPr/>
          <p:nvPr/>
        </p:nvSpPr>
        <p:spPr>
          <a:xfrm>
            <a:off x="5878286" y="1555667"/>
            <a:ext cx="3716976" cy="577934"/>
          </a:xfrm>
          <a:prstGeom prst="roundRect">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Mevcut Durum</a:t>
            </a:r>
            <a:endParaRPr lang="tr-TR" b="1" dirty="0">
              <a:solidFill>
                <a:schemeClr val="tx1"/>
              </a:solidFill>
            </a:endParaRPr>
          </a:p>
        </p:txBody>
      </p:sp>
      <p:sp>
        <p:nvSpPr>
          <p:cNvPr id="7" name="6 Yukarı Aşağı Ok"/>
          <p:cNvSpPr/>
          <p:nvPr/>
        </p:nvSpPr>
        <p:spPr>
          <a:xfrm>
            <a:off x="7481454" y="2133601"/>
            <a:ext cx="484632" cy="54626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7 Yuvarlatılmış Dikdörtgen"/>
          <p:cNvSpPr/>
          <p:nvPr/>
        </p:nvSpPr>
        <p:spPr>
          <a:xfrm>
            <a:off x="4940135" y="2719448"/>
            <a:ext cx="5510151" cy="736272"/>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smtClean="0"/>
              <a:t>Metin-Bağlam İlişkisi</a:t>
            </a:r>
            <a:endParaRPr lang="tr-TR" sz="2800" b="1" dirty="0"/>
          </a:p>
        </p:txBody>
      </p:sp>
      <p:sp>
        <p:nvSpPr>
          <p:cNvPr id="9" name="8 Yukarı Aşağı Ok"/>
          <p:cNvSpPr/>
          <p:nvPr/>
        </p:nvSpPr>
        <p:spPr>
          <a:xfrm>
            <a:off x="7481454" y="3479470"/>
            <a:ext cx="484632" cy="558141"/>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9 Yuvarlatılmış Dikdörtgen"/>
          <p:cNvSpPr/>
          <p:nvPr/>
        </p:nvSpPr>
        <p:spPr>
          <a:xfrm>
            <a:off x="6080166" y="4085111"/>
            <a:ext cx="3550722" cy="427512"/>
          </a:xfrm>
          <a:prstGeom prst="roundRect">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Kişisel Gelişim</a:t>
            </a:r>
            <a:endParaRPr lang="tr-TR" b="1" dirty="0"/>
          </a:p>
        </p:txBody>
      </p:sp>
      <p:sp>
        <p:nvSpPr>
          <p:cNvPr id="11" name="10 Yuvarlatılmış Dikdörtgen"/>
          <p:cNvSpPr/>
          <p:nvPr/>
        </p:nvSpPr>
        <p:spPr>
          <a:xfrm>
            <a:off x="6080165" y="5142017"/>
            <a:ext cx="3562597" cy="427510"/>
          </a:xfrm>
          <a:prstGeom prst="roundRect">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Ortak</a:t>
            </a:r>
            <a:r>
              <a:rPr lang="tr-TR" dirty="0" smtClean="0"/>
              <a:t> </a:t>
            </a:r>
            <a:r>
              <a:rPr lang="tr-TR" b="1" dirty="0" smtClean="0"/>
              <a:t>İyi</a:t>
            </a:r>
            <a:endParaRPr lang="tr-TR" b="1" dirty="0"/>
          </a:p>
        </p:txBody>
      </p:sp>
      <p:sp>
        <p:nvSpPr>
          <p:cNvPr id="12" name="11 Yuvarlatılmış Dikdörtgen"/>
          <p:cNvSpPr/>
          <p:nvPr/>
        </p:nvSpPr>
        <p:spPr>
          <a:xfrm>
            <a:off x="6080167" y="6222670"/>
            <a:ext cx="3621974" cy="463138"/>
          </a:xfrm>
          <a:prstGeom prst="roundRect">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Etkili</a:t>
            </a:r>
            <a:r>
              <a:rPr lang="tr-TR" dirty="0" smtClean="0"/>
              <a:t> </a:t>
            </a:r>
            <a:r>
              <a:rPr lang="tr-TR" b="1" dirty="0" smtClean="0"/>
              <a:t>Pedagoji</a:t>
            </a:r>
            <a:endParaRPr lang="tr-TR" b="1" dirty="0"/>
          </a:p>
        </p:txBody>
      </p:sp>
      <p:sp>
        <p:nvSpPr>
          <p:cNvPr id="13" name="12 Yukarı Aşağı Ok"/>
          <p:cNvSpPr/>
          <p:nvPr/>
        </p:nvSpPr>
        <p:spPr>
          <a:xfrm>
            <a:off x="7469578" y="4524499"/>
            <a:ext cx="484632" cy="581891"/>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14 Yukarı Aşağı Ok"/>
          <p:cNvSpPr/>
          <p:nvPr/>
        </p:nvSpPr>
        <p:spPr>
          <a:xfrm>
            <a:off x="7517080" y="5581400"/>
            <a:ext cx="484632" cy="59863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
            </a:r>
            <a:br>
              <a:rPr lang="tr-TR" dirty="0" smtClean="0"/>
            </a:br>
            <a:r>
              <a:rPr lang="tr-TR" dirty="0" smtClean="0"/>
              <a:t>II. BASAMAK</a:t>
            </a:r>
            <a:endParaRPr lang="tr-TR" dirty="0"/>
          </a:p>
        </p:txBody>
      </p:sp>
      <p:sp>
        <p:nvSpPr>
          <p:cNvPr id="3" name="2 İçerik Yer Tutucusu"/>
          <p:cNvSpPr>
            <a:spLocks noGrp="1"/>
          </p:cNvSpPr>
          <p:nvPr>
            <p:ph idx="1"/>
          </p:nvPr>
        </p:nvSpPr>
        <p:spPr/>
        <p:txBody>
          <a:bodyPr>
            <a:normAutofit/>
          </a:bodyPr>
          <a:lstStyle/>
          <a:p>
            <a:pPr algn="ctr">
              <a:buNone/>
            </a:pPr>
            <a:r>
              <a:rPr lang="tr-TR" sz="4000" dirty="0" smtClean="0"/>
              <a:t>Metin ve Bağlam İlişkisi</a:t>
            </a:r>
          </a:p>
          <a:p>
            <a:pPr algn="ctr">
              <a:buNone/>
            </a:pPr>
            <a:endParaRPr lang="tr-TR" sz="4000" dirty="0"/>
          </a:p>
        </p:txBody>
      </p:sp>
      <p:pic>
        <p:nvPicPr>
          <p:cNvPr id="4" name="3 Resim" descr="cumle-cumlede-anlam-cumlenin-ogeleri_22.jpg"/>
          <p:cNvPicPr>
            <a:picLocks noChangeAspect="1"/>
          </p:cNvPicPr>
          <p:nvPr/>
        </p:nvPicPr>
        <p:blipFill>
          <a:blip r:embed="rId2"/>
          <a:stretch>
            <a:fillRect/>
          </a:stretch>
        </p:blipFill>
        <p:spPr>
          <a:xfrm>
            <a:off x="1995055" y="3265714"/>
            <a:ext cx="9239002" cy="3087585"/>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just">
              <a:buNone/>
            </a:pPr>
            <a:r>
              <a:rPr lang="tr-TR" sz="2400" dirty="0" smtClean="0"/>
              <a:t>	Bu aşama, öğrencilerin belirli bir zaman ve mekânın asli okuyucularına yöneltilenle, her devir ve yerdeki genel okuyucular için iletilen mesajları ayırt etme yeteneğini geliştirecekleri ve metnin ruhunu ortaya çıkaracakları tarihsel-eleştirel bir analizdir. Öğretmenlerin tarihsel koşullara bağlı doktrin ve uygulama kategorileri üreten sözlü bir geleneğe uygun bağlamsal bir düşünme geliştirmeleri çok önemlidir. Bu durum fıkıh kuralları ve muamelat esaslarıyla zengin bir geleneğe sahip olan İslamiyet gibi bir din söz konusu olduğunda daha da önem kazanmaktadır.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buNone/>
            </a:pPr>
            <a:r>
              <a:rPr lang="tr-TR" dirty="0" smtClean="0"/>
              <a:t>	</a:t>
            </a:r>
            <a:endParaRPr lang="tr-TR" sz="2800" dirty="0" smtClean="0"/>
          </a:p>
          <a:p>
            <a:pPr algn="just">
              <a:buNone/>
            </a:pPr>
            <a:r>
              <a:rPr lang="tr-TR" sz="2400" dirty="0" smtClean="0"/>
              <a:t>	Tarihsel-eleştirel çalışma, Hz. Peygamber döneminde ve öncesinde neler olduğu, </a:t>
            </a:r>
            <a:r>
              <a:rPr lang="tr-TR" sz="2400" dirty="0" err="1" smtClean="0"/>
              <a:t>Kur'an’ın</a:t>
            </a:r>
            <a:r>
              <a:rPr lang="tr-TR" sz="2400" dirty="0" smtClean="0"/>
              <a:t> dönemin insanlarına ne sunduğu ve tarihe nasıl müdahale ettiği, tarihte nelerin geliştiği, bugünün şartlarının neler olduğu ve benzeri sorular etrafında gerçekleşir. </a:t>
            </a:r>
            <a:endParaRPr lang="tr-TR"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Öğrencilerin becerilerini geliştirmek için hedefler şunlardır:</a:t>
            </a:r>
            <a:br>
              <a:rPr lang="tr-TR" dirty="0" smtClean="0"/>
            </a:br>
            <a:endParaRPr lang="tr-TR" dirty="0"/>
          </a:p>
        </p:txBody>
      </p:sp>
      <p:sp>
        <p:nvSpPr>
          <p:cNvPr id="3" name="2 İçerik Yer Tutucusu"/>
          <p:cNvSpPr>
            <a:spLocks noGrp="1"/>
          </p:cNvSpPr>
          <p:nvPr>
            <p:ph idx="1"/>
          </p:nvPr>
        </p:nvSpPr>
        <p:spPr>
          <a:xfrm>
            <a:off x="1828800" y="2133600"/>
            <a:ext cx="9675812" cy="3777622"/>
          </a:xfrm>
        </p:spPr>
        <p:txBody>
          <a:bodyPr/>
          <a:lstStyle/>
          <a:p>
            <a:pPr lvl="0" algn="just"/>
            <a:r>
              <a:rPr lang="tr-TR" sz="2800" dirty="0" smtClean="0"/>
              <a:t>Bağlamın aynı anda hem arka plan hem de geleceğe yönelik olduğunu </a:t>
            </a:r>
            <a:r>
              <a:rPr lang="tr-TR" sz="2800" dirty="0" err="1" smtClean="0"/>
              <a:t>deneyimlemek</a:t>
            </a:r>
            <a:r>
              <a:rPr lang="tr-TR" sz="2800" dirty="0" smtClean="0"/>
              <a:t>.</a:t>
            </a:r>
          </a:p>
          <a:p>
            <a:pPr lvl="1" algn="just"/>
            <a:r>
              <a:rPr lang="tr-TR" sz="2800" dirty="0" smtClean="0"/>
              <a:t>Kuran'daki bilginin ahlaki, entelektüel ve değerler sistemi temelleri üzerine daha geniş bir bakış açısı kazanmak.</a:t>
            </a:r>
          </a:p>
          <a:p>
            <a:pPr lvl="2" algn="just"/>
            <a:r>
              <a:rPr lang="tr-TR" sz="2800" dirty="0" smtClean="0"/>
              <a:t>Metinle iletişim kurarken geçmiş, şimdi ve gelecek arasındaki bağlantının farkında olmak.</a:t>
            </a:r>
          </a:p>
          <a:p>
            <a:pPr lvl="1" algn="just">
              <a:buNone/>
            </a:pPr>
            <a:endParaRPr lang="tr-TR" sz="2800" dirty="0" smtClean="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lgn="ctr"/>
            <a:r>
              <a:rPr lang="tr-TR" sz="4000" dirty="0" smtClean="0"/>
              <a:t>Metin bağlam ilişkisi için aşağıdaki hedef öğrenmeler öngörülmektedir:</a:t>
            </a:r>
            <a:r>
              <a:rPr lang="tr-TR" dirty="0" smtClean="0"/>
              <a:t/>
            </a:r>
            <a:br>
              <a:rPr lang="tr-TR" dirty="0" smtClean="0"/>
            </a:br>
            <a:endParaRPr lang="tr-TR" dirty="0"/>
          </a:p>
        </p:txBody>
      </p:sp>
      <p:sp>
        <p:nvSpPr>
          <p:cNvPr id="3" name="2 İçerik Yer Tutucusu"/>
          <p:cNvSpPr>
            <a:spLocks noGrp="1"/>
          </p:cNvSpPr>
          <p:nvPr>
            <p:ph idx="1"/>
          </p:nvPr>
        </p:nvSpPr>
        <p:spPr>
          <a:xfrm>
            <a:off x="2589212" y="3182586"/>
            <a:ext cx="8915400" cy="2137559"/>
          </a:xfrm>
        </p:spPr>
        <p:txBody>
          <a:bodyPr/>
          <a:lstStyle/>
          <a:p>
            <a:pPr lvl="0" algn="just"/>
            <a:r>
              <a:rPr lang="tr-TR" sz="3200" dirty="0" smtClean="0"/>
              <a:t>İslam’ın öz değerlerinin metne nasıl yansıdığını incelemek</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2589212" y="2133600"/>
            <a:ext cx="8915400" cy="2474026"/>
          </a:xfrm>
        </p:spPr>
        <p:txBody>
          <a:bodyPr/>
          <a:lstStyle/>
          <a:p>
            <a:pPr lvl="0"/>
            <a:r>
              <a:rPr lang="tr-TR" sz="3600" dirty="0" smtClean="0"/>
              <a:t>Metnin İslami ve insani bir duruşa katkısını keşfetmek-</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lgn="just"/>
            <a:r>
              <a:rPr lang="tr-TR" sz="3600" dirty="0" smtClean="0"/>
              <a:t>Metni sosyal ve kültürel miras açısından analiz etmek</a:t>
            </a:r>
          </a:p>
          <a:p>
            <a:endParaRPr lang="tr-TR" dirty="0"/>
          </a:p>
        </p:txBody>
      </p:sp>
    </p:spTree>
  </p:cSld>
  <p:clrMapOvr>
    <a:masterClrMapping/>
  </p:clrMapOvr>
</p:sld>
</file>

<file path=ppt/theme/theme1.xml><?xml version="1.0" encoding="utf-8"?>
<a:theme xmlns:a="http://schemas.openxmlformats.org/drawingml/2006/main" name="TF11766309">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TM11766309_Event Plan Wisp Design_SL_V1.pptx" id="{BF5614A6-2C68-45C5-808B-A03847169876}" vid="{EF7DD8D8-94B0-4706-A3A0-4A5CFF60D70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9791FE0-E525-44F5-B24B-E8E5757CF5F2}">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5A432D6E-6060-4177-BFA8-C98B20AA20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6428C60-BADF-461E-ACB1-6AC412BA55B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TF11766309</Template>
  <TotalTime>0</TotalTime>
  <Words>148</Words>
  <Application>Microsoft Office PowerPoint</Application>
  <PresentationFormat>Geniş ekran</PresentationFormat>
  <Paragraphs>23</Paragraphs>
  <Slides>10</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Century Gothic</vt:lpstr>
      <vt:lpstr>Wingdings 3</vt:lpstr>
      <vt:lpstr>TF11766309</vt:lpstr>
      <vt:lpstr>KAVRAMSAL NETLİK MODELİ (CCm)</vt:lpstr>
      <vt:lpstr>II. Basamak: Metin-Bağlam İlişkisi</vt:lpstr>
      <vt:lpstr> II. BASAMAK</vt:lpstr>
      <vt:lpstr>PowerPoint Sunusu</vt:lpstr>
      <vt:lpstr>PowerPoint Sunusu</vt:lpstr>
      <vt:lpstr>Öğrencilerin becerilerini geliştirmek için hedefler şunlardır: </vt:lpstr>
      <vt:lpstr>Metin bağlam ilişkisi için aşağıdaki hedef öğrenmeler öngörülmektedir: </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2019-07-12T16:44:47Z</dcterms:created>
  <dcterms:modified xsi:type="dcterms:W3CDTF">2019-09-19T12:18:12Z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