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 </a:t>
            </a:r>
            <a:endParaRPr lang="tr-TR" dirty="0"/>
          </a:p>
        </p:txBody>
      </p:sp>
      <p:sp>
        <p:nvSpPr>
          <p:cNvPr id="2" name="1 Başlık"/>
          <p:cNvSpPr>
            <a:spLocks noGrp="1"/>
          </p:cNvSpPr>
          <p:nvPr>
            <p:ph type="ctrTitle"/>
          </p:nvPr>
        </p:nvSpPr>
        <p:spPr>
          <a:xfrm>
            <a:off x="457200" y="1433732"/>
            <a:ext cx="8305800" cy="3723460"/>
          </a:xfrm>
        </p:spPr>
        <p:txBody>
          <a:bodyPr/>
          <a:lstStyle/>
          <a:p>
            <a:r>
              <a:rPr lang="tr-TR" sz="2400" i="1" dirty="0" smtClean="0"/>
              <a:t>“Roman kişilerini ‘yalınkat’ kişiler, ‘yuvarlak’ kişiler diye ikiye ayırabiliriz. Yalınkat kişilere on yedinci yüzyılda ‘humour’ adı verilirdi; bunlara kimi zaman ‘tip’, kimi zaman ‘karikatür’ de denmektedir. Katıksız biçimiyle yalınkat roman kişisi, tek bir nitelik ya da düşünceden oluşur. Yapısına birden çok nitelik girdi mi, kenarlardan kıvrılarak yuvarlaklaşmaya başlar”</a:t>
            </a:r>
            <a:r>
              <a:rPr lang="tr-TR" sz="2400" dirty="0" smtClean="0"/>
              <a:t> </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yalınkat/düz karakterler adından da anlaşılacağı gibi, romanda hangi özelliklerle ortaya çıkarlarsa o özelliklerinden ödün vermezler. Yazar tarafından bir kez tanıtılırlar ve romanda üstlendikleri görevi ettirirler. Okuyucu tarafından kolay anlaşılabilmeleri de bir başka özellikleridir. Düz karakterler, romanda geçen olayların etkisiyle değişmezler ve çoğunlukla bir cümleyle özetlenebilirler. Yuvarlak karakterler (</a:t>
            </a:r>
            <a:r>
              <a:rPr lang="tr-TR" dirty="0" err="1" smtClean="0"/>
              <a:t>roll</a:t>
            </a:r>
            <a:r>
              <a:rPr lang="tr-TR" dirty="0" smtClean="0"/>
              <a:t> </a:t>
            </a:r>
            <a:r>
              <a:rPr lang="tr-TR" dirty="0" err="1" smtClean="0"/>
              <a:t>character</a:t>
            </a:r>
            <a:r>
              <a:rPr lang="tr-TR" dirty="0" smtClean="0"/>
              <a:t>) ise çok yönlü olurlar ve birer cümleyle özetlenemezler. </a:t>
            </a:r>
            <a:r>
              <a:rPr lang="tr-TR" dirty="0" err="1" smtClean="0"/>
              <a:t>Forster’a</a:t>
            </a:r>
            <a:r>
              <a:rPr lang="tr-TR" dirty="0" smtClean="0"/>
              <a:t> göre, romandaki karakterin düz mü yoksa yuvarlak mı olduğunu anlayabilmek için, karakterin okuyucuyu gerçekten şaşırtıp şaşırtmayacağına bakılmalıdır. </a:t>
            </a:r>
          </a:p>
          <a:p>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i="1" dirty="0" smtClean="0"/>
              <a:t>Bir roman kişisinin çok yönlü olmadığını anlamak için, inandırıcı bir biçimde bizi şaşırtabiliyor mu, şaşırtamıyor mu, ona bakarız. Eğer hiç şaşırtamıyorsa, yalınkattır. Şaşırtabiliyor da inandırıcı olamıyorsa, yuvarlaklık taslayan yalınkat bir kişidir. Çok yönlü kişi, yaşamın (bir romanın yaprakları içindeki yaşamın) hesaba kitaba uymayan değişkenliğine sahiptir. Bu tür kişileri kimi zaman tek başlarına, ama daha çok yalınkat kişilerle bir arada kullanarak, yazar kişilerinin ortama uymalarını ve romanın öteki öğeleri ile bağdaşıp kaynaşmalarını sağlar</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Urdu edebiyatında Dipti Nezir </a:t>
            </a:r>
            <a:r>
              <a:rPr lang="tr-TR" dirty="0" err="1" smtClean="0"/>
              <a:t>Ahmed</a:t>
            </a:r>
            <a:r>
              <a:rPr lang="tr-TR" dirty="0" smtClean="0"/>
              <a:t>, Ser Şar, </a:t>
            </a:r>
            <a:r>
              <a:rPr lang="tr-TR" dirty="0" err="1" smtClean="0"/>
              <a:t>Raşid</a:t>
            </a:r>
            <a:r>
              <a:rPr lang="tr-TR" dirty="0" smtClean="0"/>
              <a:t>-</a:t>
            </a:r>
            <a:r>
              <a:rPr lang="tr-TR" dirty="0" err="1" smtClean="0"/>
              <a:t>ul</a:t>
            </a:r>
            <a:r>
              <a:rPr lang="tr-TR" dirty="0" smtClean="0"/>
              <a:t> Hayri ve ilk dönemin diğer pek çok romancısı eserlerinde sabit karakterler (yalınkat) kullanmışlardır. Romanda yalınkat kişilerin olması o romanın ilgi çekici olmayacağı anlamına gelmemektedir. Nezir </a:t>
            </a:r>
            <a:r>
              <a:rPr lang="tr-TR" dirty="0" err="1" smtClean="0"/>
              <a:t>Ahmed’in</a:t>
            </a:r>
            <a:r>
              <a:rPr lang="tr-TR" dirty="0" smtClean="0"/>
              <a:t> roman kişilerinden Nasuh, </a:t>
            </a:r>
            <a:r>
              <a:rPr lang="tr-TR" dirty="0" err="1" smtClean="0"/>
              <a:t>Kalim</a:t>
            </a:r>
            <a:r>
              <a:rPr lang="tr-TR" dirty="0" smtClean="0"/>
              <a:t>, </a:t>
            </a:r>
            <a:r>
              <a:rPr lang="tr-TR" dirty="0" err="1" smtClean="0"/>
              <a:t>Askari</a:t>
            </a:r>
            <a:r>
              <a:rPr lang="tr-TR" dirty="0" smtClean="0"/>
              <a:t> ve </a:t>
            </a:r>
            <a:r>
              <a:rPr lang="tr-TR" dirty="0" err="1" smtClean="0"/>
              <a:t>Ekberi</a:t>
            </a:r>
            <a:r>
              <a:rPr lang="tr-TR" dirty="0" smtClean="0"/>
              <a:t>; Ser </a:t>
            </a:r>
            <a:r>
              <a:rPr lang="tr-TR" dirty="0" err="1" smtClean="0"/>
              <a:t>Şar’ın</a:t>
            </a:r>
            <a:r>
              <a:rPr lang="tr-TR" dirty="0" smtClean="0"/>
              <a:t> roman kişilerinden </a:t>
            </a:r>
            <a:r>
              <a:rPr lang="tr-TR" dirty="0" err="1" smtClean="0"/>
              <a:t>Hoci</a:t>
            </a:r>
            <a:r>
              <a:rPr lang="tr-TR" dirty="0" smtClean="0"/>
              <a:t> ve </a:t>
            </a:r>
            <a:r>
              <a:rPr lang="tr-TR" dirty="0" err="1" smtClean="0"/>
              <a:t>Azad</a:t>
            </a:r>
            <a:r>
              <a:rPr lang="tr-TR" dirty="0" smtClean="0"/>
              <a:t> düz kişiler olmalarına rağmen okuyucunun ilgisini çekebilmişlerdir</a:t>
            </a:r>
            <a:endParaRPr lang="tr-TR" dirty="0"/>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Şimdiye kadar roman karakterlerinin iki türü olduğundan bahsettik. Bunlar yalınkat (düz) ve yuvarlak (çok yönlü) roman kişileriydiler. Ancak üçüncü bir roman karakteri olan fantastik roman figürü de romanlarda kullanılmaktadır. </a:t>
            </a:r>
            <a:r>
              <a:rPr lang="tr-TR" dirty="0" err="1" smtClean="0"/>
              <a:t>Jonathan</a:t>
            </a:r>
            <a:r>
              <a:rPr lang="tr-TR" dirty="0" smtClean="0"/>
              <a:t> Swift’in “</a:t>
            </a:r>
            <a:r>
              <a:rPr lang="tr-TR" i="1" dirty="0" err="1" smtClean="0"/>
              <a:t>Guliverin</a:t>
            </a:r>
            <a:r>
              <a:rPr lang="tr-TR" i="1" dirty="0" smtClean="0"/>
              <a:t> Gezileri” (</a:t>
            </a:r>
            <a:r>
              <a:rPr lang="tr-TR" i="1" dirty="0" err="1" smtClean="0"/>
              <a:t>Gulliver’s</a:t>
            </a:r>
            <a:r>
              <a:rPr lang="tr-TR" i="1" dirty="0" smtClean="0"/>
              <a:t> </a:t>
            </a:r>
            <a:r>
              <a:rPr lang="tr-TR" i="1" dirty="0" err="1" smtClean="0"/>
              <a:t>Travels</a:t>
            </a:r>
            <a:r>
              <a:rPr lang="tr-TR" i="1" dirty="0" smtClean="0"/>
              <a:t>)</a:t>
            </a:r>
            <a:r>
              <a:rPr lang="tr-TR" dirty="0" smtClean="0"/>
              <a:t>, H.G. </a:t>
            </a:r>
            <a:r>
              <a:rPr lang="tr-TR" dirty="0" err="1" smtClean="0"/>
              <a:t>Wells’in</a:t>
            </a:r>
            <a:r>
              <a:rPr lang="tr-TR" dirty="0" smtClean="0"/>
              <a:t> “</a:t>
            </a:r>
            <a:r>
              <a:rPr lang="tr-TR" i="1" dirty="0" smtClean="0"/>
              <a:t>Zamanda Yolculuk” (</a:t>
            </a:r>
            <a:r>
              <a:rPr lang="tr-TR" i="1" dirty="0" err="1" smtClean="0"/>
              <a:t>The</a:t>
            </a:r>
            <a:r>
              <a:rPr lang="tr-TR" i="1" dirty="0" smtClean="0"/>
              <a:t> Time </a:t>
            </a:r>
            <a:r>
              <a:rPr lang="tr-TR" i="1" dirty="0" err="1" smtClean="0"/>
              <a:t>Machine</a:t>
            </a:r>
            <a:r>
              <a:rPr lang="tr-TR" i="1" dirty="0" smtClean="0"/>
              <a:t>) </a:t>
            </a:r>
            <a:r>
              <a:rPr lang="tr-TR" dirty="0" smtClean="0"/>
              <a:t>ve George </a:t>
            </a:r>
            <a:r>
              <a:rPr lang="tr-TR" dirty="0" err="1" smtClean="0"/>
              <a:t>Orwell’in</a:t>
            </a:r>
            <a:r>
              <a:rPr lang="tr-TR" dirty="0" smtClean="0"/>
              <a:t> </a:t>
            </a:r>
            <a:r>
              <a:rPr lang="tr-TR" i="1" dirty="0" smtClean="0"/>
              <a:t>“Hayvan Çiftliği”</a:t>
            </a:r>
            <a:r>
              <a:rPr lang="tr-TR" dirty="0" smtClean="0"/>
              <a:t> </a:t>
            </a:r>
            <a:r>
              <a:rPr lang="tr-TR" i="1" dirty="0" smtClean="0"/>
              <a:t>(</a:t>
            </a:r>
            <a:r>
              <a:rPr lang="tr-TR" i="1" dirty="0" err="1" smtClean="0"/>
              <a:t>The</a:t>
            </a:r>
            <a:r>
              <a:rPr lang="tr-TR" i="1" dirty="0" smtClean="0"/>
              <a:t> </a:t>
            </a:r>
            <a:r>
              <a:rPr lang="tr-TR" i="1" dirty="0" err="1" smtClean="0"/>
              <a:t>Animal</a:t>
            </a:r>
            <a:r>
              <a:rPr lang="tr-TR" i="1" dirty="0" smtClean="0"/>
              <a:t> </a:t>
            </a:r>
            <a:r>
              <a:rPr lang="tr-TR" i="1" dirty="0" err="1" smtClean="0"/>
              <a:t>Farm</a:t>
            </a:r>
            <a:r>
              <a:rPr lang="tr-TR" i="1" dirty="0" smtClean="0"/>
              <a:t>)</a:t>
            </a:r>
            <a:r>
              <a:rPr lang="tr-TR" dirty="0" smtClean="0"/>
              <a:t> adlı eserlerdeki karakterleri fantastik roman kişileri olarak örneklendirebiliriz. Urdu romanında </a:t>
            </a:r>
            <a:r>
              <a:rPr lang="tr-TR" dirty="0" err="1" smtClean="0"/>
              <a:t>Kureşen</a:t>
            </a:r>
            <a:r>
              <a:rPr lang="tr-TR" dirty="0" smtClean="0"/>
              <a:t> </a:t>
            </a:r>
            <a:r>
              <a:rPr lang="tr-TR" dirty="0" err="1" smtClean="0"/>
              <a:t>Çandar’ın</a:t>
            </a:r>
            <a:r>
              <a:rPr lang="tr-TR" dirty="0" smtClean="0"/>
              <a:t> romanlarından </a:t>
            </a:r>
            <a:r>
              <a:rPr lang="tr-TR" i="1" dirty="0" err="1" smtClean="0"/>
              <a:t>Ulta</a:t>
            </a:r>
            <a:r>
              <a:rPr lang="tr-TR" i="1" dirty="0" smtClean="0"/>
              <a:t> </a:t>
            </a:r>
            <a:r>
              <a:rPr lang="tr-TR" i="1" dirty="0" err="1" smtClean="0"/>
              <a:t>Daraht</a:t>
            </a:r>
            <a:r>
              <a:rPr lang="tr-TR" i="1" dirty="0" smtClean="0"/>
              <a:t>, </a:t>
            </a:r>
            <a:r>
              <a:rPr lang="tr-TR" i="1" dirty="0" err="1" smtClean="0"/>
              <a:t>Eyk</a:t>
            </a:r>
            <a:r>
              <a:rPr lang="tr-TR" i="1" dirty="0" smtClean="0"/>
              <a:t> </a:t>
            </a:r>
            <a:r>
              <a:rPr lang="tr-TR" i="1" dirty="0" err="1" smtClean="0"/>
              <a:t>Violin</a:t>
            </a:r>
            <a:r>
              <a:rPr lang="tr-TR" i="1" dirty="0" smtClean="0"/>
              <a:t> </a:t>
            </a:r>
            <a:r>
              <a:rPr lang="tr-TR" i="1" dirty="0" err="1" smtClean="0"/>
              <a:t>Semunder</a:t>
            </a:r>
            <a:r>
              <a:rPr lang="tr-TR" i="1" dirty="0" smtClean="0"/>
              <a:t> </a:t>
            </a:r>
            <a:r>
              <a:rPr lang="tr-TR" i="1" dirty="0" err="1" smtClean="0"/>
              <a:t>Ke</a:t>
            </a:r>
            <a:r>
              <a:rPr lang="tr-TR" i="1" dirty="0" smtClean="0"/>
              <a:t> </a:t>
            </a:r>
            <a:r>
              <a:rPr lang="tr-TR" i="1" dirty="0" err="1" smtClean="0"/>
              <a:t>Kenare</a:t>
            </a:r>
            <a:r>
              <a:rPr lang="tr-TR" i="1" dirty="0" smtClean="0"/>
              <a:t> </a:t>
            </a:r>
            <a:r>
              <a:rPr lang="tr-TR" dirty="0" smtClean="0"/>
              <a:t>ve </a:t>
            </a:r>
            <a:r>
              <a:rPr lang="tr-TR" dirty="0" err="1" smtClean="0"/>
              <a:t>Halid</a:t>
            </a:r>
            <a:r>
              <a:rPr lang="tr-TR" dirty="0" smtClean="0"/>
              <a:t> </a:t>
            </a:r>
            <a:r>
              <a:rPr lang="tr-TR" dirty="0" err="1" smtClean="0"/>
              <a:t>Ahtar’ın</a:t>
            </a:r>
            <a:r>
              <a:rPr lang="tr-TR" dirty="0" smtClean="0"/>
              <a:t> </a:t>
            </a:r>
            <a:r>
              <a:rPr lang="tr-TR" i="1" dirty="0" err="1" smtClean="0"/>
              <a:t>Çekuvera</a:t>
            </a:r>
            <a:r>
              <a:rPr lang="tr-TR" i="1" dirty="0" smtClean="0"/>
              <a:t> </a:t>
            </a:r>
            <a:r>
              <a:rPr lang="tr-TR" i="1" dirty="0" err="1" smtClean="0"/>
              <a:t>min</a:t>
            </a:r>
            <a:r>
              <a:rPr lang="tr-TR" i="1" dirty="0" smtClean="0"/>
              <a:t> </a:t>
            </a:r>
            <a:r>
              <a:rPr lang="tr-TR" i="1" dirty="0" err="1" smtClean="0"/>
              <a:t>Vasal</a:t>
            </a:r>
            <a:r>
              <a:rPr lang="tr-TR" i="1" smtClean="0"/>
              <a:t> </a:t>
            </a:r>
            <a:r>
              <a:rPr lang="tr-TR" smtClean="0"/>
              <a:t>adlı romanlarındaki karakterleri de yine fantastik roman kişileri olarak nitelendirebiliriz </a:t>
            </a:r>
            <a:endParaRPr lang="tr-TR"/>
          </a:p>
        </p:txBody>
      </p:sp>
      <p:sp>
        <p:nvSpPr>
          <p:cNvPr id="3" name="2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417</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“Roman kişilerini ‘yalınkat’ kişiler, ‘yuvarlak’ kişiler diye ikiye ayırabiliriz. Yalınkat kişilere on yedinci yüzyılda ‘humour’ adı verilirdi; bunlara kimi zaman ‘tip’, kimi zaman ‘karikatür’ de denmektedir. Katıksız biçimiyle yalınkat roman kişisi, tek bir nitelik ya da düşünceden oluşur. Yapısına birden çok nitelik girdi mi, kenarlardan kıvrılarak yuvarlaklaşmaya başlar”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 kişilerini ‘yalınkat’ kişiler, ‘yuvarlak’ kişiler diye ikiye ayırabiliriz. Yalınkat kişilere on yedinci yüzyılda ‘humour’ adı verilirdi; bunlara kimi zaman ‘tip’, kimi zaman ‘karikatür’ de denmektedir. Katıksız biçimiyle yalınkat roman kişisi, tek bir nitelik ya da düşünceden oluşur. Yapısına birden çok nitelik girdi mi, kenarlardan kıvrılarak yuvarlaklaşmaya başlar” </dc:title>
  <dc:creator>aykut</dc:creator>
  <cp:lastModifiedBy>aykut</cp:lastModifiedBy>
  <cp:revision>2</cp:revision>
  <dcterms:created xsi:type="dcterms:W3CDTF">2020-02-15T17:17:48Z</dcterms:created>
  <dcterms:modified xsi:type="dcterms:W3CDTF">2020-02-15T18:34:55Z</dcterms:modified>
</cp:coreProperties>
</file>