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61" r:id="rId5"/>
    <p:sldId id="260" r:id="rId6"/>
    <p:sldId id="272" r:id="rId7"/>
    <p:sldId id="262" r:id="rId8"/>
    <p:sldId id="258" r:id="rId9"/>
    <p:sldId id="264" r:id="rId10"/>
    <p:sldId id="271" r:id="rId11"/>
    <p:sldId id="263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705"/>
  </p:normalViewPr>
  <p:slideViewPr>
    <p:cSldViewPr snapToGrid="0" snapToObjects="1">
      <p:cViewPr varScale="1">
        <p:scale>
          <a:sx n="86" d="100"/>
          <a:sy n="86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709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34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102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534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24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823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28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39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94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355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754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0869-39FA-0B41-BFEF-7842D056DEC8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58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8304" y="1998246"/>
            <a:ext cx="6551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/>
              <a:t>REPRODUCTIVE HERD HEALTH</a:t>
            </a:r>
            <a:endParaRPr lang="tr-TR" sz="4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4348" y="420213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/>
              <a:t>Prof.Dr</a:t>
            </a:r>
            <a:r>
              <a:rPr lang="tr-TR" sz="2800" dirty="0" smtClean="0"/>
              <a:t>. Şükrü </a:t>
            </a:r>
            <a:r>
              <a:rPr lang="tr-TR" sz="2800" dirty="0" err="1" smtClean="0"/>
              <a:t>Küplülü</a:t>
            </a:r>
            <a:endParaRPr lang="tr-TR" sz="2800" dirty="0"/>
          </a:p>
        </p:txBody>
      </p:sp>
      <p:pic>
        <p:nvPicPr>
          <p:cNvPr id="6" name="Picture 4" descr="au_amble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60722"/>
            <a:ext cx="1763687" cy="1768936"/>
          </a:xfrm>
          <a:prstGeom prst="rect">
            <a:avLst/>
          </a:prstGeom>
        </p:spPr>
      </p:pic>
      <p:pic>
        <p:nvPicPr>
          <p:cNvPr id="7" name="Picture 5" descr="1067241575veteriner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3" y="182606"/>
            <a:ext cx="1743456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4" t="23896" r="12049" b="55498"/>
          <a:stretch/>
        </p:blipFill>
        <p:spPr>
          <a:xfrm>
            <a:off x="95002" y="638295"/>
            <a:ext cx="8217884" cy="291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4013769"/>
            <a:ext cx="1841709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95002" y="3721382"/>
            <a:ext cx="68697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Growth between 0-60 ° C and 2 - 7 pH</a:t>
            </a:r>
            <a:endParaRPr lang="tr-TR" sz="3200" dirty="0"/>
          </a:p>
        </p:txBody>
      </p:sp>
      <p:sp>
        <p:nvSpPr>
          <p:cNvPr id="14" name="Dikdörtgen 13"/>
          <p:cNvSpPr/>
          <p:nvPr/>
        </p:nvSpPr>
        <p:spPr>
          <a:xfrm>
            <a:off x="7496365" y="6202828"/>
            <a:ext cx="4335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dirty="0" smtClean="0">
                <a:ea typeface="Times New Roman" charset="0"/>
              </a:rPr>
              <a:t>(</a:t>
            </a:r>
            <a:r>
              <a:rPr lang="tr-TR" sz="2000" dirty="0" err="1"/>
              <a:t>Zain</a:t>
            </a:r>
            <a:r>
              <a:rPr lang="tr-TR" sz="2000" dirty="0"/>
              <a:t>, </a:t>
            </a:r>
            <a:r>
              <a:rPr lang="tr-TR" sz="2000" dirty="0" smtClean="0"/>
              <a:t>2011; </a:t>
            </a:r>
            <a:r>
              <a:rPr lang="tr-TR" sz="2000" dirty="0" err="1" smtClean="0">
                <a:ea typeface="Times New Roman" charset="0"/>
              </a:rPr>
              <a:t>Nahrer</a:t>
            </a:r>
            <a:r>
              <a:rPr lang="tr-TR" sz="2000" dirty="0" smtClean="0">
                <a:ea typeface="Times New Roman" charset="0"/>
              </a:rPr>
              <a:t> </a:t>
            </a:r>
            <a:r>
              <a:rPr lang="tr-TR" sz="2000" dirty="0">
                <a:ea typeface="Times New Roman" charset="0"/>
              </a:rPr>
              <a:t>ve </a:t>
            </a:r>
            <a:r>
              <a:rPr lang="tr-TR" sz="2000" dirty="0" err="1">
                <a:ea typeface="Times New Roman" charset="0"/>
              </a:rPr>
              <a:t>Rodrigues</a:t>
            </a:r>
            <a:r>
              <a:rPr lang="tr-TR" sz="2000" dirty="0">
                <a:ea typeface="Times New Roman" charset="0"/>
              </a:rPr>
              <a:t>, 2017</a:t>
            </a:r>
            <a:r>
              <a:rPr lang="tr-TR" sz="2000" dirty="0" smtClean="0">
                <a:ea typeface="Times New Roman" charset="0"/>
              </a:rPr>
              <a:t>)</a:t>
            </a:r>
            <a:endParaRPr lang="tr-TR" sz="2000" dirty="0">
              <a:effectLst/>
              <a:ea typeface="Times New Roman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748832" y="2503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387" name="Resim 47" descr="Fusarium-mycotoxin-closeup-1205FMfindinghiddenmycotox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47" y="895105"/>
            <a:ext cx="3540272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2792" y="2446030"/>
            <a:ext cx="3079942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389" name="Resim 51" descr="Mycotoxins pose many threats to food, but can be detected through a variety of techniques. Pic: ©iStock/Dr_Microbe/chroma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t="13422" r="21381" b="13026"/>
          <a:stretch>
            <a:fillRect/>
          </a:stretch>
        </p:blipFill>
        <p:spPr bwMode="auto">
          <a:xfrm>
            <a:off x="9817807" y="3660080"/>
            <a:ext cx="2013976" cy="2079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etin kutusu 18"/>
          <p:cNvSpPr txBox="1"/>
          <p:nvPr/>
        </p:nvSpPr>
        <p:spPr>
          <a:xfrm>
            <a:off x="591485" y="-38813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36" y="1732481"/>
            <a:ext cx="6745574" cy="475618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089484" y="6488668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2005 TİGEM)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254833" y="989351"/>
            <a:ext cx="10763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</a:rPr>
              <a:t>The term mycotoxin </a:t>
            </a:r>
            <a:r>
              <a:rPr lang="en-US" sz="2800" dirty="0" err="1">
                <a:latin typeface="Times New Roman" charset="0"/>
                <a:ea typeface="Times New Roman" charset="0"/>
              </a:rPr>
              <a:t>mykes</a:t>
            </a:r>
            <a:r>
              <a:rPr lang="en-US" sz="2800" dirty="0">
                <a:latin typeface="Times New Roman" charset="0"/>
                <a:ea typeface="Times New Roman" charset="0"/>
              </a:rPr>
              <a:t> (Greek, fungus) and </a:t>
            </a:r>
            <a:r>
              <a:rPr lang="en-US" sz="2800" dirty="0" err="1">
                <a:latin typeface="Times New Roman" charset="0"/>
                <a:ea typeface="Times New Roman" charset="0"/>
              </a:rPr>
              <a:t>toxicum</a:t>
            </a:r>
            <a:r>
              <a:rPr lang="en-US" sz="2800" dirty="0">
                <a:latin typeface="Times New Roman" charset="0"/>
                <a:ea typeface="Times New Roman" charset="0"/>
              </a:rPr>
              <a:t> (Latin, poison)</a:t>
            </a:r>
            <a:endParaRPr lang="tr-TR" sz="28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34714" y="2404964"/>
            <a:ext cx="42338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Reproduction in general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Temperature: 0-60 ° C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PH: 2-10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water activity: 0.74-0.99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446114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49902" y="1663908"/>
            <a:ext cx="10976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There are around 400 species but the most common ones</a:t>
            </a:r>
            <a:endParaRPr lang="tr-TR" sz="3600" u="sng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49902" y="2665060"/>
            <a:ext cx="12039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Fusarium</a:t>
            </a:r>
            <a:r>
              <a:rPr lang="en-US" sz="3200" dirty="0">
                <a:solidFill>
                  <a:srgbClr val="FF0000"/>
                </a:solidFill>
              </a:rPr>
              <a:t>; before or after harvest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Penicillium</a:t>
            </a:r>
            <a:r>
              <a:rPr lang="en-US" sz="3200" dirty="0">
                <a:solidFill>
                  <a:srgbClr val="FF0000"/>
                </a:solidFill>
              </a:rPr>
              <a:t> and Aspergillus species; during drying and in warehouses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      It was determined that they can produce toxin by infecting food.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009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7" y="764498"/>
            <a:ext cx="5721246" cy="572417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089484" y="6488668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</a:t>
            </a:r>
            <a:r>
              <a:rPr lang="tr-TR" smtClean="0"/>
              <a:t>, 20015 </a:t>
            </a:r>
            <a:r>
              <a:rPr lang="tr-TR" dirty="0" smtClean="0"/>
              <a:t>TİGEM)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22100" y="2349310"/>
            <a:ext cx="62608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latin typeface="Times New Roman" charset="0"/>
                <a:ea typeface="Times New Roman" charset="0"/>
              </a:rPr>
              <a:t>Immune</a:t>
            </a:r>
            <a:r>
              <a:rPr lang="tr-TR" sz="3200" dirty="0">
                <a:latin typeface="Times New Roman" charset="0"/>
                <a:ea typeface="Times New Roman" charset="0"/>
              </a:rPr>
              <a:t> </a:t>
            </a:r>
            <a:r>
              <a:rPr lang="tr-TR" sz="3200" dirty="0" err="1">
                <a:latin typeface="Times New Roman" charset="0"/>
                <a:ea typeface="Times New Roman" charset="0"/>
              </a:rPr>
              <a:t>system</a:t>
            </a:r>
            <a:r>
              <a:rPr lang="tr-TR" sz="3200" dirty="0">
                <a:latin typeface="Times New Roman" charset="0"/>
                <a:ea typeface="Times New Roman" charset="0"/>
              </a:rPr>
              <a:t> </a:t>
            </a:r>
            <a:r>
              <a:rPr lang="tr-TR" sz="3200" dirty="0" err="1">
                <a:latin typeface="Times New Roman" charset="0"/>
                <a:ea typeface="Times New Roman" charset="0"/>
              </a:rPr>
              <a:t>collapse</a:t>
            </a:r>
            <a:endParaRPr lang="tr-TR" sz="3200" dirty="0">
              <a:latin typeface="Times New Roman" charset="0"/>
              <a:ea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latin typeface="Times New Roman" charset="0"/>
                <a:ea typeface="Times New Roman" charset="0"/>
              </a:rPr>
              <a:t>Gastrointestinal</a:t>
            </a:r>
            <a:r>
              <a:rPr lang="tr-TR" sz="3200" dirty="0">
                <a:latin typeface="Times New Roman" charset="0"/>
                <a:ea typeface="Times New Roman" charset="0"/>
              </a:rPr>
              <a:t> </a:t>
            </a:r>
            <a:r>
              <a:rPr lang="tr-TR" sz="3200" dirty="0" err="1">
                <a:latin typeface="Times New Roman" charset="0"/>
                <a:ea typeface="Times New Roman" charset="0"/>
              </a:rPr>
              <a:t>problems</a:t>
            </a:r>
            <a:endParaRPr lang="tr-TR" sz="3200" dirty="0">
              <a:latin typeface="Times New Roman" charset="0"/>
              <a:ea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latin typeface="Times New Roman" charset="0"/>
                <a:ea typeface="Times New Roman" charset="0"/>
              </a:rPr>
              <a:t>Decrease</a:t>
            </a:r>
            <a:r>
              <a:rPr lang="tr-TR" sz="3200" dirty="0">
                <a:latin typeface="Times New Roman" charset="0"/>
                <a:ea typeface="Times New Roman" charset="0"/>
              </a:rPr>
              <a:t> in </a:t>
            </a:r>
            <a:r>
              <a:rPr lang="tr-TR" sz="3200" dirty="0" err="1">
                <a:latin typeface="Times New Roman" charset="0"/>
                <a:ea typeface="Times New Roman" charset="0"/>
              </a:rPr>
              <a:t>dry</a:t>
            </a:r>
            <a:r>
              <a:rPr lang="tr-TR" sz="3200" dirty="0">
                <a:latin typeface="Times New Roman" charset="0"/>
                <a:ea typeface="Times New Roman" charset="0"/>
              </a:rPr>
              <a:t> </a:t>
            </a:r>
            <a:r>
              <a:rPr lang="tr-TR" sz="3200" dirty="0" err="1">
                <a:latin typeface="Times New Roman" charset="0"/>
                <a:ea typeface="Times New Roman" charset="0"/>
              </a:rPr>
              <a:t>matter</a:t>
            </a:r>
            <a:r>
              <a:rPr lang="tr-TR" sz="3200" dirty="0">
                <a:latin typeface="Times New Roman" charset="0"/>
                <a:ea typeface="Times New Roman" charset="0"/>
              </a:rPr>
              <a:t> </a:t>
            </a:r>
            <a:r>
              <a:rPr lang="tr-TR" sz="3200" dirty="0" err="1">
                <a:latin typeface="Times New Roman" charset="0"/>
                <a:ea typeface="Times New Roman" charset="0"/>
              </a:rPr>
              <a:t>intake</a:t>
            </a:r>
            <a:endParaRPr lang="tr-TR" sz="3200" dirty="0">
              <a:latin typeface="Times New Roman" charset="0"/>
              <a:ea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tr-TR" sz="3200" dirty="0">
                <a:latin typeface="Times New Roman" charset="0"/>
                <a:ea typeface="Times New Roman" charset="0"/>
              </a:rPr>
              <a:t>Rumen </a:t>
            </a:r>
            <a:r>
              <a:rPr lang="tr-TR" sz="3200" dirty="0" err="1">
                <a:latin typeface="Times New Roman" charset="0"/>
                <a:ea typeface="Times New Roman" charset="0"/>
              </a:rPr>
              <a:t>dysfunction</a:t>
            </a:r>
            <a:endParaRPr lang="tr-TR" sz="3200" dirty="0">
              <a:latin typeface="Times New Roman" charset="0"/>
              <a:ea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latin typeface="Times New Roman" charset="0"/>
                <a:ea typeface="Times New Roman" charset="0"/>
              </a:rPr>
              <a:t>Intestinal</a:t>
            </a:r>
            <a:r>
              <a:rPr lang="tr-TR" sz="3200" dirty="0">
                <a:latin typeface="Times New Roman" charset="0"/>
                <a:ea typeface="Times New Roman" charset="0"/>
              </a:rPr>
              <a:t> </a:t>
            </a:r>
            <a:r>
              <a:rPr lang="tr-TR" sz="3200" dirty="0" err="1">
                <a:latin typeface="Times New Roman" charset="0"/>
                <a:ea typeface="Times New Roman" charset="0"/>
              </a:rPr>
              <a:t>hemorrhage</a:t>
            </a:r>
            <a:endParaRPr lang="tr-TR" sz="3200" dirty="0" smtClean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59370" y="1744202"/>
            <a:ext cx="176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u="sng" dirty="0" err="1">
                <a:solidFill>
                  <a:srgbClr val="FF0000"/>
                </a:solidFill>
              </a:rPr>
              <a:t>Effects</a:t>
            </a:r>
            <a:r>
              <a:rPr lang="tr-TR" sz="3600" u="sng" dirty="0">
                <a:solidFill>
                  <a:srgbClr val="FF0000"/>
                </a:solidFill>
              </a:rPr>
              <a:t> 1</a:t>
            </a:r>
            <a:endParaRPr lang="tr-TR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5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9089484" y="6488668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20015 TİGEM)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 smtClean="0">
                <a:solidFill>
                  <a:srgbClr val="FF0000"/>
                </a:solidFill>
              </a:rPr>
              <a:t>Feed</a:t>
            </a:r>
            <a:r>
              <a:rPr lang="tr-TR" sz="4400" dirty="0" smtClean="0">
                <a:solidFill>
                  <a:srgbClr val="FF0000"/>
                </a:solidFill>
              </a:rPr>
              <a:t> </a:t>
            </a:r>
            <a:r>
              <a:rPr lang="tr-TR" sz="4400" dirty="0" err="1" smtClean="0">
                <a:solidFill>
                  <a:srgbClr val="FF0000"/>
                </a:solidFill>
              </a:rPr>
              <a:t>Hygiene</a:t>
            </a:r>
            <a:r>
              <a:rPr lang="tr-TR" sz="4400" dirty="0" smtClean="0">
                <a:solidFill>
                  <a:srgbClr val="FF0000"/>
                </a:solidFill>
              </a:rPr>
              <a:t> / </a:t>
            </a:r>
            <a:r>
              <a:rPr lang="tr-TR" sz="4400" dirty="0" err="1" smtClean="0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220844" y="979503"/>
            <a:ext cx="181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u="sng" dirty="0" err="1">
                <a:solidFill>
                  <a:srgbClr val="FF0000"/>
                </a:solidFill>
              </a:rPr>
              <a:t>Effects</a:t>
            </a:r>
            <a:r>
              <a:rPr lang="tr-TR" sz="3600" u="sng" dirty="0">
                <a:solidFill>
                  <a:srgbClr val="FF0000"/>
                </a:solidFill>
              </a:rPr>
              <a:t> 2</a:t>
            </a:r>
            <a:endParaRPr lang="tr-TR" sz="3600" u="sng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79563" y="1647920"/>
            <a:ext cx="4381698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milk contamination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fertility problems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liver problems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decline in milk production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growth retardation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metabolism problems</a:t>
            </a:r>
            <a:r>
              <a:rPr lang="tr-TR" sz="3200" dirty="0" smtClean="0">
                <a:effectLst/>
              </a:rPr>
              <a:t> </a:t>
            </a:r>
            <a:endParaRPr lang="tr-TR" sz="3200" dirty="0"/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67" y="1004342"/>
            <a:ext cx="7210269" cy="5470352"/>
          </a:xfrm>
        </p:spPr>
      </p:pic>
    </p:spTree>
    <p:extLst>
      <p:ext uri="{BB962C8B-B14F-4D97-AF65-F5344CB8AC3E}">
        <p14:creationId xmlns:p14="http://schemas.microsoft.com/office/powerpoint/2010/main" val="2069914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729720" y="6474694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2005 TİGEM)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15" y="769441"/>
            <a:ext cx="6115984" cy="556932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743841" y="1121389"/>
            <a:ext cx="38320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/>
              <a:t>Dairy</a:t>
            </a:r>
            <a:r>
              <a:rPr lang="tr-TR" sz="3200" b="1" dirty="0"/>
              <a:t> </a:t>
            </a:r>
            <a:r>
              <a:rPr lang="tr-TR" sz="3200" b="1" dirty="0" err="1"/>
              <a:t>cows</a:t>
            </a:r>
            <a:endParaRPr lang="tr-TR" sz="3200" b="1" dirty="0"/>
          </a:p>
          <a:p>
            <a:r>
              <a:rPr lang="tr-TR" sz="3200" b="1" dirty="0" err="1"/>
              <a:t>Zearalenone</a:t>
            </a:r>
            <a:r>
              <a:rPr lang="tr-TR" sz="3200" b="1" dirty="0"/>
              <a:t> problem</a:t>
            </a:r>
            <a:endParaRPr lang="tr-TR" sz="3200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0" y="2596008"/>
            <a:ext cx="4763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When feeding&gt; 1.3 mg / kg</a:t>
            </a:r>
            <a:endParaRPr lang="tr-TR" sz="3200" b="1" u="sng" dirty="0"/>
          </a:p>
        </p:txBody>
      </p:sp>
      <p:sp>
        <p:nvSpPr>
          <p:cNvPr id="11" name="Dikdörtgen 10"/>
          <p:cNvSpPr/>
          <p:nvPr/>
        </p:nvSpPr>
        <p:spPr>
          <a:xfrm>
            <a:off x="49967" y="540534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800" dirty="0" err="1">
                <a:latin typeface="Times New Roman" charset="0"/>
                <a:ea typeface="Times New Roman" charset="0"/>
              </a:rPr>
              <a:t>pasteurization</a:t>
            </a:r>
            <a:r>
              <a:rPr lang="tr-TR" sz="2800" dirty="0">
                <a:latin typeface="Times New Roman" charset="0"/>
                <a:ea typeface="Times New Roman" charset="0"/>
              </a:rPr>
              <a:t> </a:t>
            </a:r>
            <a:r>
              <a:rPr lang="tr-TR" sz="2800" dirty="0" err="1">
                <a:latin typeface="Times New Roman" charset="0"/>
                <a:ea typeface="Times New Roman" charset="0"/>
              </a:rPr>
              <a:t>and</a:t>
            </a:r>
            <a:r>
              <a:rPr lang="tr-TR" sz="2800" dirty="0">
                <a:latin typeface="Times New Roman" charset="0"/>
                <a:ea typeface="Times New Roman" charset="0"/>
              </a:rPr>
              <a:t> </a:t>
            </a:r>
            <a:r>
              <a:rPr lang="tr-TR" sz="2800" dirty="0" err="1">
                <a:latin typeface="Times New Roman" charset="0"/>
                <a:ea typeface="Times New Roman" charset="0"/>
              </a:rPr>
              <a:t>boiling</a:t>
            </a:r>
            <a:endParaRPr lang="tr-TR" sz="2800" dirty="0">
              <a:latin typeface="Times New Roman" charset="0"/>
              <a:ea typeface="Times New Roman" charset="0"/>
            </a:endParaRPr>
          </a:p>
          <a:p>
            <a:r>
              <a:rPr lang="tr-TR" sz="2800" dirty="0" err="1">
                <a:latin typeface="Times New Roman" charset="0"/>
                <a:ea typeface="Times New Roman" charset="0"/>
              </a:rPr>
              <a:t>ineffective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19593" y="323763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Irregular </a:t>
            </a:r>
            <a:r>
              <a:rPr lang="en-US" sz="3200" dirty="0" err="1">
                <a:ea typeface="Times New Roman" charset="0"/>
              </a:rPr>
              <a:t>oestrus</a:t>
            </a:r>
            <a:endParaRPr lang="en-US" sz="3200" dirty="0">
              <a:ea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Low concept rate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Ovarian cyst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ea typeface="Times New Roman" charset="0"/>
              </a:rPr>
              <a:t>Embryonic death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68267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13" y="769441"/>
            <a:ext cx="8329072" cy="5705253"/>
          </a:xfrm>
        </p:spPr>
      </p:pic>
      <p:sp>
        <p:nvSpPr>
          <p:cNvPr id="5" name="Metin kutusu 4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729720" y="6474694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492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8729720" y="6474694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20015 TİGEM)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26" y="989350"/>
            <a:ext cx="9561002" cy="548534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49902" y="0"/>
            <a:ext cx="637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r>
              <a:rPr lang="tr-TR" sz="4400" dirty="0">
                <a:solidFill>
                  <a:srgbClr val="FF0000"/>
                </a:solidFill>
              </a:rPr>
              <a:t> / </a:t>
            </a:r>
            <a:r>
              <a:rPr lang="tr-TR" sz="4400" dirty="0" err="1">
                <a:solidFill>
                  <a:srgbClr val="FF0000"/>
                </a:solidFill>
              </a:rPr>
              <a:t>Mycotoxins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6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986243" y="0"/>
            <a:ext cx="5738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and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Water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endParaRPr lang="tr-TR" sz="4400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11677337" cy="5838669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0551807" y="6488668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(Anonim, 2017)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46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49902" y="0"/>
            <a:ext cx="5738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and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Water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hygiene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12446" y="769441"/>
            <a:ext cx="7215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a cow at the peak of milk production</a:t>
            </a:r>
            <a:endParaRPr lang="tr-TR" sz="3600" b="1" u="sng" dirty="0"/>
          </a:p>
        </p:txBody>
      </p:sp>
      <p:sp>
        <p:nvSpPr>
          <p:cNvPr id="7" name="Metin kutusu 6"/>
          <p:cNvSpPr txBox="1"/>
          <p:nvPr/>
        </p:nvSpPr>
        <p:spPr>
          <a:xfrm>
            <a:off x="434722" y="1360595"/>
            <a:ext cx="7395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Dry matter 3-4% of body weight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Consumes up to 150 - 160 liters of water</a:t>
            </a:r>
            <a:endParaRPr lang="tr-TR" sz="3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59" y="2437813"/>
            <a:ext cx="7611098" cy="4050855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264623" y="6488668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91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8535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Factors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affecting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water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consumption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7815" y="1019332"/>
            <a:ext cx="65081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/>
              <a:t>Walking distance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Quality of water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Degree of water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Contamination of water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Hierarchical order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Number of drinkers per animal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milk yield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185051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13060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Factors affecting water consumption / property of water</a:t>
            </a:r>
            <a:endParaRPr lang="tr-TR" sz="44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53824"/>
              </p:ext>
            </p:extLst>
          </p:nvPr>
        </p:nvGraphicFramePr>
        <p:xfrm>
          <a:off x="149902" y="769441"/>
          <a:ext cx="9803567" cy="6217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4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1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Parameters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Risk </a:t>
                      </a:r>
                      <a:r>
                        <a:rPr lang="tr-TR" sz="2000" dirty="0" err="1" smtClean="0">
                          <a:effectLst/>
                        </a:rPr>
                        <a:t>Factors</a:t>
                      </a:r>
                      <a:r>
                        <a:rPr lang="tr-TR" sz="2000" baseline="0" dirty="0" smtClean="0">
                          <a:effectLst/>
                        </a:rPr>
                        <a:t> </a:t>
                      </a:r>
                      <a:r>
                        <a:rPr lang="tr-TR" sz="2000" dirty="0" smtClean="0">
                          <a:effectLst/>
                        </a:rPr>
                        <a:t>(Mg/L</a:t>
                      </a:r>
                      <a:r>
                        <a:rPr lang="tr-TR" sz="2000" dirty="0">
                          <a:effectLst/>
                        </a:rPr>
                        <a:t>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Mean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con</a:t>
                      </a:r>
                      <a:r>
                        <a:rPr lang="tr-TR" sz="2000" dirty="0" smtClean="0">
                          <a:effectLst/>
                        </a:rPr>
                        <a:t> (mg/L</a:t>
                      </a:r>
                      <a:r>
                        <a:rPr lang="tr-TR" sz="2000" dirty="0">
                          <a:effectLst/>
                        </a:rPr>
                        <a:t>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PH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&lt; 6,0 - 8,5 &gt;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7,6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Whole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dissolved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solids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1000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190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Nitrate</a:t>
                      </a:r>
                      <a:r>
                        <a:rPr lang="tr-TR" sz="2000" dirty="0" smtClean="0">
                          <a:effectLst/>
                        </a:rPr>
                        <a:t> - </a:t>
                      </a:r>
                      <a:r>
                        <a:rPr lang="tr-TR" sz="2000" dirty="0" err="1" smtClean="0">
                          <a:effectLst/>
                        </a:rPr>
                        <a:t>Nitrogen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0,9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Cu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1,0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0,02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Fe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0,30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0,20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Manganase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0,05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0,01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Chloride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250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10,1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Sulfate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1000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11,4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11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Coliforms</a:t>
                      </a:r>
                      <a:endParaRPr lang="tr-TR" sz="2000" dirty="0">
                        <a:effectLst/>
                      </a:endParaRPr>
                    </a:p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(</a:t>
                      </a:r>
                      <a:r>
                        <a:rPr lang="tr-TR" sz="2000" dirty="0" err="1" smtClean="0">
                          <a:effectLst/>
                        </a:rPr>
                        <a:t>E.coli</a:t>
                      </a:r>
                      <a:r>
                        <a:rPr lang="tr-TR" sz="2000" dirty="0">
                          <a:effectLst/>
                        </a:rPr>
                        <a:t>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 &lt;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(100 ml/koloni*)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&lt; 1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(100 ml/koloni*)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Hardness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89,6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0319371" y="6465891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effectLst/>
                <a:latin typeface="Times New Roman" charset="0"/>
                <a:ea typeface="Times New Roman" charset="0"/>
              </a:rPr>
              <a:t>(</a:t>
            </a:r>
            <a:r>
              <a:rPr lang="tr-TR" dirty="0" err="1" smtClean="0">
                <a:effectLst/>
                <a:latin typeface="Times New Roman" charset="0"/>
                <a:ea typeface="Times New Roman" charset="0"/>
              </a:rPr>
              <a:t>Swistock</a:t>
            </a:r>
            <a:r>
              <a:rPr lang="tr-TR" dirty="0" smtClean="0">
                <a:effectLst/>
                <a:latin typeface="Times New Roman" charset="0"/>
                <a:ea typeface="Times New Roman" charset="0"/>
              </a:rPr>
              <a:t>, 2017)</a:t>
            </a:r>
            <a:r>
              <a:rPr lang="tr-TR" dirty="0" smtClean="0">
                <a:effectLst/>
              </a:rPr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870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42409" y="183705"/>
            <a:ext cx="360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  <a:ea typeface="Times New Roman" charset="0"/>
              </a:rPr>
              <a:t>Water</a:t>
            </a:r>
            <a:r>
              <a:rPr lang="tr-TR" sz="3200" b="1" dirty="0">
                <a:solidFill>
                  <a:srgbClr val="FF0000"/>
                </a:solidFill>
                <a:ea typeface="Times New Roman" charset="0"/>
              </a:rPr>
              <a:t> </a:t>
            </a:r>
            <a:r>
              <a:rPr lang="tr-TR" sz="3200" b="1" dirty="0" err="1">
                <a:solidFill>
                  <a:srgbClr val="FF0000"/>
                </a:solidFill>
                <a:ea typeface="Times New Roman" charset="0"/>
              </a:rPr>
              <a:t>Consumption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www.beechenhill.co.uk/img/cows/cow_drink_wa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671" y="757471"/>
            <a:ext cx="8439912" cy="565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69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7160" y="2621280"/>
            <a:ext cx="1523579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5361" name="Resim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37080" r="33392" b="37547"/>
          <a:stretch>
            <a:fillRect/>
          </a:stretch>
        </p:blipFill>
        <p:spPr bwMode="auto">
          <a:xfrm>
            <a:off x="1078043" y="464694"/>
            <a:ext cx="9175229" cy="62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9153457" y="6356350"/>
            <a:ext cx="25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ea typeface="Times New Roman" charset="0"/>
                <a:cs typeface="Times New Roman" charset="0"/>
              </a:rPr>
              <a:t>(</a:t>
            </a:r>
            <a:r>
              <a:rPr lang="tr-TR" sz="2000" dirty="0" err="1">
                <a:ea typeface="Times New Roman" charset="0"/>
                <a:cs typeface="Times New Roman" charset="0"/>
              </a:rPr>
              <a:t>Huzzey</a:t>
            </a:r>
            <a:r>
              <a:rPr lang="tr-TR" sz="2000" dirty="0">
                <a:ea typeface="Times New Roman" charset="0"/>
                <a:cs typeface="Times New Roman" charset="0"/>
              </a:rPr>
              <a:t> ve ark., </a:t>
            </a:r>
            <a:r>
              <a:rPr lang="tr-TR" sz="2000" dirty="0" smtClean="0">
                <a:ea typeface="Times New Roman" charset="0"/>
                <a:cs typeface="Times New Roman" charset="0"/>
              </a:rPr>
              <a:t>2007) </a:t>
            </a:r>
            <a:endParaRPr lang="tr-TR" sz="2000" dirty="0">
              <a:ea typeface="Times New Roman" charset="0"/>
              <a:cs typeface="Times New Roman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39640" y="1691640"/>
            <a:ext cx="1674162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0" y="114888"/>
            <a:ext cx="360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Water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Consumption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16" y="784431"/>
            <a:ext cx="6401404" cy="558128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49902" y="0"/>
            <a:ext cx="8446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err="1">
                <a:solidFill>
                  <a:srgbClr val="FF0000"/>
                </a:solidFill>
              </a:rPr>
              <a:t>Factors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Affecting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Feed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Consumption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0" y="1768839"/>
            <a:ext cx="63497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/>
              <a:t>Quality of ration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Hierarchical order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Enough space for each animal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Milk yield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/>
              <a:t>Contamination of ration</a:t>
            </a:r>
            <a:endParaRPr lang="tr-TR" sz="36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8840804" y="6488668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384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629592" y="868680"/>
            <a:ext cx="2113279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4337" name="Resim 1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33514" r="19508" b="18266"/>
          <a:stretch>
            <a:fillRect/>
          </a:stretch>
        </p:blipFill>
        <p:spPr bwMode="auto">
          <a:xfrm>
            <a:off x="167640" y="992684"/>
            <a:ext cx="10149840" cy="556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8923475" y="6215537"/>
            <a:ext cx="3012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400" dirty="0">
                <a:latin typeface="Times New Roman" charset="0"/>
                <a:ea typeface="Times New Roman" charset="0"/>
              </a:rPr>
              <a:t>(</a:t>
            </a:r>
            <a:r>
              <a:rPr lang="tr-TR" sz="2400" dirty="0" err="1">
                <a:latin typeface="Times New Roman" charset="0"/>
                <a:ea typeface="Times New Roman" charset="0"/>
              </a:rPr>
              <a:t>Huzzey</a:t>
            </a:r>
            <a:r>
              <a:rPr lang="tr-TR" sz="2400" dirty="0">
                <a:latin typeface="Times New Roman" charset="0"/>
                <a:ea typeface="Times New Roman" charset="0"/>
              </a:rPr>
              <a:t> ve ark., 2007</a:t>
            </a:r>
            <a:r>
              <a:rPr lang="tr-TR" sz="2400" dirty="0" smtClean="0">
                <a:latin typeface="Times New Roman" charset="0"/>
                <a:ea typeface="Times New Roman" charset="0"/>
              </a:rPr>
              <a:t>)</a:t>
            </a:r>
            <a:endParaRPr lang="tr-TR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67640" y="44222"/>
            <a:ext cx="11898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Relationship between </a:t>
            </a:r>
            <a:r>
              <a:rPr lang="en-US" sz="2800" dirty="0" err="1">
                <a:solidFill>
                  <a:srgbClr val="FF0000"/>
                </a:solidFill>
              </a:rPr>
              <a:t>prepartum</a:t>
            </a:r>
            <a:r>
              <a:rPr lang="en-US" sz="2800" dirty="0">
                <a:solidFill>
                  <a:srgbClr val="FF0000"/>
                </a:solidFill>
              </a:rPr>
              <a:t> dry matter consumption and uterine infections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425</Words>
  <Application>Microsoft Office PowerPoint</Application>
  <PresentationFormat>Geniş ekran</PresentationFormat>
  <Paragraphs>114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MOY</cp:lastModifiedBy>
  <cp:revision>16</cp:revision>
  <dcterms:created xsi:type="dcterms:W3CDTF">2018-01-17T05:51:23Z</dcterms:created>
  <dcterms:modified xsi:type="dcterms:W3CDTF">2020-01-03T13:50:23Z</dcterms:modified>
</cp:coreProperties>
</file>