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59" r:id="rId4"/>
    <p:sldId id="261" r:id="rId5"/>
    <p:sldId id="260" r:id="rId6"/>
    <p:sldId id="272" r:id="rId7"/>
    <p:sldId id="262" r:id="rId8"/>
    <p:sldId id="258" r:id="rId9"/>
    <p:sldId id="264" r:id="rId10"/>
    <p:sldId id="271" r:id="rId11"/>
    <p:sldId id="263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1"/>
    <p:restoredTop sz="94705"/>
  </p:normalViewPr>
  <p:slideViewPr>
    <p:cSldViewPr snapToGrid="0" snapToObjects="1">
      <p:cViewPr varScale="1">
        <p:scale>
          <a:sx n="86" d="100"/>
          <a:sy n="86" d="100"/>
        </p:scale>
        <p:origin x="70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092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343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1028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5341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241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8230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0283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396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948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553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0869-39FA-0B41-BFEF-7842D056DEC8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541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40869-39FA-0B41-BFEF-7842D056DEC8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F1592-E477-EB4F-8FBC-987403072C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588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38304" y="1998246"/>
            <a:ext cx="6551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/>
              <a:t>REPRODUCTIVE HERD HEALTH</a:t>
            </a:r>
            <a:endParaRPr lang="tr-TR" sz="4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214348" y="4202136"/>
            <a:ext cx="3353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Prof.Dr</a:t>
            </a:r>
            <a:r>
              <a:rPr lang="tr-TR" sz="2800" dirty="0" smtClean="0"/>
              <a:t>. Şükrü </a:t>
            </a:r>
            <a:r>
              <a:rPr lang="tr-TR" sz="2800" dirty="0" err="1" smtClean="0"/>
              <a:t>Küplülü</a:t>
            </a:r>
            <a:endParaRPr lang="tr-TR" sz="28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0" y="160722"/>
            <a:ext cx="1763687" cy="1768936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573" y="182606"/>
            <a:ext cx="1743456" cy="17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03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4" t="23896" r="12049" b="55498"/>
          <a:stretch/>
        </p:blipFill>
        <p:spPr>
          <a:xfrm>
            <a:off x="95002" y="638295"/>
            <a:ext cx="8217884" cy="2912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4013769"/>
            <a:ext cx="18417092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3" name="Dikdörtgen 12"/>
          <p:cNvSpPr/>
          <p:nvPr/>
        </p:nvSpPr>
        <p:spPr>
          <a:xfrm>
            <a:off x="95002" y="3721382"/>
            <a:ext cx="68697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charset="0"/>
                <a:ea typeface="Times New Roman" charset="0"/>
              </a:rPr>
              <a:t>Growth between 0-60 ° C and 2 - 7 pH</a:t>
            </a:r>
            <a:endParaRPr lang="tr-TR" sz="3200" dirty="0"/>
          </a:p>
        </p:txBody>
      </p:sp>
      <p:sp>
        <p:nvSpPr>
          <p:cNvPr id="14" name="Dikdörtgen 13"/>
          <p:cNvSpPr/>
          <p:nvPr/>
        </p:nvSpPr>
        <p:spPr>
          <a:xfrm>
            <a:off x="7496365" y="6202828"/>
            <a:ext cx="43354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000" dirty="0" smtClean="0">
                <a:ea typeface="Times New Roman" charset="0"/>
              </a:rPr>
              <a:t>(</a:t>
            </a:r>
            <a:r>
              <a:rPr lang="tr-TR" sz="2000" dirty="0" err="1"/>
              <a:t>Zain</a:t>
            </a:r>
            <a:r>
              <a:rPr lang="tr-TR" sz="2000" dirty="0"/>
              <a:t>, </a:t>
            </a:r>
            <a:r>
              <a:rPr lang="tr-TR" sz="2000" dirty="0" smtClean="0"/>
              <a:t>2011; </a:t>
            </a:r>
            <a:r>
              <a:rPr lang="tr-TR" sz="2000" dirty="0" err="1" smtClean="0">
                <a:ea typeface="Times New Roman" charset="0"/>
              </a:rPr>
              <a:t>Nahrer</a:t>
            </a:r>
            <a:r>
              <a:rPr lang="tr-TR" sz="2000" dirty="0" smtClean="0">
                <a:ea typeface="Times New Roman" charset="0"/>
              </a:rPr>
              <a:t> </a:t>
            </a:r>
            <a:r>
              <a:rPr lang="tr-TR" sz="2000" dirty="0">
                <a:ea typeface="Times New Roman" charset="0"/>
              </a:rPr>
              <a:t>ve </a:t>
            </a:r>
            <a:r>
              <a:rPr lang="tr-TR" sz="2000" dirty="0" err="1">
                <a:ea typeface="Times New Roman" charset="0"/>
              </a:rPr>
              <a:t>Rodrigues</a:t>
            </a:r>
            <a:r>
              <a:rPr lang="tr-TR" sz="2000" dirty="0">
                <a:ea typeface="Times New Roman" charset="0"/>
              </a:rPr>
              <a:t>, 2017</a:t>
            </a:r>
            <a:r>
              <a:rPr lang="tr-TR" sz="2000" dirty="0" smtClean="0">
                <a:ea typeface="Times New Roman" charset="0"/>
              </a:rPr>
              <a:t>)</a:t>
            </a:r>
            <a:endParaRPr lang="tr-TR" sz="2000" dirty="0">
              <a:effectLst/>
              <a:ea typeface="Times New Roman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8748832" y="250389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6387" name="Resim 47" descr="Fusarium-mycotoxin-closeup-1205FMfindinghiddenmycotoxi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047" y="895105"/>
            <a:ext cx="3540272" cy="2895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72792" y="2446030"/>
            <a:ext cx="30799427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6389" name="Resim 51" descr="Mycotoxins pose many threats to food, but can be detected through a variety of techniques. Pic: ©iStock/Dr_Microbe/chromat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0" t="13422" r="21381" b="13026"/>
          <a:stretch>
            <a:fillRect/>
          </a:stretch>
        </p:blipFill>
        <p:spPr bwMode="auto">
          <a:xfrm>
            <a:off x="9817807" y="3660080"/>
            <a:ext cx="2013976" cy="20798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Metin kutusu 18"/>
          <p:cNvSpPr txBox="1"/>
          <p:nvPr/>
        </p:nvSpPr>
        <p:spPr>
          <a:xfrm>
            <a:off x="591485" y="-38813"/>
            <a:ext cx="63732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err="1">
                <a:solidFill>
                  <a:srgbClr val="FF0000"/>
                </a:solidFill>
              </a:rPr>
              <a:t>Feed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err="1">
                <a:solidFill>
                  <a:srgbClr val="FF0000"/>
                </a:solidFill>
              </a:rPr>
              <a:t>Hygiene</a:t>
            </a:r>
            <a:r>
              <a:rPr lang="tr-TR" sz="4400" dirty="0">
                <a:solidFill>
                  <a:srgbClr val="FF0000"/>
                </a:solidFill>
              </a:rPr>
              <a:t> / </a:t>
            </a:r>
            <a:r>
              <a:rPr lang="tr-TR" sz="4400" dirty="0" err="1">
                <a:solidFill>
                  <a:srgbClr val="FF0000"/>
                </a:solidFill>
              </a:rPr>
              <a:t>Mycotoxins</a:t>
            </a:r>
            <a:endParaRPr lang="tr-TR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19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49902" y="0"/>
            <a:ext cx="63732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err="1">
                <a:solidFill>
                  <a:srgbClr val="FF0000"/>
                </a:solidFill>
              </a:rPr>
              <a:t>Feed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err="1">
                <a:solidFill>
                  <a:srgbClr val="FF0000"/>
                </a:solidFill>
              </a:rPr>
              <a:t>Hygiene</a:t>
            </a:r>
            <a:r>
              <a:rPr lang="tr-TR" sz="4400" dirty="0">
                <a:solidFill>
                  <a:srgbClr val="FF0000"/>
                </a:solidFill>
              </a:rPr>
              <a:t> / </a:t>
            </a:r>
            <a:r>
              <a:rPr lang="tr-TR" sz="4400" dirty="0" err="1">
                <a:solidFill>
                  <a:srgbClr val="FF0000"/>
                </a:solidFill>
              </a:rPr>
              <a:t>Mycotoxins</a:t>
            </a:r>
            <a:endParaRPr lang="tr-TR" sz="4400" dirty="0">
              <a:solidFill>
                <a:srgbClr val="FF000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636" y="1732481"/>
            <a:ext cx="6745574" cy="4756187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9089484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2005 TİGEM)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254833" y="989351"/>
            <a:ext cx="107635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charset="0"/>
                <a:ea typeface="Times New Roman" charset="0"/>
              </a:rPr>
              <a:t>The term mycotoxin </a:t>
            </a:r>
            <a:r>
              <a:rPr lang="en-US" sz="2800" dirty="0" err="1">
                <a:latin typeface="Times New Roman" charset="0"/>
                <a:ea typeface="Times New Roman" charset="0"/>
              </a:rPr>
              <a:t>mykes</a:t>
            </a:r>
            <a:r>
              <a:rPr lang="en-US" sz="2800" dirty="0">
                <a:latin typeface="Times New Roman" charset="0"/>
                <a:ea typeface="Times New Roman" charset="0"/>
              </a:rPr>
              <a:t> (Greek, fungus) and </a:t>
            </a:r>
            <a:r>
              <a:rPr lang="en-US" sz="2800" dirty="0" err="1">
                <a:latin typeface="Times New Roman" charset="0"/>
                <a:ea typeface="Times New Roman" charset="0"/>
              </a:rPr>
              <a:t>toxicum</a:t>
            </a:r>
            <a:r>
              <a:rPr lang="en-US" sz="2800" dirty="0">
                <a:latin typeface="Times New Roman" charset="0"/>
                <a:ea typeface="Times New Roman" charset="0"/>
              </a:rPr>
              <a:t> (Latin, poison)</a:t>
            </a:r>
            <a:endParaRPr lang="tr-TR" sz="28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434714" y="2404964"/>
            <a:ext cx="4233851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0000"/>
                </a:solidFill>
              </a:rPr>
              <a:t>Reproduction in general</a:t>
            </a:r>
          </a:p>
          <a:p>
            <a:r>
              <a:rPr lang="en-US" sz="3200" u="sng" dirty="0">
                <a:solidFill>
                  <a:srgbClr val="FF0000"/>
                </a:solidFill>
              </a:rPr>
              <a:t>Temperature: 0-60 ° C</a:t>
            </a:r>
          </a:p>
          <a:p>
            <a:r>
              <a:rPr lang="en-US" sz="3200" u="sng" dirty="0">
                <a:solidFill>
                  <a:srgbClr val="FF0000"/>
                </a:solidFill>
              </a:rPr>
              <a:t>PH: 2-10</a:t>
            </a:r>
          </a:p>
          <a:p>
            <a:r>
              <a:rPr lang="en-US" sz="3200" u="sng" dirty="0">
                <a:solidFill>
                  <a:srgbClr val="FF0000"/>
                </a:solidFill>
              </a:rPr>
              <a:t>water activity: 0.74-0.99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446114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49902" y="0"/>
            <a:ext cx="63732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err="1">
                <a:solidFill>
                  <a:srgbClr val="FF0000"/>
                </a:solidFill>
              </a:rPr>
              <a:t>Feed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err="1">
                <a:solidFill>
                  <a:srgbClr val="FF0000"/>
                </a:solidFill>
              </a:rPr>
              <a:t>Hygiene</a:t>
            </a:r>
            <a:r>
              <a:rPr lang="tr-TR" sz="4400" dirty="0">
                <a:solidFill>
                  <a:srgbClr val="FF0000"/>
                </a:solidFill>
              </a:rPr>
              <a:t> / </a:t>
            </a:r>
            <a:r>
              <a:rPr lang="tr-TR" sz="4400" dirty="0" err="1">
                <a:solidFill>
                  <a:srgbClr val="FF0000"/>
                </a:solidFill>
              </a:rPr>
              <a:t>Mycotoxins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9902" y="1663908"/>
            <a:ext cx="10976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>
                <a:solidFill>
                  <a:srgbClr val="FF0000"/>
                </a:solidFill>
              </a:rPr>
              <a:t>There are around 400 species but the most common ones</a:t>
            </a:r>
            <a:endParaRPr lang="tr-TR" sz="3600" u="sng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49902" y="2665060"/>
            <a:ext cx="1203945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0" indent="-457200">
              <a:buFont typeface="Arial" charset="0"/>
              <a:buChar char="•"/>
            </a:pPr>
            <a:r>
              <a:rPr lang="en-US" sz="3200" dirty="0" err="1">
                <a:solidFill>
                  <a:srgbClr val="FF0000"/>
                </a:solidFill>
              </a:rPr>
              <a:t>Fusarium</a:t>
            </a:r>
            <a:r>
              <a:rPr lang="en-US" sz="3200" dirty="0">
                <a:solidFill>
                  <a:srgbClr val="FF0000"/>
                </a:solidFill>
              </a:rPr>
              <a:t>; before or after harvest</a:t>
            </a:r>
          </a:p>
          <a:p>
            <a:pPr marL="457200" lvl="0" indent="-457200">
              <a:buFont typeface="Arial" charset="0"/>
              <a:buChar char="•"/>
            </a:pPr>
            <a:r>
              <a:rPr lang="en-US" sz="3200" dirty="0" err="1">
                <a:solidFill>
                  <a:srgbClr val="FF0000"/>
                </a:solidFill>
              </a:rPr>
              <a:t>Penicillium</a:t>
            </a:r>
            <a:r>
              <a:rPr lang="en-US" sz="3200" dirty="0">
                <a:solidFill>
                  <a:srgbClr val="FF0000"/>
                </a:solidFill>
              </a:rPr>
              <a:t> and Aspergillus species; during drying and in warehouses</a:t>
            </a:r>
          </a:p>
          <a:p>
            <a:pPr marL="457200" lvl="0" indent="-457200">
              <a:buFont typeface="Arial" charset="0"/>
              <a:buChar char="•"/>
            </a:pPr>
            <a:r>
              <a:rPr lang="en-US" sz="3200" dirty="0">
                <a:solidFill>
                  <a:srgbClr val="FF0000"/>
                </a:solidFill>
              </a:rPr>
              <a:t>      It was determined that they can produce toxin by infecting food.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0095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967" y="764498"/>
            <a:ext cx="5721246" cy="572417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9089484" y="6488668"/>
            <a:ext cx="3219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</a:t>
            </a:r>
            <a:r>
              <a:rPr lang="tr-TR" smtClean="0"/>
              <a:t>, 20015 </a:t>
            </a:r>
            <a:r>
              <a:rPr lang="tr-TR" dirty="0" smtClean="0"/>
              <a:t>TİGEM)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149902" y="0"/>
            <a:ext cx="63732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err="1">
                <a:solidFill>
                  <a:srgbClr val="FF0000"/>
                </a:solidFill>
              </a:rPr>
              <a:t>Feed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err="1">
                <a:solidFill>
                  <a:srgbClr val="FF0000"/>
                </a:solidFill>
              </a:rPr>
              <a:t>Hygiene</a:t>
            </a:r>
            <a:r>
              <a:rPr lang="tr-TR" sz="4400" dirty="0">
                <a:solidFill>
                  <a:srgbClr val="FF0000"/>
                </a:solidFill>
              </a:rPr>
              <a:t> / </a:t>
            </a:r>
            <a:r>
              <a:rPr lang="tr-TR" sz="4400" dirty="0" err="1">
                <a:solidFill>
                  <a:srgbClr val="FF0000"/>
                </a:solidFill>
              </a:rPr>
              <a:t>Mycotoxins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22100" y="2349310"/>
            <a:ext cx="62608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tr-TR" sz="3200" dirty="0" err="1">
                <a:latin typeface="Times New Roman" charset="0"/>
                <a:ea typeface="Times New Roman" charset="0"/>
              </a:rPr>
              <a:t>Immune</a:t>
            </a:r>
            <a:r>
              <a:rPr lang="tr-TR" sz="3200" dirty="0">
                <a:latin typeface="Times New Roman" charset="0"/>
                <a:ea typeface="Times New Roman" charset="0"/>
              </a:rPr>
              <a:t> </a:t>
            </a:r>
            <a:r>
              <a:rPr lang="tr-TR" sz="3200" dirty="0" err="1">
                <a:latin typeface="Times New Roman" charset="0"/>
                <a:ea typeface="Times New Roman" charset="0"/>
              </a:rPr>
              <a:t>system</a:t>
            </a:r>
            <a:r>
              <a:rPr lang="tr-TR" sz="3200" dirty="0">
                <a:latin typeface="Times New Roman" charset="0"/>
                <a:ea typeface="Times New Roman" charset="0"/>
              </a:rPr>
              <a:t> </a:t>
            </a:r>
            <a:r>
              <a:rPr lang="tr-TR" sz="3200" dirty="0" err="1">
                <a:latin typeface="Times New Roman" charset="0"/>
                <a:ea typeface="Times New Roman" charset="0"/>
              </a:rPr>
              <a:t>collapse</a:t>
            </a:r>
            <a:endParaRPr lang="tr-TR" sz="3200" dirty="0">
              <a:latin typeface="Times New Roman" charset="0"/>
              <a:ea typeface="Times New Roman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tr-TR" sz="3200" dirty="0" err="1">
                <a:latin typeface="Times New Roman" charset="0"/>
                <a:ea typeface="Times New Roman" charset="0"/>
              </a:rPr>
              <a:t>Gastrointestinal</a:t>
            </a:r>
            <a:r>
              <a:rPr lang="tr-TR" sz="3200" dirty="0">
                <a:latin typeface="Times New Roman" charset="0"/>
                <a:ea typeface="Times New Roman" charset="0"/>
              </a:rPr>
              <a:t> </a:t>
            </a:r>
            <a:r>
              <a:rPr lang="tr-TR" sz="3200" dirty="0" err="1">
                <a:latin typeface="Times New Roman" charset="0"/>
                <a:ea typeface="Times New Roman" charset="0"/>
              </a:rPr>
              <a:t>problems</a:t>
            </a:r>
            <a:endParaRPr lang="tr-TR" sz="3200" dirty="0">
              <a:latin typeface="Times New Roman" charset="0"/>
              <a:ea typeface="Times New Roman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tr-TR" sz="3200" dirty="0" err="1">
                <a:latin typeface="Times New Roman" charset="0"/>
                <a:ea typeface="Times New Roman" charset="0"/>
              </a:rPr>
              <a:t>Decrease</a:t>
            </a:r>
            <a:r>
              <a:rPr lang="tr-TR" sz="3200" dirty="0">
                <a:latin typeface="Times New Roman" charset="0"/>
                <a:ea typeface="Times New Roman" charset="0"/>
              </a:rPr>
              <a:t> in </a:t>
            </a:r>
            <a:r>
              <a:rPr lang="tr-TR" sz="3200" dirty="0" err="1">
                <a:latin typeface="Times New Roman" charset="0"/>
                <a:ea typeface="Times New Roman" charset="0"/>
              </a:rPr>
              <a:t>dry</a:t>
            </a:r>
            <a:r>
              <a:rPr lang="tr-TR" sz="3200" dirty="0">
                <a:latin typeface="Times New Roman" charset="0"/>
                <a:ea typeface="Times New Roman" charset="0"/>
              </a:rPr>
              <a:t> </a:t>
            </a:r>
            <a:r>
              <a:rPr lang="tr-TR" sz="3200" dirty="0" err="1">
                <a:latin typeface="Times New Roman" charset="0"/>
                <a:ea typeface="Times New Roman" charset="0"/>
              </a:rPr>
              <a:t>matter</a:t>
            </a:r>
            <a:r>
              <a:rPr lang="tr-TR" sz="3200" dirty="0">
                <a:latin typeface="Times New Roman" charset="0"/>
                <a:ea typeface="Times New Roman" charset="0"/>
              </a:rPr>
              <a:t> </a:t>
            </a:r>
            <a:r>
              <a:rPr lang="tr-TR" sz="3200" dirty="0" err="1">
                <a:latin typeface="Times New Roman" charset="0"/>
                <a:ea typeface="Times New Roman" charset="0"/>
              </a:rPr>
              <a:t>intake</a:t>
            </a:r>
            <a:endParaRPr lang="tr-TR" sz="3200" dirty="0">
              <a:latin typeface="Times New Roman" charset="0"/>
              <a:ea typeface="Times New Roman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tr-TR" sz="3200" dirty="0">
                <a:latin typeface="Times New Roman" charset="0"/>
                <a:ea typeface="Times New Roman" charset="0"/>
              </a:rPr>
              <a:t>Rumen </a:t>
            </a:r>
            <a:r>
              <a:rPr lang="tr-TR" sz="3200" dirty="0" err="1">
                <a:latin typeface="Times New Roman" charset="0"/>
                <a:ea typeface="Times New Roman" charset="0"/>
              </a:rPr>
              <a:t>dysfunction</a:t>
            </a:r>
            <a:endParaRPr lang="tr-TR" sz="3200" dirty="0">
              <a:latin typeface="Times New Roman" charset="0"/>
              <a:ea typeface="Times New Roman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tr-TR" sz="3200" dirty="0" err="1">
                <a:latin typeface="Times New Roman" charset="0"/>
                <a:ea typeface="Times New Roman" charset="0"/>
              </a:rPr>
              <a:t>Intestinal</a:t>
            </a:r>
            <a:r>
              <a:rPr lang="tr-TR" sz="3200" dirty="0">
                <a:latin typeface="Times New Roman" charset="0"/>
                <a:ea typeface="Times New Roman" charset="0"/>
              </a:rPr>
              <a:t> </a:t>
            </a:r>
            <a:r>
              <a:rPr lang="tr-TR" sz="3200" dirty="0" err="1">
                <a:latin typeface="Times New Roman" charset="0"/>
                <a:ea typeface="Times New Roman" charset="0"/>
              </a:rPr>
              <a:t>hemorrhage</a:t>
            </a:r>
            <a:endParaRPr lang="tr-TR" sz="3200" dirty="0" smtClean="0">
              <a:effectLst/>
              <a:latin typeface="Times New Roman" charset="0"/>
              <a:ea typeface="Times New Roman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959370" y="1744202"/>
            <a:ext cx="1760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u="sng" dirty="0" err="1">
                <a:solidFill>
                  <a:srgbClr val="FF0000"/>
                </a:solidFill>
              </a:rPr>
              <a:t>Effects</a:t>
            </a:r>
            <a:r>
              <a:rPr lang="tr-TR" sz="3600" u="sng" dirty="0">
                <a:solidFill>
                  <a:srgbClr val="FF0000"/>
                </a:solidFill>
              </a:rPr>
              <a:t> 1</a:t>
            </a:r>
            <a:endParaRPr lang="tr-TR" sz="36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257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9089484" y="6488668"/>
            <a:ext cx="3219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20015 TİGEM)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149902" y="0"/>
            <a:ext cx="63732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err="1" smtClean="0">
                <a:solidFill>
                  <a:srgbClr val="FF0000"/>
                </a:solidFill>
              </a:rPr>
              <a:t>Feed</a:t>
            </a:r>
            <a:r>
              <a:rPr lang="tr-TR" sz="4400" dirty="0" smtClean="0">
                <a:solidFill>
                  <a:srgbClr val="FF0000"/>
                </a:solidFill>
              </a:rPr>
              <a:t> </a:t>
            </a:r>
            <a:r>
              <a:rPr lang="tr-TR" sz="4400" dirty="0" err="1" smtClean="0">
                <a:solidFill>
                  <a:srgbClr val="FF0000"/>
                </a:solidFill>
              </a:rPr>
              <a:t>Hygiene</a:t>
            </a:r>
            <a:r>
              <a:rPr lang="tr-TR" sz="4400" dirty="0" smtClean="0">
                <a:solidFill>
                  <a:srgbClr val="FF0000"/>
                </a:solidFill>
              </a:rPr>
              <a:t> / </a:t>
            </a:r>
            <a:r>
              <a:rPr lang="tr-TR" sz="4400" dirty="0" err="1" smtClean="0">
                <a:solidFill>
                  <a:srgbClr val="FF0000"/>
                </a:solidFill>
              </a:rPr>
              <a:t>Mycotoxins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220844" y="979503"/>
            <a:ext cx="1814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u="sng" dirty="0" err="1">
                <a:solidFill>
                  <a:srgbClr val="FF0000"/>
                </a:solidFill>
              </a:rPr>
              <a:t>Effects</a:t>
            </a:r>
            <a:r>
              <a:rPr lang="tr-TR" sz="3600" u="sng" dirty="0">
                <a:solidFill>
                  <a:srgbClr val="FF0000"/>
                </a:solidFill>
              </a:rPr>
              <a:t> 2</a:t>
            </a:r>
            <a:endParaRPr lang="tr-TR" sz="3600" u="sng" dirty="0">
              <a:solidFill>
                <a:srgbClr val="FF0000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79563" y="1647920"/>
            <a:ext cx="4381698" cy="5186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en-US" sz="3200" dirty="0">
                <a:ea typeface="Times New Roman" charset="0"/>
              </a:rPr>
              <a:t>milk contamination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en-US" sz="3200" dirty="0">
                <a:ea typeface="Times New Roman" charset="0"/>
              </a:rPr>
              <a:t>fertility problems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en-US" sz="3200" dirty="0">
                <a:ea typeface="Times New Roman" charset="0"/>
              </a:rPr>
              <a:t>liver problems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en-US" sz="3200" dirty="0">
                <a:ea typeface="Times New Roman" charset="0"/>
              </a:rPr>
              <a:t>decline in milk production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en-US" sz="3200" dirty="0">
                <a:ea typeface="Times New Roman" charset="0"/>
              </a:rPr>
              <a:t>growth retardation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en-US" sz="3200" dirty="0">
                <a:ea typeface="Times New Roman" charset="0"/>
              </a:rPr>
              <a:t>metabolism problems</a:t>
            </a:r>
            <a:r>
              <a:rPr lang="tr-TR" sz="3200" dirty="0" smtClean="0">
                <a:effectLst/>
              </a:rPr>
              <a:t> </a:t>
            </a:r>
            <a:endParaRPr lang="tr-TR" sz="3200" dirty="0"/>
          </a:p>
        </p:txBody>
      </p:sp>
      <p:pic>
        <p:nvPicPr>
          <p:cNvPr id="9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967" y="1004342"/>
            <a:ext cx="7210269" cy="5470352"/>
          </a:xfrm>
        </p:spPr>
      </p:pic>
    </p:spTree>
    <p:extLst>
      <p:ext uri="{BB962C8B-B14F-4D97-AF65-F5344CB8AC3E}">
        <p14:creationId xmlns:p14="http://schemas.microsoft.com/office/powerpoint/2010/main" val="2069914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49902" y="0"/>
            <a:ext cx="63732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err="1">
                <a:solidFill>
                  <a:srgbClr val="FF0000"/>
                </a:solidFill>
              </a:rPr>
              <a:t>Feed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err="1">
                <a:solidFill>
                  <a:srgbClr val="FF0000"/>
                </a:solidFill>
              </a:rPr>
              <a:t>Hygiene</a:t>
            </a:r>
            <a:r>
              <a:rPr lang="tr-TR" sz="4400" dirty="0">
                <a:solidFill>
                  <a:srgbClr val="FF0000"/>
                </a:solidFill>
              </a:rPr>
              <a:t> / </a:t>
            </a:r>
            <a:r>
              <a:rPr lang="tr-TR" sz="4400" dirty="0" err="1">
                <a:solidFill>
                  <a:srgbClr val="FF0000"/>
                </a:solidFill>
              </a:rPr>
              <a:t>Mycotoxins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8729720" y="6474694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2005 TİGEM)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115" y="769441"/>
            <a:ext cx="6115984" cy="5569325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743841" y="1121389"/>
            <a:ext cx="383207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err="1"/>
              <a:t>Dairy</a:t>
            </a:r>
            <a:r>
              <a:rPr lang="tr-TR" sz="3200" b="1" dirty="0"/>
              <a:t> </a:t>
            </a:r>
            <a:r>
              <a:rPr lang="tr-TR" sz="3200" b="1" dirty="0" err="1"/>
              <a:t>cows</a:t>
            </a:r>
            <a:endParaRPr lang="tr-TR" sz="3200" b="1" dirty="0"/>
          </a:p>
          <a:p>
            <a:r>
              <a:rPr lang="tr-TR" sz="3200" b="1" dirty="0" err="1"/>
              <a:t>Zearalenone</a:t>
            </a:r>
            <a:r>
              <a:rPr lang="tr-TR" sz="3200" b="1" dirty="0"/>
              <a:t> problem</a:t>
            </a:r>
            <a:endParaRPr lang="tr-TR" sz="3200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0" y="2596008"/>
            <a:ext cx="47636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/>
              <a:t>When feeding&gt; 1.3 mg / kg</a:t>
            </a:r>
            <a:endParaRPr lang="tr-TR" sz="3200" b="1" u="sng" dirty="0"/>
          </a:p>
        </p:txBody>
      </p:sp>
      <p:sp>
        <p:nvSpPr>
          <p:cNvPr id="11" name="Dikdörtgen 10"/>
          <p:cNvSpPr/>
          <p:nvPr/>
        </p:nvSpPr>
        <p:spPr>
          <a:xfrm>
            <a:off x="49967" y="5405349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800" dirty="0" err="1">
                <a:latin typeface="Times New Roman" charset="0"/>
                <a:ea typeface="Times New Roman" charset="0"/>
              </a:rPr>
              <a:t>pasteurization</a:t>
            </a:r>
            <a:r>
              <a:rPr lang="tr-TR" sz="2800" dirty="0">
                <a:latin typeface="Times New Roman" charset="0"/>
                <a:ea typeface="Times New Roman" charset="0"/>
              </a:rPr>
              <a:t> </a:t>
            </a:r>
            <a:r>
              <a:rPr lang="tr-TR" sz="2800" dirty="0" err="1">
                <a:latin typeface="Times New Roman" charset="0"/>
                <a:ea typeface="Times New Roman" charset="0"/>
              </a:rPr>
              <a:t>and</a:t>
            </a:r>
            <a:r>
              <a:rPr lang="tr-TR" sz="2800" dirty="0">
                <a:latin typeface="Times New Roman" charset="0"/>
                <a:ea typeface="Times New Roman" charset="0"/>
              </a:rPr>
              <a:t> </a:t>
            </a:r>
            <a:r>
              <a:rPr lang="tr-TR" sz="2800" dirty="0" err="1">
                <a:latin typeface="Times New Roman" charset="0"/>
                <a:ea typeface="Times New Roman" charset="0"/>
              </a:rPr>
              <a:t>boiling</a:t>
            </a:r>
            <a:endParaRPr lang="tr-TR" sz="2800" dirty="0">
              <a:latin typeface="Times New Roman" charset="0"/>
              <a:ea typeface="Times New Roman" charset="0"/>
            </a:endParaRPr>
          </a:p>
          <a:p>
            <a:r>
              <a:rPr lang="tr-TR" sz="2800" dirty="0" err="1">
                <a:latin typeface="Times New Roman" charset="0"/>
                <a:ea typeface="Times New Roman" charset="0"/>
              </a:rPr>
              <a:t>ineffective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619593" y="3237635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3200" dirty="0">
                <a:ea typeface="Times New Roman" charset="0"/>
              </a:rPr>
              <a:t>Irregular </a:t>
            </a:r>
            <a:r>
              <a:rPr lang="en-US" sz="3200" dirty="0" err="1">
                <a:ea typeface="Times New Roman" charset="0"/>
              </a:rPr>
              <a:t>oestrus</a:t>
            </a:r>
            <a:endParaRPr lang="en-US" sz="3200" dirty="0">
              <a:ea typeface="Times New Roman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3200" dirty="0">
                <a:ea typeface="Times New Roman" charset="0"/>
              </a:rPr>
              <a:t>Low concept rate</a:t>
            </a:r>
          </a:p>
          <a:p>
            <a:pPr marL="457200" indent="-457200">
              <a:buFont typeface="Arial" charset="0"/>
              <a:buChar char="•"/>
            </a:pPr>
            <a:r>
              <a:rPr lang="en-US" sz="3200" dirty="0">
                <a:ea typeface="Times New Roman" charset="0"/>
              </a:rPr>
              <a:t>Ovarian cyst</a:t>
            </a:r>
          </a:p>
          <a:p>
            <a:pPr marL="457200" indent="-457200">
              <a:buFont typeface="Arial" charset="0"/>
              <a:buChar char="•"/>
            </a:pPr>
            <a:r>
              <a:rPr lang="en-US" sz="3200" dirty="0">
                <a:ea typeface="Times New Roman" charset="0"/>
              </a:rPr>
              <a:t>Embryonic death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826738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613" y="769441"/>
            <a:ext cx="8329072" cy="5705253"/>
          </a:xfrm>
        </p:spPr>
      </p:pic>
      <p:sp>
        <p:nvSpPr>
          <p:cNvPr id="5" name="Metin kutusu 4"/>
          <p:cNvSpPr txBox="1"/>
          <p:nvPr/>
        </p:nvSpPr>
        <p:spPr>
          <a:xfrm>
            <a:off x="149902" y="0"/>
            <a:ext cx="63732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err="1">
                <a:solidFill>
                  <a:srgbClr val="FF0000"/>
                </a:solidFill>
              </a:rPr>
              <a:t>Feed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err="1">
                <a:solidFill>
                  <a:srgbClr val="FF0000"/>
                </a:solidFill>
              </a:rPr>
              <a:t>Hygiene</a:t>
            </a:r>
            <a:r>
              <a:rPr lang="tr-TR" sz="4400" dirty="0">
                <a:solidFill>
                  <a:srgbClr val="FF0000"/>
                </a:solidFill>
              </a:rPr>
              <a:t> / </a:t>
            </a:r>
            <a:r>
              <a:rPr lang="tr-TR" sz="4400" dirty="0" err="1">
                <a:solidFill>
                  <a:srgbClr val="FF0000"/>
                </a:solidFill>
              </a:rPr>
              <a:t>Mycotoxins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8729720" y="6474694"/>
            <a:ext cx="3219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4925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8729720" y="6474694"/>
            <a:ext cx="3219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20015 TİGEM)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926" y="989350"/>
            <a:ext cx="9561002" cy="5485343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49902" y="0"/>
            <a:ext cx="63732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err="1">
                <a:solidFill>
                  <a:srgbClr val="FF0000"/>
                </a:solidFill>
              </a:rPr>
              <a:t>Feed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err="1">
                <a:solidFill>
                  <a:srgbClr val="FF0000"/>
                </a:solidFill>
              </a:rPr>
              <a:t>Hygiene</a:t>
            </a:r>
            <a:r>
              <a:rPr lang="tr-TR" sz="4400" dirty="0">
                <a:solidFill>
                  <a:srgbClr val="FF0000"/>
                </a:solidFill>
              </a:rPr>
              <a:t> / </a:t>
            </a:r>
            <a:r>
              <a:rPr lang="tr-TR" sz="4400" dirty="0" err="1">
                <a:solidFill>
                  <a:srgbClr val="FF0000"/>
                </a:solidFill>
              </a:rPr>
              <a:t>Mycotoxins</a:t>
            </a:r>
            <a:endParaRPr lang="tr-TR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366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986243" y="0"/>
            <a:ext cx="57383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err="1">
                <a:solidFill>
                  <a:srgbClr val="FF0000"/>
                </a:solidFill>
              </a:rPr>
              <a:t>Feed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err="1">
                <a:solidFill>
                  <a:srgbClr val="FF0000"/>
                </a:solidFill>
              </a:rPr>
              <a:t>and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err="1">
                <a:solidFill>
                  <a:srgbClr val="FF0000"/>
                </a:solidFill>
              </a:rPr>
              <a:t>Water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err="1">
                <a:solidFill>
                  <a:srgbClr val="FF0000"/>
                </a:solidFill>
              </a:rPr>
              <a:t>hygiene</a:t>
            </a:r>
            <a:endParaRPr lang="tr-TR" sz="4400" dirty="0">
              <a:solidFill>
                <a:srgbClr val="FF000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9441"/>
            <a:ext cx="11677337" cy="5838669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0551807" y="6488668"/>
            <a:ext cx="1640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(Anonim, 2017)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461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49902" y="0"/>
            <a:ext cx="57383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err="1">
                <a:solidFill>
                  <a:srgbClr val="FF0000"/>
                </a:solidFill>
              </a:rPr>
              <a:t>Feed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err="1">
                <a:solidFill>
                  <a:srgbClr val="FF0000"/>
                </a:solidFill>
              </a:rPr>
              <a:t>and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err="1">
                <a:solidFill>
                  <a:srgbClr val="FF0000"/>
                </a:solidFill>
              </a:rPr>
              <a:t>Water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err="1">
                <a:solidFill>
                  <a:srgbClr val="FF0000"/>
                </a:solidFill>
              </a:rPr>
              <a:t>hygiene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312446" y="769441"/>
            <a:ext cx="7215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/>
              <a:t>a cow at the peak of milk production</a:t>
            </a:r>
            <a:endParaRPr lang="tr-TR" sz="3600" b="1" u="sng" dirty="0"/>
          </a:p>
        </p:txBody>
      </p:sp>
      <p:sp>
        <p:nvSpPr>
          <p:cNvPr id="7" name="Metin kutusu 6"/>
          <p:cNvSpPr txBox="1"/>
          <p:nvPr/>
        </p:nvSpPr>
        <p:spPr>
          <a:xfrm>
            <a:off x="434722" y="1360595"/>
            <a:ext cx="739555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3200" dirty="0"/>
              <a:t>Dry matter 3-4% of body weight</a:t>
            </a:r>
          </a:p>
          <a:p>
            <a:pPr marL="457200" indent="-457200">
              <a:buFont typeface="Arial" charset="0"/>
              <a:buChar char="•"/>
            </a:pPr>
            <a:r>
              <a:rPr lang="en-US" sz="3200" dirty="0"/>
              <a:t>Consumes up to 150 - 160 liters of water</a:t>
            </a:r>
            <a:endParaRPr lang="tr-TR" sz="32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959" y="2437813"/>
            <a:ext cx="7611098" cy="4050855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8264623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915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49902" y="0"/>
            <a:ext cx="85352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err="1">
                <a:solidFill>
                  <a:srgbClr val="FF0000"/>
                </a:solidFill>
              </a:rPr>
              <a:t>Factors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err="1">
                <a:solidFill>
                  <a:srgbClr val="FF0000"/>
                </a:solidFill>
              </a:rPr>
              <a:t>affecting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err="1">
                <a:solidFill>
                  <a:srgbClr val="FF0000"/>
                </a:solidFill>
              </a:rPr>
              <a:t>water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err="1">
                <a:solidFill>
                  <a:srgbClr val="FF0000"/>
                </a:solidFill>
              </a:rPr>
              <a:t>consumption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487815" y="1019332"/>
            <a:ext cx="6508192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 charset="0"/>
              <a:buChar char="•"/>
            </a:pPr>
            <a:r>
              <a:rPr lang="en-US" sz="3600" dirty="0"/>
              <a:t>Walking distance</a:t>
            </a:r>
          </a:p>
          <a:p>
            <a:pPr marL="571500" indent="-571500">
              <a:buFont typeface="Arial" charset="0"/>
              <a:buChar char="•"/>
            </a:pPr>
            <a:r>
              <a:rPr lang="en-US" sz="3600" dirty="0"/>
              <a:t>Quality of water</a:t>
            </a:r>
          </a:p>
          <a:p>
            <a:pPr marL="571500" indent="-571500">
              <a:buFont typeface="Arial" charset="0"/>
              <a:buChar char="•"/>
            </a:pPr>
            <a:r>
              <a:rPr lang="en-US" sz="3600" dirty="0"/>
              <a:t>Degree of water</a:t>
            </a:r>
          </a:p>
          <a:p>
            <a:pPr marL="571500" indent="-571500">
              <a:buFont typeface="Arial" charset="0"/>
              <a:buChar char="•"/>
            </a:pPr>
            <a:r>
              <a:rPr lang="en-US" sz="3600" dirty="0"/>
              <a:t>Contamination of water</a:t>
            </a:r>
          </a:p>
          <a:p>
            <a:pPr marL="571500" indent="-571500">
              <a:buFont typeface="Arial" charset="0"/>
              <a:buChar char="•"/>
            </a:pPr>
            <a:r>
              <a:rPr lang="en-US" sz="3600" dirty="0"/>
              <a:t>Hierarchical order</a:t>
            </a:r>
          </a:p>
          <a:p>
            <a:pPr marL="571500" indent="-571500">
              <a:buFont typeface="Arial" charset="0"/>
              <a:buChar char="•"/>
            </a:pPr>
            <a:r>
              <a:rPr lang="en-US" sz="3600" dirty="0"/>
              <a:t>Number of drinkers per animal</a:t>
            </a:r>
          </a:p>
          <a:p>
            <a:pPr marL="571500" indent="-571500">
              <a:buFont typeface="Arial" charset="0"/>
              <a:buChar char="•"/>
            </a:pPr>
            <a:r>
              <a:rPr lang="en-US" sz="3600" dirty="0"/>
              <a:t>milk yield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185051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49902" y="0"/>
            <a:ext cx="130609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Factors affecting water consumption / property of water</a:t>
            </a:r>
            <a:endParaRPr lang="tr-TR" sz="4400" dirty="0">
              <a:solidFill>
                <a:srgbClr val="FF0000"/>
              </a:solidFill>
            </a:endParaRP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253824"/>
              </p:ext>
            </p:extLst>
          </p:nvPr>
        </p:nvGraphicFramePr>
        <p:xfrm>
          <a:off x="149902" y="769441"/>
          <a:ext cx="9803567" cy="62175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80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845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1148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 smtClean="0">
                          <a:effectLst/>
                        </a:rPr>
                        <a:t>Parameters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Risk </a:t>
                      </a:r>
                      <a:r>
                        <a:rPr lang="tr-TR" sz="2000" dirty="0" err="1" smtClean="0">
                          <a:effectLst/>
                        </a:rPr>
                        <a:t>Factors</a:t>
                      </a:r>
                      <a:r>
                        <a:rPr lang="tr-TR" sz="2000" baseline="0" dirty="0" smtClean="0">
                          <a:effectLst/>
                        </a:rPr>
                        <a:t> </a:t>
                      </a:r>
                      <a:r>
                        <a:rPr lang="tr-TR" sz="2000" dirty="0" smtClean="0">
                          <a:effectLst/>
                        </a:rPr>
                        <a:t>(Mg/L</a:t>
                      </a:r>
                      <a:r>
                        <a:rPr lang="tr-TR" sz="2000" dirty="0">
                          <a:effectLst/>
                        </a:rPr>
                        <a:t>)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 err="1" smtClean="0">
                          <a:effectLst/>
                        </a:rPr>
                        <a:t>Mean</a:t>
                      </a:r>
                      <a:r>
                        <a:rPr lang="tr-TR" sz="2000" dirty="0" smtClean="0">
                          <a:effectLst/>
                        </a:rPr>
                        <a:t> </a:t>
                      </a:r>
                      <a:r>
                        <a:rPr lang="tr-TR" sz="2000" dirty="0" err="1" smtClean="0">
                          <a:effectLst/>
                        </a:rPr>
                        <a:t>con</a:t>
                      </a:r>
                      <a:r>
                        <a:rPr lang="tr-TR" sz="2000" dirty="0" smtClean="0">
                          <a:effectLst/>
                        </a:rPr>
                        <a:t> (mg/L</a:t>
                      </a:r>
                      <a:r>
                        <a:rPr lang="tr-TR" sz="2000" dirty="0">
                          <a:effectLst/>
                        </a:rPr>
                        <a:t>)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657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PH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&lt; 6,0 - 8,5 &gt;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7,6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148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 smtClean="0">
                          <a:effectLst/>
                        </a:rPr>
                        <a:t>Whole</a:t>
                      </a:r>
                      <a:r>
                        <a:rPr lang="tr-TR" sz="2000" dirty="0" smtClean="0">
                          <a:effectLst/>
                        </a:rPr>
                        <a:t> </a:t>
                      </a:r>
                      <a:r>
                        <a:rPr lang="tr-TR" sz="2000" dirty="0" err="1" smtClean="0">
                          <a:effectLst/>
                        </a:rPr>
                        <a:t>dissolved</a:t>
                      </a:r>
                      <a:r>
                        <a:rPr lang="tr-TR" sz="2000" dirty="0" smtClean="0">
                          <a:effectLst/>
                        </a:rPr>
                        <a:t> </a:t>
                      </a:r>
                      <a:r>
                        <a:rPr lang="tr-TR" sz="2000" dirty="0" err="1" smtClean="0">
                          <a:effectLst/>
                        </a:rPr>
                        <a:t>solids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1000 &lt;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190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657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 smtClean="0">
                          <a:effectLst/>
                        </a:rPr>
                        <a:t>Nitrate</a:t>
                      </a:r>
                      <a:r>
                        <a:rPr lang="tr-TR" sz="2000" dirty="0" smtClean="0">
                          <a:effectLst/>
                        </a:rPr>
                        <a:t> - </a:t>
                      </a:r>
                      <a:r>
                        <a:rPr lang="tr-TR" sz="2000" dirty="0" err="1" smtClean="0">
                          <a:effectLst/>
                        </a:rPr>
                        <a:t>Nitrogen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20 &lt;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0,9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657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Cu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1,0 &lt;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0,02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5657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Fe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0,30 &lt;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0,20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5657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 smtClean="0">
                          <a:effectLst/>
                        </a:rPr>
                        <a:t>Manganase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0,05 &lt;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0,01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5657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 smtClean="0">
                          <a:effectLst/>
                        </a:rPr>
                        <a:t>Chloride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250 &lt;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10,1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5657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 smtClean="0">
                          <a:effectLst/>
                        </a:rPr>
                        <a:t>Sulfate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1000 &lt;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11,4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31148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 smtClean="0">
                          <a:effectLst/>
                        </a:rPr>
                        <a:t>Coliforms</a:t>
                      </a:r>
                      <a:endParaRPr lang="tr-TR" sz="2000" dirty="0">
                        <a:effectLst/>
                      </a:endParaRPr>
                    </a:p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(</a:t>
                      </a:r>
                      <a:r>
                        <a:rPr lang="tr-TR" sz="2000" dirty="0" err="1" smtClean="0">
                          <a:effectLst/>
                        </a:rPr>
                        <a:t>E.coli</a:t>
                      </a:r>
                      <a:r>
                        <a:rPr lang="tr-TR" sz="2000" dirty="0">
                          <a:effectLst/>
                        </a:rPr>
                        <a:t>)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 &lt;</a:t>
                      </a:r>
                    </a:p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(100 ml/koloni*)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&lt; 1</a:t>
                      </a:r>
                    </a:p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(100 ml/koloni*)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5657"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 smtClean="0">
                          <a:effectLst/>
                        </a:rPr>
                        <a:t>Hardness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89,6</a:t>
                      </a:r>
                      <a:endParaRPr lang="tr-T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57254" marR="57254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Dikdörtgen 6"/>
          <p:cNvSpPr/>
          <p:nvPr/>
        </p:nvSpPr>
        <p:spPr>
          <a:xfrm>
            <a:off x="10319371" y="6465891"/>
            <a:ext cx="18726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effectLst/>
                <a:latin typeface="Times New Roman" charset="0"/>
                <a:ea typeface="Times New Roman" charset="0"/>
              </a:rPr>
              <a:t>(</a:t>
            </a:r>
            <a:r>
              <a:rPr lang="tr-TR" dirty="0" err="1" smtClean="0">
                <a:effectLst/>
                <a:latin typeface="Times New Roman" charset="0"/>
                <a:ea typeface="Times New Roman" charset="0"/>
              </a:rPr>
              <a:t>Swistock</a:t>
            </a:r>
            <a:r>
              <a:rPr lang="tr-TR" dirty="0" smtClean="0">
                <a:effectLst/>
                <a:latin typeface="Times New Roman" charset="0"/>
                <a:ea typeface="Times New Roman" charset="0"/>
              </a:rPr>
              <a:t>, 2017)</a:t>
            </a:r>
            <a:r>
              <a:rPr lang="tr-TR" dirty="0" smtClean="0">
                <a:effectLst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8700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442409" y="183705"/>
            <a:ext cx="36011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err="1">
                <a:solidFill>
                  <a:srgbClr val="FF0000"/>
                </a:solidFill>
                <a:ea typeface="Times New Roman" charset="0"/>
              </a:rPr>
              <a:t>Water</a:t>
            </a:r>
            <a:r>
              <a:rPr lang="tr-TR" sz="3200" b="1" dirty="0">
                <a:solidFill>
                  <a:srgbClr val="FF0000"/>
                </a:solidFill>
                <a:ea typeface="Times New Roman" charset="0"/>
              </a:rPr>
              <a:t> </a:t>
            </a:r>
            <a:r>
              <a:rPr lang="tr-TR" sz="3200" b="1" dirty="0" err="1">
                <a:solidFill>
                  <a:srgbClr val="FF0000"/>
                </a:solidFill>
                <a:ea typeface="Times New Roman" charset="0"/>
              </a:rPr>
              <a:t>Consumption</a:t>
            </a:r>
            <a:endParaRPr lang="tr-TR" sz="2400" dirty="0">
              <a:solidFill>
                <a:srgbClr val="FF0000"/>
              </a:solidFill>
            </a:endParaRPr>
          </a:p>
        </p:txBody>
      </p:sp>
      <p:pic>
        <p:nvPicPr>
          <p:cNvPr id="5" name="Picture 2" descr="http://www.beechenhill.co.uk/img/cows/cow_drink_wa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8671" y="757471"/>
            <a:ext cx="8439912" cy="5659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6950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37160" y="2621280"/>
            <a:ext cx="15235796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5361" name="Resim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7" t="37080" r="33392" b="37547"/>
          <a:stretch>
            <a:fillRect/>
          </a:stretch>
        </p:blipFill>
        <p:spPr bwMode="auto">
          <a:xfrm>
            <a:off x="1078043" y="464694"/>
            <a:ext cx="9175229" cy="629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9153457" y="6356350"/>
            <a:ext cx="25251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>
                <a:ea typeface="Times New Roman" charset="0"/>
                <a:cs typeface="Times New Roman" charset="0"/>
              </a:rPr>
              <a:t>(</a:t>
            </a:r>
            <a:r>
              <a:rPr lang="tr-TR" sz="2000" dirty="0" err="1">
                <a:ea typeface="Times New Roman" charset="0"/>
                <a:cs typeface="Times New Roman" charset="0"/>
              </a:rPr>
              <a:t>Huzzey</a:t>
            </a:r>
            <a:r>
              <a:rPr lang="tr-TR" sz="2000" dirty="0">
                <a:ea typeface="Times New Roman" charset="0"/>
                <a:cs typeface="Times New Roman" charset="0"/>
              </a:rPr>
              <a:t> ve ark., </a:t>
            </a:r>
            <a:r>
              <a:rPr lang="tr-TR" sz="2000" dirty="0" smtClean="0">
                <a:ea typeface="Times New Roman" charset="0"/>
                <a:cs typeface="Times New Roman" charset="0"/>
              </a:rPr>
              <a:t>2007) </a:t>
            </a:r>
            <a:endParaRPr lang="tr-TR" sz="2000" dirty="0">
              <a:ea typeface="Times New Roman" charset="0"/>
              <a:cs typeface="Times New Roman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739640" y="1691640"/>
            <a:ext cx="16741622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Metin kutusu 10"/>
          <p:cNvSpPr txBox="1"/>
          <p:nvPr/>
        </p:nvSpPr>
        <p:spPr>
          <a:xfrm>
            <a:off x="0" y="114888"/>
            <a:ext cx="36011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err="1">
                <a:solidFill>
                  <a:srgbClr val="FF0000"/>
                </a:solidFill>
              </a:rPr>
              <a:t>Water</a:t>
            </a:r>
            <a:r>
              <a:rPr lang="tr-TR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 err="1">
                <a:solidFill>
                  <a:srgbClr val="FF0000"/>
                </a:solidFill>
              </a:rPr>
              <a:t>Consumption</a:t>
            </a:r>
            <a:endParaRPr lang="tr-T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57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616" y="784431"/>
            <a:ext cx="6401404" cy="5581284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49902" y="0"/>
            <a:ext cx="84468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err="1">
                <a:solidFill>
                  <a:srgbClr val="FF0000"/>
                </a:solidFill>
              </a:rPr>
              <a:t>Factors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err="1">
                <a:solidFill>
                  <a:srgbClr val="FF0000"/>
                </a:solidFill>
              </a:rPr>
              <a:t>Affecting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err="1">
                <a:solidFill>
                  <a:srgbClr val="FF0000"/>
                </a:solidFill>
              </a:rPr>
              <a:t>Feed</a:t>
            </a:r>
            <a:r>
              <a:rPr lang="tr-TR" sz="4400" dirty="0">
                <a:solidFill>
                  <a:srgbClr val="FF0000"/>
                </a:solidFill>
              </a:rPr>
              <a:t> </a:t>
            </a:r>
            <a:r>
              <a:rPr lang="tr-TR" sz="4400" dirty="0" err="1">
                <a:solidFill>
                  <a:srgbClr val="FF0000"/>
                </a:solidFill>
              </a:rPr>
              <a:t>Consumption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0" y="1768839"/>
            <a:ext cx="634975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 charset="0"/>
              <a:buChar char="•"/>
            </a:pPr>
            <a:r>
              <a:rPr lang="en-US" sz="3600" dirty="0"/>
              <a:t>Quality of ration</a:t>
            </a:r>
          </a:p>
          <a:p>
            <a:pPr marL="571500" indent="-571500">
              <a:buFont typeface="Arial" charset="0"/>
              <a:buChar char="•"/>
            </a:pPr>
            <a:r>
              <a:rPr lang="en-US" sz="3600" dirty="0"/>
              <a:t>Hierarchical order</a:t>
            </a:r>
          </a:p>
          <a:p>
            <a:pPr marL="571500" indent="-571500">
              <a:buFont typeface="Arial" charset="0"/>
              <a:buChar char="•"/>
            </a:pPr>
            <a:r>
              <a:rPr lang="en-US" sz="3600" dirty="0"/>
              <a:t>Enough space for each animal</a:t>
            </a:r>
          </a:p>
          <a:p>
            <a:pPr marL="571500" indent="-571500">
              <a:buFont typeface="Arial" charset="0"/>
              <a:buChar char="•"/>
            </a:pPr>
            <a:r>
              <a:rPr lang="en-US" sz="3600" dirty="0"/>
              <a:t>Milk yield</a:t>
            </a:r>
          </a:p>
          <a:p>
            <a:pPr marL="571500" indent="-571500">
              <a:buFont typeface="Arial" charset="0"/>
              <a:buChar char="•"/>
            </a:pPr>
            <a:r>
              <a:rPr lang="en-US" sz="3600" dirty="0"/>
              <a:t>Contamination of ration</a:t>
            </a:r>
            <a:endParaRPr lang="tr-TR" sz="3600" dirty="0"/>
          </a:p>
        </p:txBody>
      </p:sp>
      <p:sp>
        <p:nvSpPr>
          <p:cNvPr id="9" name="Metin kutusu 8"/>
          <p:cNvSpPr txBox="1"/>
          <p:nvPr/>
        </p:nvSpPr>
        <p:spPr>
          <a:xfrm>
            <a:off x="8840804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3843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2629592" y="868680"/>
            <a:ext cx="2113279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4337" name="Resim 10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58" t="33514" r="19508" b="18266"/>
          <a:stretch>
            <a:fillRect/>
          </a:stretch>
        </p:blipFill>
        <p:spPr bwMode="auto">
          <a:xfrm>
            <a:off x="167640" y="992684"/>
            <a:ext cx="10149840" cy="5560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8923475" y="6215537"/>
            <a:ext cx="30123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400" dirty="0">
                <a:latin typeface="Times New Roman" charset="0"/>
                <a:ea typeface="Times New Roman" charset="0"/>
              </a:rPr>
              <a:t>(</a:t>
            </a:r>
            <a:r>
              <a:rPr lang="tr-TR" sz="2400" dirty="0" err="1">
                <a:latin typeface="Times New Roman" charset="0"/>
                <a:ea typeface="Times New Roman" charset="0"/>
              </a:rPr>
              <a:t>Huzzey</a:t>
            </a:r>
            <a:r>
              <a:rPr lang="tr-TR" sz="2400" dirty="0">
                <a:latin typeface="Times New Roman" charset="0"/>
                <a:ea typeface="Times New Roman" charset="0"/>
              </a:rPr>
              <a:t> ve ark., 2007</a:t>
            </a:r>
            <a:r>
              <a:rPr lang="tr-TR" sz="2400" dirty="0" smtClean="0">
                <a:latin typeface="Times New Roman" charset="0"/>
                <a:ea typeface="Times New Roman" charset="0"/>
              </a:rPr>
              <a:t>)</a:t>
            </a:r>
            <a:endParaRPr lang="tr-TR" dirty="0">
              <a:effectLst/>
              <a:latin typeface="Times New Roman" charset="0"/>
              <a:ea typeface="Times New Roman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67640" y="44222"/>
            <a:ext cx="118981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Relationship between </a:t>
            </a:r>
            <a:r>
              <a:rPr lang="en-US" sz="2800" dirty="0" err="1">
                <a:solidFill>
                  <a:srgbClr val="FF0000"/>
                </a:solidFill>
              </a:rPr>
              <a:t>prepartum</a:t>
            </a:r>
            <a:r>
              <a:rPr lang="en-US" sz="2800" dirty="0">
                <a:solidFill>
                  <a:srgbClr val="FF0000"/>
                </a:solidFill>
              </a:rPr>
              <a:t> dry matter consumption and uterine infections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28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425</Words>
  <Application>Microsoft Office PowerPoint</Application>
  <PresentationFormat>Geniş ekran</PresentationFormat>
  <Paragraphs>114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MOY</cp:lastModifiedBy>
  <cp:revision>16</cp:revision>
  <dcterms:created xsi:type="dcterms:W3CDTF">2018-01-17T05:51:23Z</dcterms:created>
  <dcterms:modified xsi:type="dcterms:W3CDTF">2020-01-03T13:50:23Z</dcterms:modified>
</cp:coreProperties>
</file>