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2" r:id="rId4"/>
    <p:sldId id="260" r:id="rId5"/>
    <p:sldId id="257" r:id="rId6"/>
    <p:sldId id="258"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04"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16450923-9499-1544-93CC-065BBF517D6B}"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354872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6450923-9499-1544-93CC-065BBF517D6B}"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996730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6450923-9499-1544-93CC-065BBF517D6B}"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2993455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6450923-9499-1544-93CC-065BBF517D6B}"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322516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16450923-9499-1544-93CC-065BBF517D6B}"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1331813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16450923-9499-1544-93CC-065BBF517D6B}"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3439636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16450923-9499-1544-93CC-065BBF517D6B}"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1054866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16450923-9499-1544-93CC-065BBF517D6B}"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511384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450923-9499-1544-93CC-065BBF517D6B}"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1846463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6450923-9499-1544-93CC-065BBF517D6B}"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2460951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6450923-9499-1544-93CC-065BBF517D6B}"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EC2924-52D3-3D44-BD8A-F2929BA836B8}" type="slidenum">
              <a:rPr lang="en-US" smtClean="0"/>
              <a:t>‹#›</a:t>
            </a:fld>
            <a:endParaRPr lang="en-US"/>
          </a:p>
        </p:txBody>
      </p:sp>
    </p:spTree>
    <p:extLst>
      <p:ext uri="{BB962C8B-B14F-4D97-AF65-F5344CB8AC3E}">
        <p14:creationId xmlns:p14="http://schemas.microsoft.com/office/powerpoint/2010/main" val="71437618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50923-9499-1544-93CC-065BBF517D6B}"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EC2924-52D3-3D44-BD8A-F2929BA836B8}" type="slidenum">
              <a:rPr lang="en-US" smtClean="0"/>
              <a:t>‹#›</a:t>
            </a:fld>
            <a:endParaRPr lang="en-US"/>
          </a:p>
        </p:txBody>
      </p:sp>
    </p:spTree>
    <p:extLst>
      <p:ext uri="{BB962C8B-B14F-4D97-AF65-F5344CB8AC3E}">
        <p14:creationId xmlns:p14="http://schemas.microsoft.com/office/powerpoint/2010/main" val="2155315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REHBERLİK YÖNET.-6</a:t>
            </a: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37918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003800"/>
          </a:xfrm>
        </p:spPr>
        <p:txBody>
          <a:bodyPr>
            <a:normAutofit fontScale="70000" lnSpcReduction="20000"/>
          </a:bodyPr>
          <a:lstStyle/>
          <a:p>
            <a:r>
              <a:rPr lang="tr-TR" b="1" dirty="0"/>
              <a:t>Mesleğin korunması</a:t>
            </a:r>
            <a:endParaRPr lang="en-US" dirty="0"/>
          </a:p>
          <a:p>
            <a:r>
              <a:rPr lang="tr-TR" b="1" dirty="0"/>
              <a:t>MADDE 40 –</a:t>
            </a:r>
            <a:r>
              <a:rPr lang="tr-TR" dirty="0"/>
              <a:t> (1) Turist rehberliği hizmetleri sadece turist rehberleri tarafından sunulur.</a:t>
            </a:r>
            <a:endParaRPr lang="en-US" dirty="0"/>
          </a:p>
          <a:p>
            <a:r>
              <a:rPr lang="tr-TR" dirty="0"/>
              <a:t>(2) Kanun kapsamı dışında hangi ad altında olursa olsun turist rehberliği niteliğinde bir faaliyet yürütülmesine hak kazandıracak eğitim programları düzenlenemez veya belge verilemez. Bu hükme aykırı hareket edenler hakkında Bakanlık tarafından fiilin ağırlığı ile süresi dikkate alınarak </a:t>
            </a:r>
            <a:r>
              <a:rPr lang="tr-TR" dirty="0" err="1"/>
              <a:t>beşbin</a:t>
            </a:r>
            <a:r>
              <a:rPr lang="tr-TR" dirty="0"/>
              <a:t> Türk Lirasından </a:t>
            </a:r>
            <a:r>
              <a:rPr lang="tr-TR" dirty="0" err="1"/>
              <a:t>onbeşbin</a:t>
            </a:r>
            <a:r>
              <a:rPr lang="tr-TR" dirty="0"/>
              <a:t> Türk Lirasına kadar idari para cezası uygulanır. Bu fiillerin işlenmesi durumu mesleğe engel hâl oluşturur.</a:t>
            </a:r>
            <a:endParaRPr lang="en-US" dirty="0"/>
          </a:p>
          <a:p>
            <a:r>
              <a:rPr lang="tr-TR" dirty="0"/>
              <a:t>(3) Ruhsatname sahibi olmadan turist rehberliği hizmeti sunanlar bu fiilin tekrarı hâlinde mesleğe kabul edilmez.</a:t>
            </a:r>
            <a:endParaRPr lang="en-US" dirty="0"/>
          </a:p>
          <a:p>
            <a:r>
              <a:rPr lang="tr-TR" dirty="0"/>
              <a:t>(4) İkinci fıkrada yasaklanan fiilleri işleyenler ile ruhsatname sahibi olmadan veya meslekten geçici olarak men edilmiş veya çıkarılmış olmasına rağmen turist rehberliği hizmeti sunanlar, Birlik tarafından veya ilgili mülki idare amirlerince faaliyetten men edilir ve durum Cumhuriyet savcılığına bildirilir.</a:t>
            </a:r>
            <a:endParaRPr lang="en-US" dirty="0"/>
          </a:p>
          <a:p>
            <a:endParaRPr lang="en-US" dirty="0"/>
          </a:p>
        </p:txBody>
      </p:sp>
    </p:spTree>
    <p:extLst>
      <p:ext uri="{BB962C8B-B14F-4D97-AF65-F5344CB8AC3E}">
        <p14:creationId xmlns:p14="http://schemas.microsoft.com/office/powerpoint/2010/main" val="39129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076371"/>
          </a:xfrm>
        </p:spPr>
        <p:txBody>
          <a:bodyPr>
            <a:normAutofit fontScale="85000" lnSpcReduction="10000"/>
          </a:bodyPr>
          <a:lstStyle/>
          <a:p>
            <a:r>
              <a:rPr lang="tr-TR" dirty="0"/>
              <a:t>(5) Eylemsiz turist rehberlerinden turist rehberliği hizmeti sunanlar hakkında, Kanunun 7 </a:t>
            </a:r>
            <a:r>
              <a:rPr lang="tr-TR" dirty="0" err="1"/>
              <a:t>nci</a:t>
            </a:r>
            <a:r>
              <a:rPr lang="tr-TR" dirty="0"/>
              <a:t> maddesinin beşinci fıkrası uyarınca Bakanlık tarafından idari para cezası uygulanır.</a:t>
            </a:r>
            <a:endParaRPr lang="en-US" dirty="0"/>
          </a:p>
          <a:p>
            <a:r>
              <a:rPr lang="tr-TR" dirty="0"/>
              <a:t>(6) Kanuna göre verilen idari para cezaları tebliğ tarihinden itibaren bir ay içinde tahsil edilir. Kanunda hüküm bulunmayan hâllerde idari para cezaları hakkında 30/3/2005 tarihli ve 5326 sayılı Kabahatler Kanunu hükümleri uygulanır.</a:t>
            </a:r>
            <a:endParaRPr lang="en-US" dirty="0"/>
          </a:p>
          <a:p>
            <a:r>
              <a:rPr lang="tr-TR" dirty="0"/>
              <a:t>(7) Kanun hükümleri çerçevesinde Birlik tarafından verilen idari para cezaları Birlik yönetim kurulu tarafından verilerek ilgilisine tebliğ edilir.</a:t>
            </a:r>
            <a:endParaRPr lang="en-US" dirty="0"/>
          </a:p>
          <a:p>
            <a:endParaRPr lang="en-US" dirty="0"/>
          </a:p>
        </p:txBody>
      </p:sp>
    </p:spTree>
    <p:extLst>
      <p:ext uri="{BB962C8B-B14F-4D97-AF65-F5344CB8AC3E}">
        <p14:creationId xmlns:p14="http://schemas.microsoft.com/office/powerpoint/2010/main" val="810170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219"/>
          </a:xfrm>
        </p:spPr>
        <p:txBody>
          <a:bodyPr>
            <a:normAutofit fontScale="90000"/>
          </a:bodyPr>
          <a:lstStyle/>
          <a:p>
            <a:r>
              <a:rPr lang="tr-TR" b="1" dirty="0" smtClean="0"/>
              <a:t>Meslekten çıkarma</a:t>
            </a:r>
            <a:r>
              <a:rPr lang="en-US" dirty="0" smtClean="0"/>
              <a:t/>
            </a:r>
            <a:br>
              <a:rPr lang="en-US" dirty="0" smtClean="0"/>
            </a:br>
            <a:endParaRPr lang="en-US" dirty="0"/>
          </a:p>
        </p:txBody>
      </p:sp>
      <p:sp>
        <p:nvSpPr>
          <p:cNvPr id="3" name="Content Placeholder 2"/>
          <p:cNvSpPr>
            <a:spLocks noGrp="1"/>
          </p:cNvSpPr>
          <p:nvPr>
            <p:ph idx="1"/>
          </p:nvPr>
        </p:nvSpPr>
        <p:spPr>
          <a:xfrm>
            <a:off x="326571" y="1124857"/>
            <a:ext cx="8360229" cy="5479143"/>
          </a:xfrm>
        </p:spPr>
        <p:txBody>
          <a:bodyPr>
            <a:normAutofit fontScale="85000" lnSpcReduction="20000"/>
          </a:bodyPr>
          <a:lstStyle/>
          <a:p>
            <a:r>
              <a:rPr lang="tr-TR" b="1" dirty="0" smtClean="0"/>
              <a:t>MADDE </a:t>
            </a:r>
            <a:r>
              <a:rPr lang="tr-TR" b="1" dirty="0"/>
              <a:t>46 –</a:t>
            </a:r>
            <a:r>
              <a:rPr lang="tr-TR" dirty="0"/>
              <a:t> (1) Turist rehberleri, Kanunun 5 inci maddesinin birinci fıkrasının (ç) bendinde belirtilen hallerde Birlik disiplin kurulunca meslekten çıkarılır.</a:t>
            </a:r>
            <a:endParaRPr lang="en-US" dirty="0"/>
          </a:p>
          <a:p>
            <a:r>
              <a:rPr lang="tr-TR" dirty="0"/>
              <a:t>(2) Meslekten çıkarma cezası alanlara ilişkin bilgiler Birlik tarafından gecikmeksizin Bakanlığa, TÜRSAB’a ve turist rehberinin kayıtlı olduğu odaya bildirilir. Oda, disiplin kurulu kararını yedi gün içerisinde meslekten çıkarılan turist rehberlerine tebliğ eder. Meslekten çıkarılan turist rehberi de en geç on gün içinde çalışma kartını odaya iade etmek zorundadır. Çalışma kartı iptal edilenler Birliğin resmi internet sitesinde ilan edilir.</a:t>
            </a:r>
            <a:endParaRPr lang="en-US" dirty="0"/>
          </a:p>
          <a:p>
            <a:r>
              <a:rPr lang="tr-TR" dirty="0"/>
              <a:t>(3) Meslekten çıkarılan turist rehberlerinin ruhsatnamelerinin Bakanlığa iadesi hakkında 24 üncü </a:t>
            </a:r>
            <a:r>
              <a:rPr lang="tr-TR" dirty="0" err="1"/>
              <a:t>maddeninüçüncü</a:t>
            </a:r>
            <a:r>
              <a:rPr lang="tr-TR" dirty="0"/>
              <a:t> fıkrası hükümleri uygulanır.</a:t>
            </a:r>
            <a:endParaRPr lang="en-US" dirty="0"/>
          </a:p>
          <a:p>
            <a:endParaRPr lang="en-US" dirty="0"/>
          </a:p>
        </p:txBody>
      </p:sp>
    </p:spTree>
    <p:extLst>
      <p:ext uri="{BB962C8B-B14F-4D97-AF65-F5344CB8AC3E}">
        <p14:creationId xmlns:p14="http://schemas.microsoft.com/office/powerpoint/2010/main" val="2048961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5076"/>
          </a:xfrm>
        </p:spPr>
        <p:txBody>
          <a:bodyPr>
            <a:normAutofit fontScale="90000"/>
          </a:bodyPr>
          <a:lstStyle/>
          <a:p>
            <a:r>
              <a:rPr lang="tr-TR" b="1" dirty="0" smtClean="0"/>
              <a:t>Sınav ve uygulama gezisi</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tr-TR" b="1" dirty="0" smtClean="0"/>
              <a:t>GEÇİCİ</a:t>
            </a:r>
            <a:r>
              <a:rPr lang="tr-TR" b="1" dirty="0"/>
              <a:t> MADDE 1 –</a:t>
            </a:r>
            <a:r>
              <a:rPr lang="tr-TR" dirty="0"/>
              <a:t> (1) Bu Yönetmeliğin yayımı tarihinden önce Bakanlıkça yapılan seçme sınavlarında başarılı olan, ancak 25/11/2005 tarihli ve 26004 sayılı Resmî </a:t>
            </a:r>
            <a:r>
              <a:rPr lang="tr-TR" dirty="0" err="1"/>
              <a:t>Gazete’de</a:t>
            </a:r>
            <a:r>
              <a:rPr lang="tr-TR" dirty="0"/>
              <a:t> yayımlanan mülga Profesyonel Turist Rehberliği Yönetmeliğinin 6 </a:t>
            </a:r>
            <a:r>
              <a:rPr lang="tr-TR" dirty="0" err="1"/>
              <a:t>ncı</a:t>
            </a:r>
            <a:r>
              <a:rPr lang="tr-TR" dirty="0"/>
              <a:t> maddesi gereğince kurslara, uygulama gezilerine, bitirme ve bütünleme sınavlarına katılamayan kursiyerlerin hakları ilk açılacak sertifika programı için bir defaya mahsus olmak üzere saklıdır.</a:t>
            </a:r>
            <a:endParaRPr lang="en-US" dirty="0"/>
          </a:p>
          <a:p>
            <a:endParaRPr lang="en-US" dirty="0"/>
          </a:p>
        </p:txBody>
      </p:sp>
    </p:spTree>
    <p:extLst>
      <p:ext uri="{BB962C8B-B14F-4D97-AF65-F5344CB8AC3E}">
        <p14:creationId xmlns:p14="http://schemas.microsoft.com/office/powerpoint/2010/main" val="514691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smtClean="0"/>
              <a:t>(2) Bu Yönetmeliğin yayım tarihinden önce, gerekli koşulları yerine getirerek, Birlik tarafından düzenlenen uygulama gezilerine katılarak bölge ekletmeye hak kazanan turist rehberleri ile bu şekilde tüm bölgeleri tamamlayan ve bölgesel turist rehberliğinden ülkesel turist rehberliğine geçmek isteyen turist rehberlerinin hakları, 17 </a:t>
            </a:r>
            <a:r>
              <a:rPr lang="tr-TR" dirty="0" err="1" smtClean="0"/>
              <a:t>nci</a:t>
            </a:r>
            <a:r>
              <a:rPr lang="tr-TR" dirty="0" smtClean="0"/>
              <a:t> maddenin birinci fıkrasında belirtilen her bir bölgede en az iki yıl çalışmış olmak koşulu aranmaksızın bir defaya mahsus </a:t>
            </a:r>
            <a:r>
              <a:rPr lang="tr-TR" dirty="0" err="1" smtClean="0"/>
              <a:t>olmaküzere</a:t>
            </a:r>
            <a:r>
              <a:rPr lang="tr-TR" dirty="0" smtClean="0"/>
              <a:t> saklı olup, ülkesel turist rehberliğine geçmek isteyen turist rehberleri yapılacak bitirme veya bütünleme sınavlarında başarılı olmaları halinde ülkesel turist rehberi olmaya hak kazanırlar.</a:t>
            </a:r>
            <a:endParaRPr lang="en-US" dirty="0" smtClean="0"/>
          </a:p>
          <a:p>
            <a:endParaRPr lang="en-US" dirty="0"/>
          </a:p>
        </p:txBody>
      </p:sp>
    </p:spTree>
    <p:extLst>
      <p:ext uri="{BB962C8B-B14F-4D97-AF65-F5344CB8AC3E}">
        <p14:creationId xmlns:p14="http://schemas.microsoft.com/office/powerpoint/2010/main" val="2787451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42</Words>
  <Application>Microsoft Macintosh PowerPoint</Application>
  <PresentationFormat>On-screen Show (4:3)</PresentationFormat>
  <Paragraphs>16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REHBERLİK YÖNET.-6</vt:lpstr>
      <vt:lpstr>PowerPoint Presentation</vt:lpstr>
      <vt:lpstr>PowerPoint Presentation</vt:lpstr>
      <vt:lpstr>Meslekten çıkarma </vt:lpstr>
      <vt:lpstr>Sınav ve uygulama gezisi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REHBERLİK YÖNET.-6</dc:title>
  <dc:creator>azade</dc:creator>
  <cp:lastModifiedBy>azade</cp:lastModifiedBy>
  <cp:revision>1</cp:revision>
  <dcterms:created xsi:type="dcterms:W3CDTF">2017-11-07T00:02:44Z</dcterms:created>
  <dcterms:modified xsi:type="dcterms:W3CDTF">2017-11-07T00:07:53Z</dcterms:modified>
</cp:coreProperties>
</file>