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840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1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080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530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89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730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855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2831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6642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1353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22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8136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2238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3851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03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68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489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34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43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50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335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491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96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29.04.2020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309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solidFill>
                  <a:srgbClr val="7030A0"/>
                </a:solidFill>
                <a:latin typeface="Arial" charset="0"/>
                <a:cs typeface="Arial" charset="0"/>
              </a:rPr>
              <a:t>İKİNCİ ÇOCUKLUK (7-11 YAŞ)</a:t>
            </a:r>
            <a:r>
              <a:rPr lang="tr-TR" sz="2800" dirty="0">
                <a:solidFill>
                  <a:srgbClr val="7030A0"/>
                </a:solidFill>
                <a:latin typeface="Arial" charset="0"/>
                <a:cs typeface="Arial" charset="0"/>
              </a:rPr>
              <a:t> </a:t>
            </a:r>
            <a:br>
              <a:rPr lang="tr-TR" sz="2800" dirty="0">
                <a:solidFill>
                  <a:srgbClr val="7030A0"/>
                </a:solidFill>
                <a:latin typeface="Arial" charset="0"/>
                <a:cs typeface="Arial" charset="0"/>
              </a:rPr>
            </a:br>
            <a:endParaRPr lang="tr-TR" sz="2800" dirty="0">
              <a:solidFill>
                <a:srgbClr val="7030A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dönemin başlangıcı ilkokula yeni başlama, son yılları ise çocuğun ergenlik dönemine girmeye başlaması açısından son derece önemlidir.</a:t>
            </a:r>
          </a:p>
          <a:p>
            <a:pPr marL="0" indent="0" algn="just" fontAlgn="base">
              <a:spcAft>
                <a:spcPct val="0"/>
              </a:spcAft>
              <a:buNone/>
            </a:pPr>
            <a:r>
              <a:rPr lang="tr-TR" dirty="0" smtClean="0">
                <a:latin typeface="Arial" charset="0"/>
                <a:cs typeface="Arial" charset="0"/>
              </a:rPr>
              <a:t>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Okul yılları olarak adlandırılan bu dönemde fiziksel, motor, bilişsel ve sosyal becerilerin artması, çocukların daha da bağımsız olmalarını sağlar.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5921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b="1" dirty="0" smtClean="0"/>
              <a:t>Bu bölüm;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tr-TR" sz="2400" dirty="0">
                <a:latin typeface="Arial" charset="0"/>
                <a:cs typeface="Arial" charset="0"/>
              </a:rPr>
              <a:t>Baran, G., 2011. </a:t>
            </a:r>
            <a:r>
              <a:rPr lang="tr-TR" sz="2400" i="1" dirty="0">
                <a:latin typeface="Arial" charset="0"/>
                <a:cs typeface="Arial" charset="0"/>
              </a:rPr>
              <a:t>Çocuk Gelişimine Giriş. </a:t>
            </a:r>
            <a:r>
              <a:rPr lang="tr-TR" sz="2400" dirty="0">
                <a:latin typeface="Arial" charset="0"/>
                <a:cs typeface="Arial" charset="0"/>
              </a:rPr>
              <a:t>Çocuk Gelişimi (</a:t>
            </a:r>
            <a:r>
              <a:rPr lang="tr-TR" sz="2400" dirty="0" err="1">
                <a:latin typeface="Arial" charset="0"/>
                <a:cs typeface="Arial" charset="0"/>
              </a:rPr>
              <a:t>Edit</a:t>
            </a:r>
            <a:r>
              <a:rPr lang="tr-TR" sz="2400" dirty="0">
                <a:latin typeface="Arial" charset="0"/>
                <a:cs typeface="Arial" charset="0"/>
              </a:rPr>
              <a:t>:N. Aral ve G. Baran),17-51, İstanbul: Ya-</a:t>
            </a:r>
            <a:r>
              <a:rPr lang="tr-TR" sz="2400" dirty="0" err="1">
                <a:latin typeface="Arial" charset="0"/>
                <a:cs typeface="Arial" charset="0"/>
              </a:rPr>
              <a:t>Pa</a:t>
            </a:r>
            <a:r>
              <a:rPr lang="tr-TR" sz="2400" dirty="0">
                <a:latin typeface="Arial" charset="0"/>
                <a:cs typeface="Arial" charset="0"/>
              </a:rPr>
              <a:t> Yayınları.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400" b="1" dirty="0"/>
              <a:t>kaynaklarından yararlanılarak hazırlanmıştır.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41301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Ailelerinden ayrılıp okula başlamak </a:t>
            </a:r>
            <a:r>
              <a:rPr lang="tr-TR" dirty="0" err="1" smtClean="0">
                <a:latin typeface="Arial" charset="0"/>
                <a:cs typeface="Arial" charset="0"/>
              </a:rPr>
              <a:t>pekçok</a:t>
            </a:r>
            <a:r>
              <a:rPr lang="tr-TR" dirty="0" smtClean="0">
                <a:latin typeface="Arial" charset="0"/>
                <a:cs typeface="Arial" charset="0"/>
              </a:rPr>
              <a:t> yeni fırsat yaratır ve bu fırsatlar çocuğu heyecanlandırır. Bu dönemde fiziksel olarak büyür ve yeni beceriler kazanırlar.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Okumayı, yazmayı, problem çözmeyi, dünyayı daha iyi anlamayı öğrenirler.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Yeni arkadaşlar edinirler.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7495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dönemde okul yaşantısı ile daha çok arkadaş edinme fırsatı bulurlar.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Okula başladıkları ilk yıllarda sosyal ve duygusal açıdan bazı sorunlar yaşarlar, ancak gelişim yavaş ve düzenlidir.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331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Okul </a:t>
            </a: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yılları, insan yaşamının en sakin ve uyumlu geçen yılları olarak değerlendirilir</a:t>
            </a:r>
            <a:r>
              <a:rPr lang="tr-TR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Bu dönemde fiziksel yeteneklerinin farkına varırlar ve bedenleri üzerindeki kontrolleri artar.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Oyunlarında bedensel etkinlikler ağırlık kazanır.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213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spcAft>
                <a:spcPct val="0"/>
              </a:spcAft>
              <a:buNone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Arkadaşlarıyla gerçekleştirdiği etkinlikler, yaşıtlarıyla geçinme becerisini gerektirir.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beceriler, sonraki yıllarda sosyal ilişkilerine yön verir.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9638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Temel eğitimin verildiği bu yıllarda, çocuk hayatı boyunca ihtiyaç duyacağı okuma-yazma ve hesap becerilerini edinir.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Konuşma yeteneği ve kelime dağarcığı oldukça gelişmiştir.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366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Kız ve erkek çocuklar kendi aralarında gruplaşarak oynarlar.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sz="30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sz="3000" dirty="0">
                <a:solidFill>
                  <a:prstClr val="black"/>
                </a:solidFill>
                <a:latin typeface="Arial" charset="0"/>
                <a:cs typeface="Arial" charset="0"/>
              </a:rPr>
              <a:t>Çocuk yaşıtlarıyla bir arada olmaktan hoşlanır</a:t>
            </a:r>
          </a:p>
          <a:p>
            <a:pPr lvl="0"/>
            <a:endParaRPr lang="tr-TR" sz="3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727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İlk yıllarda anne babasına bağlı olan çocuklar, okul yıllarında ebeveynleri ile daha az zaman geçirmeye başlarlar. </a:t>
            </a:r>
          </a:p>
        </p:txBody>
      </p:sp>
    </p:spTree>
    <p:extLst>
      <p:ext uri="{BB962C8B-B14F-4D97-AF65-F5344CB8AC3E}">
        <p14:creationId xmlns:p14="http://schemas.microsoft.com/office/powerpoint/2010/main" val="1975377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>
                <a:solidFill>
                  <a:prstClr val="black"/>
                </a:solidFill>
                <a:latin typeface="Arial" charset="0"/>
                <a:cs typeface="Arial" charset="0"/>
              </a:rPr>
              <a:t>Bu dönemde ebeveynler için en zor görev, çocuklara sorumluluk duygusu kazandırmak ve okul problemleriyle baş etmelerini sağlamaktır. </a:t>
            </a:r>
          </a:p>
          <a:p>
            <a:pPr lvl="0"/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19309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284</Words>
  <Application>Microsoft Office PowerPoint</Application>
  <PresentationFormat>Geniş ekran</PresentationFormat>
  <Paragraphs>28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Ofis Teması</vt:lpstr>
      <vt:lpstr>1_Ofis Teması</vt:lpstr>
      <vt:lpstr>İKİNCİ ÇOCUKLUK (7-11 YAŞ) 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İKİNCİ ÇOCUKLUK (7-11 YAŞ)  </dc:title>
  <dc:creator>figen</dc:creator>
  <cp:lastModifiedBy>figen</cp:lastModifiedBy>
  <cp:revision>2</cp:revision>
  <dcterms:created xsi:type="dcterms:W3CDTF">2020-04-28T22:20:44Z</dcterms:created>
  <dcterms:modified xsi:type="dcterms:W3CDTF">2020-04-28T22:21:59Z</dcterms:modified>
</cp:coreProperties>
</file>