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1"/>
  </p:sldMasterIdLst>
  <p:sldIdLst>
    <p:sldId id="256" r:id="rId2"/>
    <p:sldId id="259" r:id="rId3"/>
    <p:sldId id="263" r:id="rId4"/>
    <p:sldId id="261" r:id="rId5"/>
    <p:sldId id="260" r:id="rId6"/>
    <p:sldId id="262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2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10/14/19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4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October 14,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6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57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B399A0-209D-4716-B115-4B92F33EFB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72" b="12758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944D5C-C978-9148-8B69-A0335665B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/>
          </a:bodyPr>
          <a:lstStyle/>
          <a:p>
            <a:r>
              <a:rPr lang="en-US" dirty="0"/>
              <a:t>Duygular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Söylem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813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Duyguların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Kültürel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Politikası</a:t>
            </a:r>
            <a:r>
              <a:rPr lang="en-US" sz="4400" dirty="0">
                <a:solidFill>
                  <a:srgbClr val="FFFFFF"/>
                </a:solidFill>
              </a:rPr>
              <a:t> – Sara Ahmed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b="1" u="sng" dirty="0" err="1">
                <a:solidFill>
                  <a:schemeClr val="bg1"/>
                </a:solidFill>
              </a:rPr>
              <a:t>Ahmed’in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modeli</a:t>
            </a:r>
            <a:r>
              <a:rPr lang="en-US" b="1" u="sng" dirty="0">
                <a:solidFill>
                  <a:schemeClr val="bg1"/>
                </a:solidFill>
              </a:rPr>
              <a:t>: DUYGU </a:t>
            </a:r>
            <a:r>
              <a:rPr lang="en-US" b="1" u="sng" dirty="0" err="1">
                <a:solidFill>
                  <a:schemeClr val="bg1"/>
                </a:solidFill>
              </a:rPr>
              <a:t>ve</a:t>
            </a:r>
            <a:r>
              <a:rPr lang="en-US" b="1" u="sng" dirty="0">
                <a:solidFill>
                  <a:schemeClr val="bg1"/>
                </a:solidFill>
              </a:rPr>
              <a:t> DİL:</a:t>
            </a:r>
          </a:p>
          <a:p>
            <a:pPr lvl="1"/>
            <a:r>
              <a:rPr lang="en-US" b="1" u="sng" dirty="0" err="1">
                <a:solidFill>
                  <a:schemeClr val="bg1"/>
                </a:solidFill>
              </a:rPr>
              <a:t>Dil</a:t>
            </a:r>
            <a:r>
              <a:rPr lang="en-US" b="1" u="sng" dirty="0">
                <a:solidFill>
                  <a:schemeClr val="bg1"/>
                </a:solidFill>
              </a:rPr>
              <a:t>, </a:t>
            </a:r>
            <a:r>
              <a:rPr lang="en-US" b="1" u="sng" dirty="0" err="1">
                <a:solidFill>
                  <a:schemeClr val="bg1"/>
                </a:solidFill>
              </a:rPr>
              <a:t>duyguları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nasıl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üretir</a:t>
            </a:r>
            <a:r>
              <a:rPr lang="en-US" b="1" u="sng" dirty="0">
                <a:solidFill>
                  <a:schemeClr val="bg1"/>
                </a:solidFill>
              </a:rPr>
              <a:t>? </a:t>
            </a:r>
          </a:p>
          <a:p>
            <a:pPr lvl="1"/>
            <a:r>
              <a:rPr lang="en-US" b="1" u="sng" dirty="0" err="1">
                <a:solidFill>
                  <a:schemeClr val="bg1"/>
                </a:solidFill>
              </a:rPr>
              <a:t>Sembolik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Düzen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ile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b="1" u="sng" dirty="0" err="1">
                <a:solidFill>
                  <a:schemeClr val="bg1"/>
                </a:solidFill>
              </a:rPr>
              <a:t>Gerçek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arasında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nasıl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</a:t>
            </a:r>
            <a:r>
              <a:rPr lang="en-US" dirty="0">
                <a:solidFill>
                  <a:schemeClr val="bg1"/>
                </a:solidFill>
              </a:rPr>
              <a:t> var? </a:t>
            </a:r>
          </a:p>
          <a:p>
            <a:r>
              <a:rPr lang="en-US" dirty="0">
                <a:solidFill>
                  <a:schemeClr val="bg1"/>
                </a:solidFill>
              </a:rPr>
              <a:t>Duygular </a:t>
            </a:r>
            <a:r>
              <a:rPr lang="en-US" dirty="0" err="1">
                <a:solidFill>
                  <a:schemeClr val="bg1"/>
                </a:solidFill>
              </a:rPr>
              <a:t>dil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anlamını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bulur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err="1">
                <a:solidFill>
                  <a:schemeClr val="bg1"/>
                </a:solidFill>
              </a:rPr>
              <a:t>Dilin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temsil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alanı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dışarısında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duygulanımdan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söz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edemeyiz</a:t>
            </a:r>
            <a:r>
              <a:rPr lang="en-US" dirty="0">
                <a:solidFill>
                  <a:schemeClr val="bg1"/>
                </a:solidFill>
              </a:rPr>
              <a:t>!!!</a:t>
            </a:r>
          </a:p>
          <a:p>
            <a:r>
              <a:rPr lang="en-US" dirty="0" err="1">
                <a:solidFill>
                  <a:schemeClr val="bg1"/>
                </a:solidFill>
              </a:rPr>
              <a:t>Duygulardan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sadece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özne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sadece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nesne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ilişkili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bahsedemeyiz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r>
              <a:rPr lang="en-US" dirty="0">
                <a:solidFill>
                  <a:schemeClr val="bg1"/>
                </a:solidFill>
              </a:rPr>
              <a:t>Duygular hem belli </a:t>
            </a:r>
            <a:r>
              <a:rPr lang="en-US" dirty="0" err="1">
                <a:solidFill>
                  <a:schemeClr val="bg1"/>
                </a:solidFill>
              </a:rPr>
              <a:t>öznelerde</a:t>
            </a:r>
            <a:r>
              <a:rPr lang="en-US" dirty="0">
                <a:solidFill>
                  <a:schemeClr val="bg1"/>
                </a:solidFill>
              </a:rPr>
              <a:t> hem de belli </a:t>
            </a:r>
            <a:r>
              <a:rPr lang="en-US" dirty="0" err="1">
                <a:solidFill>
                  <a:schemeClr val="bg1"/>
                </a:solidFill>
              </a:rPr>
              <a:t>nesnelerde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istikrarlı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biçimde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ikamet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edebilir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Bu </a:t>
            </a:r>
            <a:r>
              <a:rPr lang="en-US" dirty="0" err="1">
                <a:solidFill>
                  <a:schemeClr val="bg1"/>
                </a:solidFill>
              </a:rPr>
              <a:t>süreç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dilsel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üretilen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toplumsal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inşadır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Duygular, belli </a:t>
            </a:r>
            <a:r>
              <a:rPr lang="en-US" dirty="0" err="1">
                <a:solidFill>
                  <a:schemeClr val="bg1"/>
                </a:solidFill>
              </a:rPr>
              <a:t>doğallaştırma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süreçlerine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tabi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dahi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hiçbir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nesneye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içkin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olamaz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Benzer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şekilde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duyguların</a:t>
            </a:r>
            <a:r>
              <a:rPr lang="en-US" dirty="0">
                <a:solidFill>
                  <a:schemeClr val="bg1"/>
                </a:solidFill>
              </a:rPr>
              <a:t> belli </a:t>
            </a:r>
            <a:r>
              <a:rPr lang="en-US" dirty="0" err="1">
                <a:solidFill>
                  <a:schemeClr val="bg1"/>
                </a:solidFill>
              </a:rPr>
              <a:t>özneliklere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içkin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olamaz</a:t>
            </a:r>
            <a:r>
              <a:rPr lang="en-US" dirty="0">
                <a:solidFill>
                  <a:schemeClr val="bg1"/>
                </a:solidFill>
              </a:rPr>
              <a:t>. </a:t>
            </a:r>
            <a:endParaRPr lang="en-US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030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Duyguların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Kültürel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Politikası</a:t>
            </a:r>
            <a:r>
              <a:rPr lang="en-US" sz="4400" dirty="0">
                <a:solidFill>
                  <a:srgbClr val="FFFFFF"/>
                </a:solidFill>
              </a:rPr>
              <a:t> – Sara Ahmed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pPr lvl="1"/>
            <a:r>
              <a:rPr lang="en-US" dirty="0" err="1">
                <a:solidFill>
                  <a:schemeClr val="bg1"/>
                </a:solidFill>
              </a:rPr>
              <a:t>Hatırlatma</a:t>
            </a:r>
            <a:r>
              <a:rPr lang="en-US" dirty="0">
                <a:solidFill>
                  <a:schemeClr val="bg1"/>
                </a:solidFill>
              </a:rPr>
              <a:t>-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Bedenin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bilgisi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duygular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Bedenin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hareketi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bedensel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etkiler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değişimler</a:t>
            </a:r>
            <a:r>
              <a:rPr lang="en-US" dirty="0">
                <a:solidFill>
                  <a:schemeClr val="bg1"/>
                </a:solidFill>
              </a:rPr>
              <a:t>, …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İlişkisellik</a:t>
            </a:r>
            <a:r>
              <a:rPr lang="en-US" dirty="0">
                <a:solidFill>
                  <a:schemeClr val="bg1"/>
                </a:solidFill>
              </a:rPr>
              <a:t>:  Duygular ne </a:t>
            </a:r>
            <a:r>
              <a:rPr lang="en-US" dirty="0" err="1">
                <a:solidFill>
                  <a:schemeClr val="bg1"/>
                </a:solidFill>
              </a:rPr>
              <a:t>özneye</a:t>
            </a:r>
            <a:r>
              <a:rPr lang="en-US" dirty="0">
                <a:solidFill>
                  <a:schemeClr val="bg1"/>
                </a:solidFill>
              </a:rPr>
              <a:t> ne de </a:t>
            </a:r>
            <a:r>
              <a:rPr lang="en-US" dirty="0" err="1">
                <a:solidFill>
                  <a:schemeClr val="bg1"/>
                </a:solidFill>
              </a:rPr>
              <a:t>nesneye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içkindir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Öznenin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nesne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karşılaşmasının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sonucu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oluşur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marL="0" indent="0">
              <a:buNone/>
            </a:pPr>
            <a:endParaRPr lang="en-US" sz="16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600" i="1" dirty="0">
                <a:solidFill>
                  <a:schemeClr val="bg1"/>
                </a:solidFill>
              </a:rPr>
              <a:t>“</a:t>
            </a:r>
            <a:r>
              <a:rPr lang="en-US" sz="1600" i="1" dirty="0" err="1">
                <a:solidFill>
                  <a:schemeClr val="bg1"/>
                </a:solidFill>
              </a:rPr>
              <a:t>Eğer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duygular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nesnelerin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ürünü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olmayıp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nesnelerle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u="sng" dirty="0" err="1">
                <a:solidFill>
                  <a:schemeClr val="bg1"/>
                </a:solidFill>
              </a:rPr>
              <a:t>temasla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şekilleniyorsa</a:t>
            </a:r>
            <a:r>
              <a:rPr lang="en-US" sz="1600" i="1" dirty="0">
                <a:solidFill>
                  <a:schemeClr val="bg1"/>
                </a:solidFill>
              </a:rPr>
              <a:t>, o zaman </a:t>
            </a:r>
            <a:r>
              <a:rPr lang="en-US" sz="1600" i="1" dirty="0" err="1">
                <a:solidFill>
                  <a:schemeClr val="bg1"/>
                </a:solidFill>
              </a:rPr>
              <a:t>duygular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u="sng" dirty="0" err="1">
                <a:solidFill>
                  <a:schemeClr val="bg1"/>
                </a:solidFill>
              </a:rPr>
              <a:t>öznenin</a:t>
            </a:r>
            <a:r>
              <a:rPr lang="en-US" sz="1600" i="1" u="sng" dirty="0">
                <a:solidFill>
                  <a:schemeClr val="bg1"/>
                </a:solidFill>
              </a:rPr>
              <a:t> </a:t>
            </a:r>
            <a:r>
              <a:rPr lang="en-US" sz="1600" i="1" u="sng" dirty="0" err="1">
                <a:solidFill>
                  <a:schemeClr val="bg1"/>
                </a:solidFill>
              </a:rPr>
              <a:t>ya</a:t>
            </a:r>
            <a:r>
              <a:rPr lang="en-US" sz="1600" i="1" u="sng" dirty="0">
                <a:solidFill>
                  <a:schemeClr val="bg1"/>
                </a:solidFill>
              </a:rPr>
              <a:t> da </a:t>
            </a:r>
            <a:r>
              <a:rPr lang="en-US" sz="1600" i="1" u="sng" dirty="0" err="1">
                <a:solidFill>
                  <a:schemeClr val="bg1"/>
                </a:solidFill>
              </a:rPr>
              <a:t>nesnenin</a:t>
            </a:r>
            <a:r>
              <a:rPr lang="en-US" sz="1600" i="1" u="sng" dirty="0">
                <a:solidFill>
                  <a:schemeClr val="bg1"/>
                </a:solidFill>
              </a:rPr>
              <a:t> </a:t>
            </a:r>
            <a:r>
              <a:rPr lang="en-US" sz="1600" i="1" dirty="0">
                <a:solidFill>
                  <a:schemeClr val="bg1"/>
                </a:solidFill>
              </a:rPr>
              <a:t>“</a:t>
            </a:r>
            <a:r>
              <a:rPr lang="en-US" sz="1600" i="1" dirty="0" err="1">
                <a:solidFill>
                  <a:schemeClr val="bg1"/>
                </a:solidFill>
              </a:rPr>
              <a:t>içinde</a:t>
            </a:r>
            <a:r>
              <a:rPr lang="en-US" sz="1600" i="1" dirty="0">
                <a:solidFill>
                  <a:schemeClr val="bg1"/>
                </a:solidFill>
              </a:rPr>
              <a:t>” </a:t>
            </a:r>
            <a:r>
              <a:rPr lang="en-US" sz="1600" i="1" dirty="0" err="1">
                <a:solidFill>
                  <a:schemeClr val="bg1"/>
                </a:solidFill>
              </a:rPr>
              <a:t>deyip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geçemeyiz</a:t>
            </a:r>
            <a:r>
              <a:rPr lang="en-US" sz="1600" i="1" dirty="0">
                <a:solidFill>
                  <a:schemeClr val="bg1"/>
                </a:solidFill>
              </a:rPr>
              <a:t>. Bu durum, </a:t>
            </a:r>
            <a:r>
              <a:rPr lang="en-US" sz="1600" i="1" dirty="0" err="1">
                <a:solidFill>
                  <a:schemeClr val="bg1"/>
                </a:solidFill>
              </a:rPr>
              <a:t>duyguların</a:t>
            </a:r>
            <a:r>
              <a:rPr lang="en-US" sz="1600" i="1" dirty="0">
                <a:solidFill>
                  <a:schemeClr val="bg1"/>
                </a:solidFill>
              </a:rPr>
              <a:t>, </a:t>
            </a:r>
            <a:r>
              <a:rPr lang="en-US" sz="1600" i="1" dirty="0" err="1">
                <a:solidFill>
                  <a:schemeClr val="bg1"/>
                </a:solidFill>
              </a:rPr>
              <a:t>özne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ya</a:t>
            </a:r>
            <a:r>
              <a:rPr lang="en-US" sz="1600" i="1" dirty="0">
                <a:solidFill>
                  <a:schemeClr val="bg1"/>
                </a:solidFill>
              </a:rPr>
              <a:t> da </a:t>
            </a:r>
            <a:r>
              <a:rPr lang="en-US" sz="1600" i="1" dirty="0" err="1">
                <a:solidFill>
                  <a:schemeClr val="bg1"/>
                </a:solidFill>
              </a:rPr>
              <a:t>nesnelerin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içinde</a:t>
            </a:r>
            <a:r>
              <a:rPr lang="en-US" sz="1600" i="1" dirty="0">
                <a:solidFill>
                  <a:schemeClr val="bg1"/>
                </a:solidFill>
              </a:rPr>
              <a:t> “</a:t>
            </a:r>
            <a:r>
              <a:rPr lang="en-US" sz="1600" i="1" dirty="0" err="1">
                <a:solidFill>
                  <a:schemeClr val="bg1"/>
                </a:solidFill>
              </a:rPr>
              <a:t>ikamet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eden</a:t>
            </a:r>
            <a:r>
              <a:rPr lang="en-US" sz="1600" i="1" dirty="0">
                <a:solidFill>
                  <a:schemeClr val="bg1"/>
                </a:solidFill>
              </a:rPr>
              <a:t>” </a:t>
            </a:r>
            <a:r>
              <a:rPr lang="en-US" sz="1600" i="1" dirty="0" err="1">
                <a:solidFill>
                  <a:schemeClr val="bg1"/>
                </a:solidFill>
              </a:rPr>
              <a:t>şeyler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olarak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yorumlanmayacağı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anlamına</a:t>
            </a:r>
            <a:r>
              <a:rPr lang="en-US" sz="1600" i="1" dirty="0">
                <a:solidFill>
                  <a:schemeClr val="bg1"/>
                </a:solidFill>
              </a:rPr>
              <a:t> </a:t>
            </a:r>
            <a:r>
              <a:rPr lang="en-US" sz="1600" i="1" dirty="0" err="1">
                <a:solidFill>
                  <a:schemeClr val="bg1"/>
                </a:solidFill>
              </a:rPr>
              <a:t>gelmez</a:t>
            </a:r>
            <a:r>
              <a:rPr lang="en-US" sz="1600" i="1" dirty="0">
                <a:solidFill>
                  <a:schemeClr val="bg1"/>
                </a:solidFill>
              </a:rPr>
              <a:t>”. 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</a:rPr>
              <a:t>Sara Ahmed, </a:t>
            </a:r>
            <a:r>
              <a:rPr lang="en-US" sz="1600" dirty="0" err="1">
                <a:solidFill>
                  <a:schemeClr val="bg1"/>
                </a:solidFill>
              </a:rPr>
              <a:t>Duyguların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Kültürel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Politikası</a:t>
            </a:r>
            <a:r>
              <a:rPr lang="en-US" sz="1600" dirty="0">
                <a:solidFill>
                  <a:schemeClr val="bg1"/>
                </a:solidFill>
              </a:rPr>
              <a:t>, s15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Söylemsellik</a:t>
            </a:r>
            <a:r>
              <a:rPr lang="en-US" dirty="0">
                <a:solidFill>
                  <a:schemeClr val="bg1"/>
                </a:solidFill>
              </a:rPr>
              <a:t>: Duygular </a:t>
            </a:r>
            <a:r>
              <a:rPr lang="en-US" dirty="0" err="1">
                <a:solidFill>
                  <a:schemeClr val="bg1"/>
                </a:solidFill>
              </a:rPr>
              <a:t>nesnelerin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anlamlandırılması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oluşur</a:t>
            </a:r>
            <a:r>
              <a:rPr lang="en-US" dirty="0">
                <a:solidFill>
                  <a:schemeClr val="bg1"/>
                </a:solidFill>
              </a:rPr>
              <a:t>. Belli </a:t>
            </a:r>
            <a:r>
              <a:rPr lang="en-US" dirty="0" err="1">
                <a:solidFill>
                  <a:schemeClr val="bg1"/>
                </a:solidFill>
              </a:rPr>
              <a:t>yorumlayıcı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çerçeveler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tekrarlandıkça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duygular</a:t>
            </a:r>
            <a:r>
              <a:rPr lang="en-US" dirty="0">
                <a:solidFill>
                  <a:schemeClr val="bg1"/>
                </a:solidFill>
              </a:rPr>
              <a:t> belli </a:t>
            </a:r>
            <a:r>
              <a:rPr lang="en-US" dirty="0" err="1">
                <a:solidFill>
                  <a:schemeClr val="bg1"/>
                </a:solidFill>
              </a:rPr>
              <a:t>nesnelere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yapışır</a:t>
            </a:r>
            <a:r>
              <a:rPr lang="en-US" dirty="0">
                <a:solidFill>
                  <a:schemeClr val="bg1"/>
                </a:solidFill>
              </a:rPr>
              <a:t>.  Duygular, </a:t>
            </a:r>
            <a:r>
              <a:rPr lang="en-US" dirty="0" err="1">
                <a:solidFill>
                  <a:schemeClr val="bg1"/>
                </a:solidFill>
              </a:rPr>
              <a:t>zamansalllıkla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sermaye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gibi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birikerek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çoğalır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11141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Duygular </a:t>
            </a:r>
            <a:r>
              <a:rPr lang="en-US" sz="4400" dirty="0" err="1">
                <a:solidFill>
                  <a:srgbClr val="FFFFFF"/>
                </a:solidFill>
              </a:rPr>
              <a:t>ve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Dil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 lnSpcReduction="10000"/>
          </a:bodyPr>
          <a:lstStyle/>
          <a:p>
            <a:pPr lvl="1"/>
            <a:r>
              <a:rPr lang="en-US" sz="1800" dirty="0">
                <a:solidFill>
                  <a:schemeClr val="bg1"/>
                </a:solidFill>
              </a:rPr>
              <a:t>Duygular </a:t>
            </a:r>
            <a:r>
              <a:rPr lang="en-US" sz="1800" dirty="0" err="1">
                <a:solidFill>
                  <a:schemeClr val="bg1"/>
                </a:solidFill>
              </a:rPr>
              <a:t>dil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içerisinde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sembolik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temsiller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aracılığıyla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oluşur</a:t>
            </a:r>
            <a:r>
              <a:rPr lang="en-US" sz="18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Duygular belli </a:t>
            </a:r>
            <a:r>
              <a:rPr lang="en-US" sz="1800" dirty="0" err="1">
                <a:solidFill>
                  <a:schemeClr val="bg1"/>
                </a:solidFill>
              </a:rPr>
              <a:t>nesnelere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yapışırken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dilin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diferansiyel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mantığını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üretir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pPr lvl="2"/>
            <a:r>
              <a:rPr lang="en-US" sz="1800" dirty="0" err="1">
                <a:solidFill>
                  <a:schemeClr val="bg1"/>
                </a:solidFill>
              </a:rPr>
              <a:t>Duyguların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üretimi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gösterenler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zincirine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dahil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olarak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gerçekleşir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Postyapısalcı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düşüncede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dil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gibi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yapılanmış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olan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toplum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ve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kültür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içerisinde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gösterenler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doğrudan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gösterilenler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ile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ilişkili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değildir</a:t>
            </a:r>
            <a:r>
              <a:rPr lang="en-US" sz="18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Anlam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gösterenlerin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başka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gösterenlerle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ilişkisi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ile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kurulur</a:t>
            </a:r>
            <a:r>
              <a:rPr lang="en-US" sz="1800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Anlam’ın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kurucusu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başlatıcısı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</a:t>
            </a:r>
            <a:r>
              <a:rPr lang="en-US" sz="1800" dirty="0">
                <a:solidFill>
                  <a:schemeClr val="bg1"/>
                </a:solidFill>
              </a:rPr>
              <a:t> ilk </a:t>
            </a:r>
            <a:r>
              <a:rPr lang="en-US" sz="1800" dirty="0" err="1">
                <a:solidFill>
                  <a:schemeClr val="bg1"/>
                </a:solidFill>
              </a:rPr>
              <a:t>gösteren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olmadığı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gibi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anlamın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sonuçlandığı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</a:t>
            </a:r>
            <a:r>
              <a:rPr lang="en-US" sz="1800" dirty="0">
                <a:solidFill>
                  <a:schemeClr val="bg1"/>
                </a:solidFill>
              </a:rPr>
              <a:t> son </a:t>
            </a:r>
            <a:r>
              <a:rPr lang="en-US" sz="1800" dirty="0" err="1">
                <a:solidFill>
                  <a:schemeClr val="bg1"/>
                </a:solidFill>
              </a:rPr>
              <a:t>gösterenden</a:t>
            </a:r>
            <a:r>
              <a:rPr lang="en-US" sz="1800" dirty="0">
                <a:solidFill>
                  <a:schemeClr val="bg1"/>
                </a:solidFill>
              </a:rPr>
              <a:t> de </a:t>
            </a:r>
            <a:r>
              <a:rPr lang="en-US" sz="1800" dirty="0" err="1">
                <a:solidFill>
                  <a:schemeClr val="bg1"/>
                </a:solidFill>
              </a:rPr>
              <a:t>söz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edilemez</a:t>
            </a:r>
            <a:r>
              <a:rPr lang="en-US" sz="18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Anlam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gösterenler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zinciri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içerisinde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kayıtlıdır</a:t>
            </a:r>
            <a:r>
              <a:rPr lang="en-US" sz="18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Anlamın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üretilmesinde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sürekli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yeni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gösterenler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bu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zincire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dahil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edilebilir</a:t>
            </a:r>
            <a:r>
              <a:rPr lang="en-US" sz="1800" dirty="0">
                <a:solidFill>
                  <a:schemeClr val="bg1"/>
                </a:solidFill>
              </a:rPr>
              <a:t>. </a:t>
            </a:r>
            <a:r>
              <a:rPr lang="en-US" sz="1800" dirty="0" err="1">
                <a:solidFill>
                  <a:schemeClr val="bg1"/>
                </a:solidFill>
              </a:rPr>
              <a:t>Dolayısıyla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anlamın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sabitlenmiş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tekilleşmiş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durağan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gösterge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olarak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üretilmesi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imkansızdır</a:t>
            </a:r>
            <a:r>
              <a:rPr lang="en-US" sz="18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1800" dirty="0" err="1">
                <a:solidFill>
                  <a:schemeClr val="bg1"/>
                </a:solidFill>
              </a:rPr>
              <a:t>anlam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sürekli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yeniden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üretilebilen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 err="1">
                <a:solidFill>
                  <a:schemeClr val="bg1"/>
                </a:solidFill>
              </a:rPr>
              <a:t>oynak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bir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varlık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olarak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düşünülmesine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davet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eder</a:t>
            </a:r>
            <a:r>
              <a:rPr lang="en-US" sz="1800" dirty="0">
                <a:solidFill>
                  <a:schemeClr val="bg1"/>
                </a:solidFill>
              </a:rPr>
              <a:t> (</a:t>
            </a:r>
            <a:r>
              <a:rPr lang="en-US" sz="1800" dirty="0" err="1">
                <a:solidFill>
                  <a:schemeClr val="bg1"/>
                </a:solidFill>
              </a:rPr>
              <a:t>bkz</a:t>
            </a:r>
            <a:r>
              <a:rPr lang="en-US" sz="1800" dirty="0">
                <a:solidFill>
                  <a:schemeClr val="bg1"/>
                </a:solidFill>
              </a:rPr>
              <a:t>. Derrida)</a:t>
            </a:r>
          </a:p>
          <a:p>
            <a:pPr lvl="1"/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727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Dilin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Diferansiyel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Mantığı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 lnSpcReduction="10000"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Derrida’ya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göre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anlam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hiçbir</a:t>
            </a:r>
            <a:r>
              <a:rPr lang="en-US" sz="2400" dirty="0">
                <a:solidFill>
                  <a:schemeClr val="bg1"/>
                </a:solidFill>
              </a:rPr>
              <a:t> zaman </a:t>
            </a:r>
            <a:r>
              <a:rPr lang="en-US" sz="2400" dirty="0" err="1">
                <a:solidFill>
                  <a:schemeClr val="bg1"/>
                </a:solidFill>
              </a:rPr>
              <a:t>gösterilen’e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ulaşarak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üretilmez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2000" dirty="0" err="1">
                <a:solidFill>
                  <a:schemeClr val="bg1"/>
                </a:solidFill>
              </a:rPr>
              <a:t>Anlam</a:t>
            </a:r>
            <a:r>
              <a:rPr lang="en-US" sz="2000" dirty="0">
                <a:solidFill>
                  <a:schemeClr val="bg1"/>
                </a:solidFill>
              </a:rPr>
              <a:t> her zaman </a:t>
            </a:r>
            <a:r>
              <a:rPr lang="en-US" sz="2000" dirty="0" err="1">
                <a:solidFill>
                  <a:schemeClr val="bg1"/>
                </a:solidFill>
              </a:rPr>
              <a:t>gösterenler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zinciri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içerisinde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kurulur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2000" dirty="0" err="1">
                <a:solidFill>
                  <a:schemeClr val="bg1"/>
                </a:solidFill>
              </a:rPr>
              <a:t>Gösterilen’e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ulaşmak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mümkün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değildir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2000" dirty="0" err="1">
                <a:solidFill>
                  <a:schemeClr val="bg1"/>
                </a:solidFill>
              </a:rPr>
              <a:t>Bkz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  <a:r>
              <a:rPr lang="en-US" sz="2000" dirty="0" err="1">
                <a:solidFill>
                  <a:schemeClr val="bg1"/>
                </a:solidFill>
              </a:rPr>
              <a:t>Dil’in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temsil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alanının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dışında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bir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varlığın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imkansızlığı</a:t>
            </a:r>
            <a:endParaRPr lang="en-US" sz="2000" dirty="0">
              <a:solidFill>
                <a:schemeClr val="bg1"/>
              </a:solidFill>
            </a:endParaRP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Bu </a:t>
            </a:r>
            <a:r>
              <a:rPr lang="en-US" sz="2000" dirty="0" err="1">
                <a:solidFill>
                  <a:schemeClr val="bg1"/>
                </a:solidFill>
              </a:rPr>
              <a:t>nedenle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anlam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diferansiyel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bir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mantık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ile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kurulur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Bu </a:t>
            </a:r>
            <a:r>
              <a:rPr lang="en-US" sz="2000" dirty="0" err="1">
                <a:solidFill>
                  <a:schemeClr val="bg1"/>
                </a:solidFill>
              </a:rPr>
              <a:t>aynı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zamanda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anlamın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ertelenmesidir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sz="2000" dirty="0" err="1">
                <a:solidFill>
                  <a:schemeClr val="bg1"/>
                </a:solidFill>
              </a:rPr>
              <a:t>Différ</a:t>
            </a:r>
            <a:r>
              <a:rPr lang="en-US" sz="2000" dirty="0">
                <a:solidFill>
                  <a:schemeClr val="bg1"/>
                </a:solidFill>
              </a:rPr>
              <a:t>+ Differ</a:t>
            </a:r>
          </a:p>
          <a:p>
            <a:pPr lvl="2"/>
            <a:r>
              <a:rPr lang="tr-TR" sz="1800" dirty="0">
                <a:solidFill>
                  <a:schemeClr val="bg1"/>
                </a:solidFill>
              </a:rPr>
              <a:t>farklılık + erteleme. </a:t>
            </a:r>
          </a:p>
          <a:p>
            <a:pPr lvl="2"/>
            <a:r>
              <a:rPr lang="tr-TR" sz="1800" dirty="0">
                <a:solidFill>
                  <a:schemeClr val="bg1"/>
                </a:solidFill>
              </a:rPr>
              <a:t>Anlamın ertelenmesi. </a:t>
            </a:r>
          </a:p>
          <a:p>
            <a:pPr lvl="1"/>
            <a:r>
              <a:rPr lang="tr-TR" sz="2000" dirty="0">
                <a:solidFill>
                  <a:schemeClr val="bg1"/>
                </a:solidFill>
              </a:rPr>
              <a:t>Bu dilsel anlamın </a:t>
            </a:r>
            <a:r>
              <a:rPr lang="tr-TR" sz="2000" u="sng" dirty="0">
                <a:solidFill>
                  <a:schemeClr val="bg1"/>
                </a:solidFill>
              </a:rPr>
              <a:t>oynaklığını, muğlaklığını, istikrarsızlığını, karar-</a:t>
            </a:r>
            <a:r>
              <a:rPr lang="tr-TR" sz="2000" u="sng" dirty="0" err="1">
                <a:solidFill>
                  <a:schemeClr val="bg1"/>
                </a:solidFill>
              </a:rPr>
              <a:t>verilemezliğini</a:t>
            </a:r>
            <a:r>
              <a:rPr lang="tr-TR" sz="2000" u="sng" dirty="0">
                <a:solidFill>
                  <a:schemeClr val="bg1"/>
                </a:solidFill>
              </a:rPr>
              <a:t> </a:t>
            </a:r>
            <a:r>
              <a:rPr lang="tr-TR" sz="2000" dirty="0">
                <a:solidFill>
                  <a:schemeClr val="bg1"/>
                </a:solidFill>
              </a:rPr>
              <a:t>ima ediyor.</a:t>
            </a:r>
            <a:endParaRPr lang="en-US" sz="1800" dirty="0">
              <a:solidFill>
                <a:schemeClr val="bg1"/>
              </a:solidFill>
            </a:endParaRPr>
          </a:p>
          <a:p>
            <a:pPr lvl="1"/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138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rgbClr val="FFFFFF"/>
                </a:solidFill>
              </a:rPr>
              <a:t>Dilsel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Mecazlar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 fontScale="92500" lnSpcReduction="10000"/>
          </a:bodyPr>
          <a:lstStyle/>
          <a:p>
            <a:pPr lvl="1"/>
            <a:r>
              <a:rPr lang="en-US" dirty="0">
                <a:solidFill>
                  <a:schemeClr val="bg1"/>
                </a:solidFill>
              </a:rPr>
              <a:t>‘</a:t>
            </a:r>
            <a:r>
              <a:rPr lang="en-US" dirty="0" err="1">
                <a:solidFill>
                  <a:schemeClr val="bg1"/>
                </a:solidFill>
              </a:rPr>
              <a:t>Doğruluk</a:t>
            </a:r>
            <a:r>
              <a:rPr lang="en-US" dirty="0">
                <a:solidFill>
                  <a:schemeClr val="bg1"/>
                </a:solidFill>
              </a:rPr>
              <a:t>’ </a:t>
            </a:r>
            <a:r>
              <a:rPr lang="en-US" dirty="0" err="1">
                <a:solidFill>
                  <a:schemeClr val="bg1"/>
                </a:solidFill>
              </a:rPr>
              <a:t>ve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dirty="0" err="1">
                <a:solidFill>
                  <a:schemeClr val="bg1"/>
                </a:solidFill>
              </a:rPr>
              <a:t>hakikat</a:t>
            </a:r>
            <a:r>
              <a:rPr lang="en-US" dirty="0">
                <a:solidFill>
                  <a:schemeClr val="bg1"/>
                </a:solidFill>
              </a:rPr>
              <a:t>’ </a:t>
            </a:r>
            <a:r>
              <a:rPr lang="en-US" dirty="0" err="1">
                <a:solidFill>
                  <a:schemeClr val="bg1"/>
                </a:solidFill>
              </a:rPr>
              <a:t>kavramları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ancak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temsiliyet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rejiminden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ibarettir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Dilsel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yorumlamalarımızın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ötesinde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hakikatten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söz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edemeyiz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>
                <a:solidFill>
                  <a:schemeClr val="bg1"/>
                </a:solidFill>
              </a:rPr>
              <a:t>Bu </a:t>
            </a:r>
            <a:r>
              <a:rPr lang="en-US" dirty="0" err="1">
                <a:solidFill>
                  <a:schemeClr val="bg1"/>
                </a:solidFill>
              </a:rPr>
              <a:t>yorumlama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biçimleri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retorik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oyunları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Mecaz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değişmece</a:t>
            </a:r>
            <a:r>
              <a:rPr lang="en-US" dirty="0">
                <a:solidFill>
                  <a:schemeClr val="bg1"/>
                </a:solidFill>
              </a:rPr>
              <a:t>) </a:t>
            </a:r>
            <a:r>
              <a:rPr lang="en-US" dirty="0" err="1">
                <a:solidFill>
                  <a:schemeClr val="bg1"/>
                </a:solidFill>
              </a:rPr>
              <a:t>farklı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gösterenler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arasında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özdeşlikler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kurarak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hakikati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üreten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önemli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retorik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araçlarındandır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sz="2000" dirty="0" err="1">
                <a:solidFill>
                  <a:schemeClr val="bg1"/>
                </a:solidFill>
              </a:rPr>
              <a:t>Bkz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  <a:r>
              <a:rPr lang="en-US" sz="2000" dirty="0" err="1">
                <a:solidFill>
                  <a:schemeClr val="bg1"/>
                </a:solidFill>
              </a:rPr>
              <a:t>Metafor</a:t>
            </a:r>
            <a:r>
              <a:rPr lang="en-US" sz="2000" dirty="0">
                <a:solidFill>
                  <a:schemeClr val="bg1"/>
                </a:solidFill>
              </a:rPr>
              <a:t> (</a:t>
            </a:r>
            <a:r>
              <a:rPr lang="en-US" sz="2000" dirty="0" err="1">
                <a:solidFill>
                  <a:schemeClr val="bg1"/>
                </a:solidFill>
              </a:rPr>
              <a:t>eğretileme</a:t>
            </a:r>
            <a:r>
              <a:rPr lang="en-US" sz="2000" dirty="0">
                <a:solidFill>
                  <a:schemeClr val="bg1"/>
                </a:solidFill>
              </a:rPr>
              <a:t>) </a:t>
            </a:r>
            <a:r>
              <a:rPr lang="en-US" sz="2000" dirty="0" err="1">
                <a:solidFill>
                  <a:schemeClr val="bg1"/>
                </a:solidFill>
              </a:rPr>
              <a:t>ve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Metonimi</a:t>
            </a:r>
            <a:r>
              <a:rPr lang="en-US" sz="2000" dirty="0">
                <a:solidFill>
                  <a:schemeClr val="bg1"/>
                </a:solidFill>
              </a:rPr>
              <a:t> (</a:t>
            </a:r>
            <a:r>
              <a:rPr lang="en-US" sz="2000" dirty="0" err="1">
                <a:solidFill>
                  <a:schemeClr val="bg1"/>
                </a:solidFill>
              </a:rPr>
              <a:t>düzdeğişmece</a:t>
            </a:r>
            <a:r>
              <a:rPr lang="en-US" sz="2000" dirty="0">
                <a:solidFill>
                  <a:schemeClr val="bg1"/>
                </a:solidFill>
              </a:rPr>
              <a:t>)</a:t>
            </a:r>
          </a:p>
          <a:p>
            <a:r>
              <a:rPr lang="en-US" sz="2000" dirty="0">
                <a:solidFill>
                  <a:schemeClr val="bg1"/>
                </a:solidFill>
              </a:rPr>
              <a:t>Bu </a:t>
            </a:r>
            <a:r>
              <a:rPr lang="en-US" sz="2000" dirty="0" err="1">
                <a:solidFill>
                  <a:schemeClr val="bg1"/>
                </a:solidFill>
              </a:rPr>
              <a:t>retorik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oyunlar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düşünme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biçimlerini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değerler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normları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pratikleri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belirleyen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kurucu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dilsel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güçlerdir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</a:p>
          <a:p>
            <a:r>
              <a:rPr lang="tr-TR" u="sng" dirty="0">
                <a:solidFill>
                  <a:schemeClr val="bg1"/>
                </a:solidFill>
              </a:rPr>
              <a:t>Retorik araçlar (mecazlar </a:t>
            </a:r>
            <a:r>
              <a:rPr lang="mr-IN" u="sng" dirty="0">
                <a:solidFill>
                  <a:schemeClr val="bg1"/>
                </a:solidFill>
              </a:rPr>
              <a:t>–</a:t>
            </a:r>
            <a:r>
              <a:rPr lang="tr-TR" u="sng" dirty="0">
                <a:solidFill>
                  <a:schemeClr val="bg1"/>
                </a:solidFill>
              </a:rPr>
              <a:t> metaforlar) farklı gösterenler arasında özdeşlikler kurar: </a:t>
            </a:r>
            <a:r>
              <a:rPr lang="tr-TR" b="1" u="sng" dirty="0">
                <a:solidFill>
                  <a:schemeClr val="bg1"/>
                </a:solidFill>
              </a:rPr>
              <a:t>BİR BİLGİ BİÇİMİ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Dil bu sayede deneyimlerimizi, yargılarımızı biçimlendirir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İnsanlar, eylemler ve yerler hakkında değerleri </a:t>
            </a:r>
            <a:r>
              <a:rPr lang="tr-TR" u="sng" dirty="0">
                <a:solidFill>
                  <a:schemeClr val="bg1"/>
                </a:solidFill>
              </a:rPr>
              <a:t>yükseltir/alçaltır</a:t>
            </a:r>
            <a:r>
              <a:rPr lang="tr-TR" dirty="0">
                <a:solidFill>
                  <a:schemeClr val="bg1"/>
                </a:solidFill>
              </a:rPr>
              <a:t>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DİL düşünme biçimlerini, eylem kiplerini tayin ediyor. Bunu özellikle </a:t>
            </a:r>
            <a:r>
              <a:rPr lang="tr-TR" b="1" u="sng" dirty="0">
                <a:solidFill>
                  <a:schemeClr val="bg1"/>
                </a:solidFill>
              </a:rPr>
              <a:t>MECAZLAR sayesinde </a:t>
            </a:r>
            <a:r>
              <a:rPr lang="tr-TR" dirty="0">
                <a:solidFill>
                  <a:schemeClr val="bg1"/>
                </a:solidFill>
              </a:rPr>
              <a:t>yapar.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Dil </a:t>
            </a:r>
            <a:r>
              <a:rPr lang="tr-TR" b="1" u="sng" dirty="0">
                <a:solidFill>
                  <a:schemeClr val="bg1"/>
                </a:solidFill>
              </a:rPr>
              <a:t>düzenleyici kapasitesini </a:t>
            </a:r>
            <a:r>
              <a:rPr lang="tr-TR" dirty="0">
                <a:solidFill>
                  <a:schemeClr val="bg1"/>
                </a:solidFill>
              </a:rPr>
              <a:t>MECAZLARA borçludur. </a:t>
            </a:r>
            <a:r>
              <a:rPr lang="tr-TR" dirty="0" err="1">
                <a:solidFill>
                  <a:schemeClr val="bg1"/>
                </a:solidFill>
              </a:rPr>
              <a:t>ŞEYLER’i</a:t>
            </a:r>
            <a:r>
              <a:rPr lang="tr-TR" dirty="0">
                <a:solidFill>
                  <a:schemeClr val="bg1"/>
                </a:solidFill>
              </a:rPr>
              <a:t> nasıl kavradığımızı yönetir. </a:t>
            </a:r>
            <a:endParaRPr lang="en-US" sz="2000" dirty="0">
              <a:solidFill>
                <a:schemeClr val="bg1"/>
              </a:solidFill>
            </a:endParaRPr>
          </a:p>
          <a:p>
            <a:pPr lvl="1"/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117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‘</a:t>
            </a:r>
            <a:r>
              <a:rPr lang="en-US" sz="4400" dirty="0" err="1">
                <a:solidFill>
                  <a:srgbClr val="FFFFFF"/>
                </a:solidFill>
              </a:rPr>
              <a:t>Duyguların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Metinselliği</a:t>
            </a:r>
            <a:r>
              <a:rPr lang="en-US" sz="4400" dirty="0">
                <a:solidFill>
                  <a:srgbClr val="FFFFFF"/>
                </a:solidFill>
              </a:rPr>
              <a:t>’ – Sara Ahmed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pPr lvl="1"/>
            <a:r>
              <a:rPr lang="en-US" dirty="0">
                <a:solidFill>
                  <a:schemeClr val="bg1"/>
                </a:solidFill>
              </a:rPr>
              <a:t>Sara </a:t>
            </a:r>
            <a:r>
              <a:rPr lang="en-US" dirty="0" err="1">
                <a:solidFill>
                  <a:schemeClr val="bg1"/>
                </a:solidFill>
              </a:rPr>
              <a:t>Ahmed’e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göre</a:t>
            </a:r>
            <a:r>
              <a:rPr lang="en-US" dirty="0">
                <a:solidFill>
                  <a:schemeClr val="bg1"/>
                </a:solidFill>
              </a:rPr>
              <a:t>;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‘</a:t>
            </a:r>
            <a:r>
              <a:rPr lang="tr-TR" dirty="0">
                <a:solidFill>
                  <a:schemeClr val="bg1"/>
                </a:solidFill>
              </a:rPr>
              <a:t>Gösterenler zinciri </a:t>
            </a:r>
            <a:r>
              <a:rPr lang="mr-IN" dirty="0">
                <a:solidFill>
                  <a:schemeClr val="bg1"/>
                </a:solidFill>
              </a:rPr>
              <a:t>–</a:t>
            </a:r>
            <a:r>
              <a:rPr lang="tr-TR" dirty="0">
                <a:solidFill>
                  <a:schemeClr val="bg1"/>
                </a:solidFill>
              </a:rPr>
              <a:t>mecazlarıyla- bizim nesnelere karşı </a:t>
            </a:r>
            <a:r>
              <a:rPr lang="tr-TR" b="1" u="sng" dirty="0">
                <a:solidFill>
                  <a:schemeClr val="bg1"/>
                </a:solidFill>
              </a:rPr>
              <a:t>yönelimimizi tayin eder</a:t>
            </a:r>
            <a:r>
              <a:rPr lang="tr-TR" dirty="0">
                <a:solidFill>
                  <a:schemeClr val="bg1"/>
                </a:solidFill>
              </a:rPr>
              <a:t>. </a:t>
            </a:r>
          </a:p>
          <a:p>
            <a:pPr lvl="2"/>
            <a:r>
              <a:rPr lang="tr-TR" dirty="0">
                <a:solidFill>
                  <a:schemeClr val="bg1"/>
                </a:solidFill>
              </a:rPr>
              <a:t>Bedenlere, pratiklere, yerlere karşı </a:t>
            </a:r>
            <a:r>
              <a:rPr lang="tr-TR" b="1" u="sng" dirty="0">
                <a:solidFill>
                  <a:schemeClr val="bg1"/>
                </a:solidFill>
              </a:rPr>
              <a:t>hangi duygusal yönelimlerimiz </a:t>
            </a:r>
            <a:r>
              <a:rPr lang="tr-TR" dirty="0">
                <a:solidFill>
                  <a:schemeClr val="bg1"/>
                </a:solidFill>
              </a:rPr>
              <a:t>olur?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YAPIŞKANLIK: Gösteren zinciri içerisinde belli duygu gösterenleri başka gösterenlere yapışarak nesnelerde ikamet etmeye başlar:</a:t>
            </a:r>
          </a:p>
          <a:p>
            <a:pPr marL="274320" lvl="1" indent="0">
              <a:buNone/>
            </a:pPr>
            <a:endParaRPr lang="tr-TR" dirty="0">
              <a:solidFill>
                <a:schemeClr val="bg1"/>
              </a:solidFill>
            </a:endParaRPr>
          </a:p>
          <a:p>
            <a:pPr marL="274320" lvl="1" indent="0">
              <a:buNone/>
            </a:pPr>
            <a:r>
              <a:rPr lang="tr-TR" dirty="0">
                <a:solidFill>
                  <a:schemeClr val="bg1"/>
                </a:solidFill>
              </a:rPr>
              <a:t>«Göstergelerin tekrar yoluyla yapışkan hale geldiğini ileri sürebiliriz; eğer bir kelime sürekli belirli bir şekilde kullanılırsa, o “kullanım” esas olur; o bir gösterme şekli olur. Bu durumda “</a:t>
            </a:r>
            <a:r>
              <a:rPr lang="tr-TR" dirty="0" err="1">
                <a:solidFill>
                  <a:schemeClr val="bg1"/>
                </a:solidFill>
              </a:rPr>
              <a:t>Paki</a:t>
            </a:r>
            <a:r>
              <a:rPr lang="tr-TR" dirty="0">
                <a:solidFill>
                  <a:schemeClr val="bg1"/>
                </a:solidFill>
              </a:rPr>
              <a:t>” gibi sözcükleri aşağılama olarak duymamak zorlaşır. Kelimenin yeni anlam edinmesine karşı direnç </a:t>
            </a:r>
            <a:r>
              <a:rPr lang="tr-TR" dirty="0" err="1">
                <a:solidFill>
                  <a:schemeClr val="bg1"/>
                </a:solidFill>
              </a:rPr>
              <a:t>göndergeyle</a:t>
            </a:r>
            <a:r>
              <a:rPr lang="tr-TR" dirty="0">
                <a:solidFill>
                  <a:schemeClr val="bg1"/>
                </a:solidFill>
              </a:rPr>
              <a:t> alakalı değildir; onun yerine bu direnç “</a:t>
            </a:r>
            <a:r>
              <a:rPr lang="tr-TR" dirty="0" err="1">
                <a:solidFill>
                  <a:schemeClr val="bg1"/>
                </a:solidFill>
              </a:rPr>
              <a:t>Paki</a:t>
            </a:r>
            <a:r>
              <a:rPr lang="tr-TR" dirty="0">
                <a:solidFill>
                  <a:schemeClr val="bg1"/>
                </a:solidFill>
              </a:rPr>
              <a:t>” kelimesinin geçmişte tekrarının sonucudur.»</a:t>
            </a:r>
          </a:p>
          <a:p>
            <a:pPr marL="274320" lvl="1" indent="0">
              <a:buNone/>
            </a:pPr>
            <a:r>
              <a:rPr lang="en-US" dirty="0">
                <a:solidFill>
                  <a:schemeClr val="bg1"/>
                </a:solidFill>
              </a:rPr>
              <a:t>Sara Ahmed, </a:t>
            </a:r>
            <a:r>
              <a:rPr lang="en-US" dirty="0" err="1">
                <a:solidFill>
                  <a:schemeClr val="bg1"/>
                </a:solidFill>
              </a:rPr>
              <a:t>Duyguların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Kültürel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Politikası</a:t>
            </a:r>
            <a:r>
              <a:rPr lang="en-US" dirty="0">
                <a:solidFill>
                  <a:schemeClr val="bg1"/>
                </a:solidFill>
              </a:rPr>
              <a:t>, s118</a:t>
            </a:r>
          </a:p>
          <a:p>
            <a:pPr marL="274320" lvl="1" indent="0">
              <a:buNone/>
            </a:pPr>
            <a:endParaRPr lang="tr-TR" dirty="0">
              <a:solidFill>
                <a:schemeClr val="bg1"/>
              </a:solidFill>
            </a:endParaRPr>
          </a:p>
          <a:p>
            <a:pPr lvl="1"/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610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’</a:t>
            </a:r>
            <a:r>
              <a:rPr lang="en-US" sz="4400" dirty="0" err="1">
                <a:solidFill>
                  <a:srgbClr val="FFFFFF"/>
                </a:solidFill>
              </a:rPr>
              <a:t>İğrenmenin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Performatifliği</a:t>
            </a:r>
            <a:r>
              <a:rPr lang="en-US" sz="4400" dirty="0">
                <a:solidFill>
                  <a:srgbClr val="FFFFFF"/>
                </a:solidFill>
              </a:rPr>
              <a:t>’ – Sara Ahmed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tr-TR" b="1" dirty="0">
                <a:solidFill>
                  <a:schemeClr val="bg1"/>
                </a:solidFill>
              </a:rPr>
              <a:t>İğrenme</a:t>
            </a:r>
            <a:r>
              <a:rPr lang="tr-TR" dirty="0">
                <a:solidFill>
                  <a:schemeClr val="bg1"/>
                </a:solidFill>
              </a:rPr>
              <a:t> bir nesne hakkında bir histir; bir nesneye yönelik bir tepkidir.</a:t>
            </a:r>
          </a:p>
          <a:p>
            <a:pPr lvl="1"/>
            <a:r>
              <a:rPr lang="tr-TR" b="1" dirty="0">
                <a:solidFill>
                  <a:schemeClr val="bg1"/>
                </a:solidFill>
              </a:rPr>
              <a:t>Yapışma: </a:t>
            </a:r>
            <a:r>
              <a:rPr lang="tr-TR" dirty="0">
                <a:solidFill>
                  <a:schemeClr val="bg1"/>
                </a:solidFill>
              </a:rPr>
              <a:t>İğrenme bir nesnenin göstereni. </a:t>
            </a:r>
          </a:p>
          <a:p>
            <a:pPr lvl="1"/>
            <a:r>
              <a:rPr lang="tr-TR" b="1" dirty="0">
                <a:solidFill>
                  <a:schemeClr val="bg1"/>
                </a:solidFill>
              </a:rPr>
              <a:t>Gösterge</a:t>
            </a:r>
            <a:r>
              <a:rPr lang="tr-TR" dirty="0">
                <a:solidFill>
                  <a:schemeClr val="bg1"/>
                </a:solidFill>
              </a:rPr>
              <a:t>: Bedenden uzak durması gereken, benliğiyle tezat oluşturan, </a:t>
            </a:r>
            <a:r>
              <a:rPr lang="tr-TR" dirty="0" err="1">
                <a:solidFill>
                  <a:schemeClr val="bg1"/>
                </a:solidFill>
              </a:rPr>
              <a:t>iğrenç’in</a:t>
            </a:r>
            <a:r>
              <a:rPr lang="tr-TR" dirty="0">
                <a:solidFill>
                  <a:schemeClr val="bg1"/>
                </a:solidFill>
              </a:rPr>
              <a:t> reddiyle benliğin kurulması (</a:t>
            </a:r>
            <a:r>
              <a:rPr lang="tr-TR" dirty="0" err="1">
                <a:solidFill>
                  <a:schemeClr val="bg1"/>
                </a:solidFill>
              </a:rPr>
              <a:t>Kristeva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mr-IN" dirty="0">
                <a:solidFill>
                  <a:schemeClr val="bg1"/>
                </a:solidFill>
              </a:rPr>
              <a:t>–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err="1">
                <a:solidFill>
                  <a:schemeClr val="bg1"/>
                </a:solidFill>
              </a:rPr>
              <a:t>abjektleştirme</a:t>
            </a:r>
            <a:r>
              <a:rPr lang="tr-TR" dirty="0">
                <a:solidFill>
                  <a:schemeClr val="bg1"/>
                </a:solidFill>
              </a:rPr>
              <a:t>)</a:t>
            </a:r>
          </a:p>
          <a:p>
            <a:r>
              <a:rPr lang="tr-TR" dirty="0">
                <a:solidFill>
                  <a:schemeClr val="bg1"/>
                </a:solidFill>
              </a:rPr>
              <a:t>İğrenme hem benliğin kurulmasında bir tehdit, hem de benliğin </a:t>
            </a:r>
            <a:r>
              <a:rPr lang="tr-TR" dirty="0" err="1">
                <a:solidFill>
                  <a:schemeClr val="bg1"/>
                </a:solidFill>
              </a:rPr>
              <a:t>öteki’sinden</a:t>
            </a:r>
            <a:r>
              <a:rPr lang="tr-TR" dirty="0">
                <a:solidFill>
                  <a:schemeClr val="bg1"/>
                </a:solidFill>
              </a:rPr>
              <a:t> farkını tesis eden bir duygulanımdır.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İğrenen özne, iğrendiği nesneyle temas yoluyla iğrenir:</a:t>
            </a:r>
          </a:p>
          <a:p>
            <a:pPr lvl="1"/>
            <a:r>
              <a:rPr lang="tr-TR" b="1" dirty="0">
                <a:solidFill>
                  <a:schemeClr val="bg1"/>
                </a:solidFill>
              </a:rPr>
              <a:t>Temas: </a:t>
            </a:r>
            <a:r>
              <a:rPr lang="tr-TR" dirty="0">
                <a:solidFill>
                  <a:schemeClr val="bg1"/>
                </a:solidFill>
              </a:rPr>
              <a:t>Yakınlık, iç içe geçme, sınırların ihlali. Duygulanım temas edilenle fiziksel ya da sosyal bir yakınlığın sonucunda duyulan bir tehdit algısıyla ilgilidir. </a:t>
            </a:r>
          </a:p>
          <a:p>
            <a:pPr lvl="1"/>
            <a:r>
              <a:rPr lang="tr-TR" dirty="0">
                <a:solidFill>
                  <a:schemeClr val="bg1"/>
                </a:solidFill>
              </a:rPr>
              <a:t>İğrenme bir </a:t>
            </a:r>
            <a:r>
              <a:rPr lang="tr-TR" b="1" dirty="0">
                <a:solidFill>
                  <a:schemeClr val="bg1"/>
                </a:solidFill>
              </a:rPr>
              <a:t>sınır çizme </a:t>
            </a:r>
            <a:r>
              <a:rPr lang="tr-TR" dirty="0">
                <a:solidFill>
                  <a:schemeClr val="bg1"/>
                </a:solidFill>
              </a:rPr>
              <a:t>duygusu.</a:t>
            </a:r>
          </a:p>
          <a:p>
            <a:pPr lvl="1"/>
            <a:endParaRPr lang="tr-TR" b="1" u="sng" dirty="0">
              <a:solidFill>
                <a:schemeClr val="bg1"/>
              </a:solidFill>
            </a:endParaRPr>
          </a:p>
          <a:p>
            <a:pPr marL="274320" lvl="1" indent="0">
              <a:buNone/>
            </a:pPr>
            <a:r>
              <a:rPr lang="tr-TR" b="1" u="sng" dirty="0">
                <a:solidFill>
                  <a:schemeClr val="bg1"/>
                </a:solidFill>
              </a:rPr>
              <a:t>“Sınır nesneleri iğrençtir” (s.113)</a:t>
            </a:r>
            <a:r>
              <a:rPr lang="tr-TR" dirty="0">
                <a:solidFill>
                  <a:schemeClr val="bg1"/>
                </a:solidFill>
              </a:rPr>
              <a:t>.</a:t>
            </a:r>
          </a:p>
          <a:p>
            <a:pPr marL="274320" lvl="1" indent="0">
              <a:buNone/>
            </a:pPr>
            <a:endParaRPr lang="tr-TR" dirty="0">
              <a:solidFill>
                <a:schemeClr val="bg1"/>
              </a:solidFill>
            </a:endParaRPr>
          </a:p>
          <a:p>
            <a:pPr lvl="1"/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241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000370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rgbClr val="FFFFFF"/>
                </a:solidFill>
              </a:rPr>
              <a:t>‘</a:t>
            </a:r>
            <a:r>
              <a:rPr lang="en-US" sz="4400" dirty="0" err="1">
                <a:solidFill>
                  <a:srgbClr val="FFFFFF"/>
                </a:solidFill>
              </a:rPr>
              <a:t>Mutluluk</a:t>
            </a:r>
            <a:r>
              <a:rPr lang="en-US" sz="4400" dirty="0">
                <a:solidFill>
                  <a:srgbClr val="FFFFFF"/>
                </a:solidFill>
              </a:rPr>
              <a:t> </a:t>
            </a:r>
            <a:r>
              <a:rPr lang="en-US" sz="4400" dirty="0" err="1">
                <a:solidFill>
                  <a:srgbClr val="FFFFFF"/>
                </a:solidFill>
              </a:rPr>
              <a:t>Vaadi</a:t>
            </a:r>
            <a:r>
              <a:rPr lang="en-US" sz="4400" dirty="0">
                <a:solidFill>
                  <a:srgbClr val="FFFFFF"/>
                </a:solidFill>
              </a:rPr>
              <a:t>’ – Sara Ahmed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chemeClr val="bg1"/>
                </a:solidFill>
              </a:rPr>
              <a:t>“Mutluluk insan arzusunun nesnesi, amaçladığımız şey, insan hayatına gaye, anlam ve düzen veren şey olarak tarif edilir hep. </a:t>
            </a:r>
            <a:r>
              <a:rPr lang="tr-TR" dirty="0" err="1">
                <a:solidFill>
                  <a:schemeClr val="bg1"/>
                </a:solidFill>
              </a:rPr>
              <a:t>Bruno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err="1">
                <a:solidFill>
                  <a:schemeClr val="bg1"/>
                </a:solidFill>
              </a:rPr>
              <a:t>Frey</a:t>
            </a:r>
            <a:r>
              <a:rPr lang="tr-TR" dirty="0">
                <a:solidFill>
                  <a:schemeClr val="bg1"/>
                </a:solidFill>
              </a:rPr>
              <a:t> ve </a:t>
            </a:r>
            <a:r>
              <a:rPr lang="tr-TR" dirty="0" err="1">
                <a:solidFill>
                  <a:schemeClr val="bg1"/>
                </a:solidFill>
              </a:rPr>
              <a:t>Alois</a:t>
            </a:r>
            <a:r>
              <a:rPr lang="tr-TR" dirty="0">
                <a:solidFill>
                  <a:schemeClr val="bg1"/>
                </a:solidFill>
              </a:rPr>
              <a:t> </a:t>
            </a:r>
            <a:r>
              <a:rPr lang="tr-TR" dirty="0" err="1">
                <a:solidFill>
                  <a:schemeClr val="bg1"/>
                </a:solidFill>
              </a:rPr>
              <a:t>Stutzer’ın</a:t>
            </a:r>
            <a:r>
              <a:rPr lang="tr-TR" dirty="0">
                <a:solidFill>
                  <a:schemeClr val="bg1"/>
                </a:solidFill>
              </a:rPr>
              <a:t> öne sürdüğü gibi, “herkes mutlu olmak ister. Herhalde üzerinde bu kadar uzlaşılan başka amaç yoktur </a:t>
            </a:r>
            <a:r>
              <a:rPr lang="tr-TR" dirty="0" err="1">
                <a:solidFill>
                  <a:schemeClr val="bg1"/>
                </a:solidFill>
              </a:rPr>
              <a:t>hayatt</a:t>
            </a:r>
            <a:r>
              <a:rPr lang="tr-TR" dirty="0">
                <a:solidFill>
                  <a:schemeClr val="bg1"/>
                </a:solidFill>
              </a:rPr>
              <a:t>” (2002, vii). Tarif ettikleri şey, belki de mutlulukta uzlaşıldığına dair bir </a:t>
            </a:r>
            <a:r>
              <a:rPr lang="tr-TR" b="1" u="sng" dirty="0">
                <a:solidFill>
                  <a:schemeClr val="bg1"/>
                </a:solidFill>
              </a:rPr>
              <a:t>uzlaşmadır</a:t>
            </a:r>
            <a:r>
              <a:rPr lang="tr-TR" dirty="0">
                <a:solidFill>
                  <a:schemeClr val="bg1"/>
                </a:solidFill>
              </a:rPr>
              <a:t>. Mutluluğa rızamız var mı? Mutluluğa razı oluyorsak veya razı olduğumuzda, neye razı oluruz?”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Sara Ahmed, </a:t>
            </a:r>
            <a:r>
              <a:rPr lang="en-US" i="1" dirty="0" err="1">
                <a:solidFill>
                  <a:schemeClr val="bg1"/>
                </a:solidFill>
              </a:rPr>
              <a:t>Mutluluk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Vaadi</a:t>
            </a:r>
            <a:r>
              <a:rPr lang="en-US" dirty="0">
                <a:solidFill>
                  <a:schemeClr val="bg1"/>
                </a:solidFill>
              </a:rPr>
              <a:t>, s11</a:t>
            </a:r>
          </a:p>
          <a:p>
            <a:r>
              <a:rPr lang="tr-TR" dirty="0">
                <a:solidFill>
                  <a:schemeClr val="bg1"/>
                </a:solidFill>
              </a:rPr>
              <a:t>Mutluluk göstergesi nasıl oluşur?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Mutluluk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tekrarlar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yoluyla</a:t>
            </a:r>
            <a:r>
              <a:rPr lang="en-US" dirty="0">
                <a:solidFill>
                  <a:schemeClr val="bg1"/>
                </a:solidFill>
              </a:rPr>
              <a:t> belli </a:t>
            </a:r>
            <a:r>
              <a:rPr lang="en-US" dirty="0" err="1">
                <a:solidFill>
                  <a:schemeClr val="bg1"/>
                </a:solidFill>
              </a:rPr>
              <a:t>nesnelere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yapışır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Mutluluk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normları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hakikat</a:t>
            </a:r>
            <a:r>
              <a:rPr lang="en-US" dirty="0">
                <a:solidFill>
                  <a:schemeClr val="bg1"/>
                </a:solidFill>
              </a:rPr>
              <a:t> Rejimi </a:t>
            </a:r>
            <a:r>
              <a:rPr lang="en-US" dirty="0" err="1">
                <a:solidFill>
                  <a:schemeClr val="bg1"/>
                </a:solidFill>
              </a:rPr>
              <a:t>tarif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ederek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özneleri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güzergahlar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içerisinde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yol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almaya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celbeder</a:t>
            </a:r>
            <a:r>
              <a:rPr lang="en-US" dirty="0">
                <a:solidFill>
                  <a:schemeClr val="bg1"/>
                </a:solidFill>
              </a:rPr>
              <a:t> (Althusser)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tr-TR" dirty="0">
              <a:solidFill>
                <a:schemeClr val="bg1"/>
              </a:solidFill>
            </a:endParaRPr>
          </a:p>
          <a:p>
            <a:pPr lvl="1"/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253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412426"/>
      </a:dk2>
      <a:lt2>
        <a:srgbClr val="E2E6E8"/>
      </a:lt2>
      <a:accent1>
        <a:srgbClr val="C3784D"/>
      </a:accent1>
      <a:accent2>
        <a:srgbClr val="B13B41"/>
      </a:accent2>
      <a:accent3>
        <a:srgbClr val="C34D84"/>
      </a:accent3>
      <a:accent4>
        <a:srgbClr val="B13BA3"/>
      </a:accent4>
      <a:accent5>
        <a:srgbClr val="A04DC3"/>
      </a:accent5>
      <a:accent6>
        <a:srgbClr val="6545B5"/>
      </a:accent6>
      <a:hlink>
        <a:srgbClr val="3C8AB6"/>
      </a:hlink>
      <a:folHlink>
        <a:srgbClr val="7F7F7F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918</Words>
  <Application>Microsoft Macintosh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Garamond</vt:lpstr>
      <vt:lpstr>Gill Sans MT</vt:lpstr>
      <vt:lpstr>SavonVTI</vt:lpstr>
      <vt:lpstr>Duygular ve Söylem</vt:lpstr>
      <vt:lpstr>Duyguların Kültürel Politikası – Sara Ahmed</vt:lpstr>
      <vt:lpstr>Duyguların Kültürel Politikası – Sara Ahmed</vt:lpstr>
      <vt:lpstr>Duygular ve Dil</vt:lpstr>
      <vt:lpstr>Dilin Diferansiyel Mantığı</vt:lpstr>
      <vt:lpstr>Dilsel Mecazlar</vt:lpstr>
      <vt:lpstr>‘Duyguların Metinselliği’ – Sara Ahmed</vt:lpstr>
      <vt:lpstr>’İğrenmenin Performatifliği’ – Sara Ahmed</vt:lpstr>
      <vt:lpstr>‘Mutluluk Vaadi’ – Sara Ahmed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 ve Toplum</dc:title>
  <dc:creator>Haktan.Ural</dc:creator>
  <cp:lastModifiedBy>Haktan.Ural</cp:lastModifiedBy>
  <cp:revision>11</cp:revision>
  <dcterms:created xsi:type="dcterms:W3CDTF">2019-10-14T13:51:37Z</dcterms:created>
  <dcterms:modified xsi:type="dcterms:W3CDTF">2019-10-14T16:23:34Z</dcterms:modified>
</cp:coreProperties>
</file>