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sldIdLst>
    <p:sldId id="257" r:id="rId2"/>
    <p:sldId id="259" r:id="rId3"/>
    <p:sldId id="261" r:id="rId4"/>
    <p:sldId id="264" r:id="rId5"/>
    <p:sldId id="267" r:id="rId6"/>
    <p:sldId id="289" r:id="rId7"/>
    <p:sldId id="290" r:id="rId8"/>
    <p:sldId id="291" r:id="rId9"/>
    <p:sldId id="292" r:id="rId10"/>
    <p:sldId id="281" r:id="rId11"/>
    <p:sldId id="284" r:id="rId12"/>
    <p:sldId id="286" r:id="rId13"/>
    <p:sldId id="285" r:id="rId14"/>
    <p:sldId id="287"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505038-2586-4841-8DA7-2808262CD4D2}" type="datetimeFigureOut">
              <a:rPr lang="tr-TR" smtClean="0"/>
              <a:pPr/>
              <a:t>26.3.2018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1AEA90-78CA-42F1-98B6-EE097B381C77}" type="slidenum">
              <a:rPr lang="tr-TR" smtClean="0"/>
              <a:pPr/>
              <a:t>‹#›</a:t>
            </a:fld>
            <a:endParaRPr lang="tr-TR"/>
          </a:p>
        </p:txBody>
      </p:sp>
    </p:spTree>
    <p:extLst>
      <p:ext uri="{BB962C8B-B14F-4D97-AF65-F5344CB8AC3E}">
        <p14:creationId xmlns:p14="http://schemas.microsoft.com/office/powerpoint/2010/main" val="2199932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8E1AEA90-78CA-42F1-98B6-EE097B381C77}" type="slidenum">
              <a:rPr lang="tr-TR" smtClean="0"/>
              <a:pPr/>
              <a:t>4</a:t>
            </a:fld>
            <a:endParaRPr lang="tr-TR"/>
          </a:p>
        </p:txBody>
      </p:sp>
    </p:spTree>
    <p:extLst>
      <p:ext uri="{BB962C8B-B14F-4D97-AF65-F5344CB8AC3E}">
        <p14:creationId xmlns:p14="http://schemas.microsoft.com/office/powerpoint/2010/main" val="3802896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8550400-BE13-4AC7-9AA9-8DB7FA4F3C11}" type="datetimeFigureOut">
              <a:rPr lang="tr-TR" smtClean="0"/>
              <a:pPr/>
              <a:t>26.3.2018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4B79DC-2BAF-4C88-9A12-DA4E3C47D205}" type="slidenum">
              <a:rPr lang="tr-TR" smtClean="0"/>
              <a:pPr/>
              <a:t>‹#›</a:t>
            </a:fld>
            <a:endParaRPr lang="tr-TR"/>
          </a:p>
        </p:txBody>
      </p:sp>
    </p:spTree>
    <p:extLst>
      <p:ext uri="{BB962C8B-B14F-4D97-AF65-F5344CB8AC3E}">
        <p14:creationId xmlns:p14="http://schemas.microsoft.com/office/powerpoint/2010/main" val="3273874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8550400-BE13-4AC7-9AA9-8DB7FA4F3C11}" type="datetimeFigureOut">
              <a:rPr lang="tr-TR" smtClean="0"/>
              <a:pPr/>
              <a:t>26.3.2018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4B79DC-2BAF-4C88-9A12-DA4E3C47D205}" type="slidenum">
              <a:rPr lang="tr-TR" smtClean="0"/>
              <a:pPr/>
              <a:t>‹#›</a:t>
            </a:fld>
            <a:endParaRPr lang="tr-TR"/>
          </a:p>
        </p:txBody>
      </p:sp>
    </p:spTree>
    <p:extLst>
      <p:ext uri="{BB962C8B-B14F-4D97-AF65-F5344CB8AC3E}">
        <p14:creationId xmlns:p14="http://schemas.microsoft.com/office/powerpoint/2010/main" val="4168391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8550400-BE13-4AC7-9AA9-8DB7FA4F3C11}" type="datetimeFigureOut">
              <a:rPr lang="tr-TR" smtClean="0"/>
              <a:pPr/>
              <a:t>26.3.2018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4B79DC-2BAF-4C88-9A12-DA4E3C47D205}" type="slidenum">
              <a:rPr lang="tr-TR" smtClean="0"/>
              <a:pPr/>
              <a:t>‹#›</a:t>
            </a:fld>
            <a:endParaRPr lang="tr-TR"/>
          </a:p>
        </p:txBody>
      </p:sp>
    </p:spTree>
    <p:extLst>
      <p:ext uri="{BB962C8B-B14F-4D97-AF65-F5344CB8AC3E}">
        <p14:creationId xmlns:p14="http://schemas.microsoft.com/office/powerpoint/2010/main" val="3308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8550400-BE13-4AC7-9AA9-8DB7FA4F3C11}" type="datetimeFigureOut">
              <a:rPr lang="tr-TR" smtClean="0"/>
              <a:pPr/>
              <a:t>26.3.2018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4B79DC-2BAF-4C88-9A12-DA4E3C47D205}" type="slidenum">
              <a:rPr lang="tr-TR" smtClean="0"/>
              <a:pPr/>
              <a:t>‹#›</a:t>
            </a:fld>
            <a:endParaRPr lang="tr-TR"/>
          </a:p>
        </p:txBody>
      </p:sp>
    </p:spTree>
    <p:extLst>
      <p:ext uri="{BB962C8B-B14F-4D97-AF65-F5344CB8AC3E}">
        <p14:creationId xmlns:p14="http://schemas.microsoft.com/office/powerpoint/2010/main" val="2815626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8550400-BE13-4AC7-9AA9-8DB7FA4F3C11}" type="datetimeFigureOut">
              <a:rPr lang="tr-TR" smtClean="0"/>
              <a:pPr/>
              <a:t>26.3.2018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4B79DC-2BAF-4C88-9A12-DA4E3C47D205}" type="slidenum">
              <a:rPr lang="tr-TR" smtClean="0"/>
              <a:pPr/>
              <a:t>‹#›</a:t>
            </a:fld>
            <a:endParaRPr lang="tr-TR"/>
          </a:p>
        </p:txBody>
      </p:sp>
    </p:spTree>
    <p:extLst>
      <p:ext uri="{BB962C8B-B14F-4D97-AF65-F5344CB8AC3E}">
        <p14:creationId xmlns:p14="http://schemas.microsoft.com/office/powerpoint/2010/main" val="698050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8550400-BE13-4AC7-9AA9-8DB7FA4F3C11}" type="datetimeFigureOut">
              <a:rPr lang="tr-TR" smtClean="0"/>
              <a:pPr/>
              <a:t>26.3.2018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D4B79DC-2BAF-4C88-9A12-DA4E3C47D205}" type="slidenum">
              <a:rPr lang="tr-TR" smtClean="0"/>
              <a:pPr/>
              <a:t>‹#›</a:t>
            </a:fld>
            <a:endParaRPr lang="tr-TR"/>
          </a:p>
        </p:txBody>
      </p:sp>
    </p:spTree>
    <p:extLst>
      <p:ext uri="{BB962C8B-B14F-4D97-AF65-F5344CB8AC3E}">
        <p14:creationId xmlns:p14="http://schemas.microsoft.com/office/powerpoint/2010/main" val="315326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8550400-BE13-4AC7-9AA9-8DB7FA4F3C11}" type="datetimeFigureOut">
              <a:rPr lang="tr-TR" smtClean="0"/>
              <a:pPr/>
              <a:t>26.3.2018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D4B79DC-2BAF-4C88-9A12-DA4E3C47D205}" type="slidenum">
              <a:rPr lang="tr-TR" smtClean="0"/>
              <a:pPr/>
              <a:t>‹#›</a:t>
            </a:fld>
            <a:endParaRPr lang="tr-TR"/>
          </a:p>
        </p:txBody>
      </p:sp>
    </p:spTree>
    <p:extLst>
      <p:ext uri="{BB962C8B-B14F-4D97-AF65-F5344CB8AC3E}">
        <p14:creationId xmlns:p14="http://schemas.microsoft.com/office/powerpoint/2010/main" val="2888718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8550400-BE13-4AC7-9AA9-8DB7FA4F3C11}" type="datetimeFigureOut">
              <a:rPr lang="tr-TR" smtClean="0"/>
              <a:pPr/>
              <a:t>26.3.2018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D4B79DC-2BAF-4C88-9A12-DA4E3C47D205}" type="slidenum">
              <a:rPr lang="tr-TR" smtClean="0"/>
              <a:pPr/>
              <a:t>‹#›</a:t>
            </a:fld>
            <a:endParaRPr lang="tr-TR"/>
          </a:p>
        </p:txBody>
      </p:sp>
    </p:spTree>
    <p:extLst>
      <p:ext uri="{BB962C8B-B14F-4D97-AF65-F5344CB8AC3E}">
        <p14:creationId xmlns:p14="http://schemas.microsoft.com/office/powerpoint/2010/main" val="926529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8550400-BE13-4AC7-9AA9-8DB7FA4F3C11}" type="datetimeFigureOut">
              <a:rPr lang="tr-TR" smtClean="0"/>
              <a:pPr/>
              <a:t>26.3.2018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D4B79DC-2BAF-4C88-9A12-DA4E3C47D205}" type="slidenum">
              <a:rPr lang="tr-TR" smtClean="0"/>
              <a:pPr/>
              <a:t>‹#›</a:t>
            </a:fld>
            <a:endParaRPr lang="tr-TR"/>
          </a:p>
        </p:txBody>
      </p:sp>
    </p:spTree>
    <p:extLst>
      <p:ext uri="{BB962C8B-B14F-4D97-AF65-F5344CB8AC3E}">
        <p14:creationId xmlns:p14="http://schemas.microsoft.com/office/powerpoint/2010/main" val="1539105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8550400-BE13-4AC7-9AA9-8DB7FA4F3C11}" type="datetimeFigureOut">
              <a:rPr lang="tr-TR" smtClean="0"/>
              <a:pPr/>
              <a:t>26.3.2018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D4B79DC-2BAF-4C88-9A12-DA4E3C47D205}" type="slidenum">
              <a:rPr lang="tr-TR" smtClean="0"/>
              <a:pPr/>
              <a:t>‹#›</a:t>
            </a:fld>
            <a:endParaRPr lang="tr-TR"/>
          </a:p>
        </p:txBody>
      </p:sp>
    </p:spTree>
    <p:extLst>
      <p:ext uri="{BB962C8B-B14F-4D97-AF65-F5344CB8AC3E}">
        <p14:creationId xmlns:p14="http://schemas.microsoft.com/office/powerpoint/2010/main" val="2342765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8550400-BE13-4AC7-9AA9-8DB7FA4F3C11}" type="datetimeFigureOut">
              <a:rPr lang="tr-TR" smtClean="0"/>
              <a:pPr/>
              <a:t>26.3.2018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D4B79DC-2BAF-4C88-9A12-DA4E3C47D205}" type="slidenum">
              <a:rPr lang="tr-TR" smtClean="0"/>
              <a:pPr/>
              <a:t>‹#›</a:t>
            </a:fld>
            <a:endParaRPr lang="tr-TR"/>
          </a:p>
        </p:txBody>
      </p:sp>
    </p:spTree>
    <p:extLst>
      <p:ext uri="{BB962C8B-B14F-4D97-AF65-F5344CB8AC3E}">
        <p14:creationId xmlns:p14="http://schemas.microsoft.com/office/powerpoint/2010/main" val="4060502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8550400-BE13-4AC7-9AA9-8DB7FA4F3C11}" type="datetimeFigureOut">
              <a:rPr lang="tr-TR" smtClean="0"/>
              <a:pPr/>
              <a:t>26.3.2018</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D4B79DC-2BAF-4C88-9A12-DA4E3C47D205}" type="slidenum">
              <a:rPr lang="tr-TR" smtClean="0"/>
              <a:pPr/>
              <a:t>‹#›</a:t>
            </a:fld>
            <a:endParaRPr lang="tr-TR"/>
          </a:p>
        </p:txBody>
      </p:sp>
    </p:spTree>
    <p:extLst>
      <p:ext uri="{BB962C8B-B14F-4D97-AF65-F5344CB8AC3E}">
        <p14:creationId xmlns:p14="http://schemas.microsoft.com/office/powerpoint/2010/main" val="45796797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b="1" dirty="0">
                <a:latin typeface="+mn-lt"/>
                <a:cs typeface="Times New Roman" pitchFamily="18" charset="0"/>
              </a:rPr>
              <a:t>E</a:t>
            </a:r>
            <a:r>
              <a:rPr lang="tr-TR" sz="2000" b="1" dirty="0" smtClean="0">
                <a:solidFill>
                  <a:schemeClr val="tx1"/>
                </a:solidFill>
                <a:latin typeface="+mn-lt"/>
                <a:cs typeface="Times New Roman" pitchFamily="18" charset="0"/>
              </a:rPr>
              <a:t>şdeğerlilik</a:t>
            </a:r>
            <a:endParaRPr lang="tr-TR" sz="2000" b="1" dirty="0">
              <a:solidFill>
                <a:schemeClr val="tx1"/>
              </a:solidFill>
              <a:latin typeface="+mn-lt"/>
              <a:cs typeface="Times New Roman" pitchFamily="18" charset="0"/>
            </a:endParaRPr>
          </a:p>
        </p:txBody>
      </p:sp>
      <p:sp>
        <p:nvSpPr>
          <p:cNvPr id="3" name="İçerik Yer Tutucusu 2"/>
          <p:cNvSpPr>
            <a:spLocks noGrp="1"/>
          </p:cNvSpPr>
          <p:nvPr>
            <p:ph idx="1"/>
          </p:nvPr>
        </p:nvSpPr>
        <p:spPr/>
        <p:txBody>
          <a:bodyPr/>
          <a:lstStyle/>
          <a:p>
            <a:pPr marL="109728" indent="0">
              <a:buNone/>
            </a:pPr>
            <a:endParaRPr lang="tr-TR" dirty="0" smtClean="0"/>
          </a:p>
          <a:p>
            <a:pPr marL="109728" indent="0">
              <a:buNone/>
            </a:pPr>
            <a:r>
              <a:rPr lang="tr-TR" dirty="0"/>
              <a:t>	</a:t>
            </a:r>
            <a:endParaRPr lang="tr-TR" dirty="0" smtClean="0"/>
          </a:p>
          <a:p>
            <a:pPr marL="109728" indent="0">
              <a:buNone/>
            </a:pPr>
            <a:r>
              <a:rPr lang="tr-TR" sz="2000" i="1" dirty="0" smtClean="0">
                <a:cs typeface="Times New Roman" pitchFamily="18" charset="0"/>
              </a:rPr>
              <a:t>Kaynak </a:t>
            </a:r>
            <a:r>
              <a:rPr lang="tr-TR" sz="2000" i="1" dirty="0">
                <a:cs typeface="Times New Roman" pitchFamily="18" charset="0"/>
              </a:rPr>
              <a:t>metnin kendi dilinin okurunda uyandırdığı etkinin, hedef </a:t>
            </a:r>
            <a:r>
              <a:rPr lang="tr-TR" sz="2000" i="1" dirty="0" smtClean="0">
                <a:cs typeface="Times New Roman" pitchFamily="18" charset="0"/>
              </a:rPr>
              <a:t>metnin de </a:t>
            </a:r>
            <a:r>
              <a:rPr lang="tr-TR" sz="2000" i="1" dirty="0">
                <a:cs typeface="Times New Roman" pitchFamily="18" charset="0"/>
              </a:rPr>
              <a:t>hedef dil okurunda </a:t>
            </a:r>
            <a:r>
              <a:rPr lang="tr-TR" sz="2000" i="1" dirty="0" smtClean="0">
                <a:cs typeface="Times New Roman" pitchFamily="18" charset="0"/>
              </a:rPr>
              <a:t>uyandırabilmesidir </a:t>
            </a:r>
            <a:r>
              <a:rPr lang="tr-TR" sz="2000" i="1" dirty="0">
                <a:cs typeface="Times New Roman" pitchFamily="18" charset="0"/>
              </a:rPr>
              <a:t>(</a:t>
            </a:r>
            <a:r>
              <a:rPr lang="tr-TR" sz="2000" i="1" dirty="0" err="1">
                <a:cs typeface="Times New Roman" pitchFamily="18" charset="0"/>
              </a:rPr>
              <a:t>Güttinger</a:t>
            </a:r>
            <a:r>
              <a:rPr lang="tr-TR" sz="2000" i="1" dirty="0">
                <a:cs typeface="Times New Roman" pitchFamily="18" charset="0"/>
              </a:rPr>
              <a:t>, 1963</a:t>
            </a:r>
            <a:r>
              <a:rPr lang="tr-TR" sz="2000" i="1" dirty="0" smtClean="0">
                <a:cs typeface="Times New Roman" pitchFamily="18" charset="0"/>
              </a:rPr>
              <a:t>).</a:t>
            </a:r>
            <a:endParaRPr lang="tr-TR" sz="2000" i="1" dirty="0">
              <a:cs typeface="Times New Roman" pitchFamily="18" charset="0"/>
            </a:endParaRPr>
          </a:p>
        </p:txBody>
      </p:sp>
    </p:spTree>
    <p:extLst>
      <p:ext uri="{BB962C8B-B14F-4D97-AF65-F5344CB8AC3E}">
        <p14:creationId xmlns:p14="http://schemas.microsoft.com/office/powerpoint/2010/main" val="240465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268760"/>
            <a:ext cx="8229600" cy="5261216"/>
          </a:xfrm>
        </p:spPr>
        <p:txBody>
          <a:bodyPr/>
          <a:lstStyle/>
          <a:p>
            <a:pPr marL="624078" indent="-514350">
              <a:buNone/>
            </a:pPr>
            <a:r>
              <a:rPr lang="tr-TR" dirty="0" smtClean="0">
                <a:latin typeface="Times New Roman" pitchFamily="18" charset="0"/>
                <a:cs typeface="Times New Roman" pitchFamily="18" charset="0"/>
              </a:rPr>
              <a:t>1.	</a:t>
            </a:r>
            <a:r>
              <a:rPr lang="tr-TR" dirty="0" err="1" smtClean="0">
                <a:latin typeface="Times New Roman" pitchFamily="18" charset="0"/>
                <a:cs typeface="Times New Roman" pitchFamily="18" charset="0"/>
              </a:rPr>
              <a:t>Alice’s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Right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Foot</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Esq</a:t>
            </a:r>
            <a:r>
              <a:rPr lang="tr-TR" dirty="0" smtClean="0">
                <a:latin typeface="Times New Roman" pitchFamily="18" charset="0"/>
                <a:cs typeface="Times New Roman" pitchFamily="18" charset="0"/>
              </a:rPr>
              <a:t>. </a:t>
            </a:r>
          </a:p>
          <a:p>
            <a:pPr>
              <a:buNone/>
            </a:pP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Hearthrug</a:t>
            </a:r>
            <a:r>
              <a:rPr lang="tr-TR" dirty="0" smtClean="0">
                <a:latin typeface="Times New Roman" pitchFamily="18" charset="0"/>
                <a:cs typeface="Times New Roman" pitchFamily="18" charset="0"/>
              </a:rPr>
              <a:t>,</a:t>
            </a:r>
          </a:p>
          <a:p>
            <a:pPr>
              <a:buNone/>
            </a:pP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near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the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Fender</a:t>
            </a:r>
            <a:r>
              <a:rPr lang="tr-TR" dirty="0" smtClean="0">
                <a:latin typeface="Times New Roman" pitchFamily="18" charset="0"/>
                <a:cs typeface="Times New Roman" pitchFamily="18" charset="0"/>
              </a:rPr>
              <a:t>,</a:t>
            </a:r>
          </a:p>
          <a:p>
            <a:pPr>
              <a:buNone/>
            </a:pP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With</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Alice’s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love</a:t>
            </a:r>
            <a:r>
              <a:rPr lang="tr-TR" dirty="0" smtClean="0">
                <a:latin typeface="Times New Roman" pitchFamily="18" charset="0"/>
                <a:cs typeface="Times New Roman" pitchFamily="18" charset="0"/>
              </a:rPr>
              <a:t>)</a:t>
            </a:r>
          </a:p>
          <a:p>
            <a:pPr>
              <a:buNone/>
            </a:pPr>
            <a:endParaRPr lang="tr-TR" dirty="0" smtClean="0">
              <a:latin typeface="Times New Roman" pitchFamily="18" charset="0"/>
              <a:cs typeface="Times New Roman" pitchFamily="18" charset="0"/>
            </a:endParaRPr>
          </a:p>
          <a:p>
            <a:pPr marL="624078" indent="-514350">
              <a:buNone/>
            </a:pPr>
            <a:r>
              <a:rPr lang="tr-TR" dirty="0" smtClean="0">
                <a:latin typeface="Times New Roman" pitchFamily="18" charset="0"/>
                <a:cs typeface="Times New Roman" pitchFamily="18" charset="0"/>
              </a:rPr>
              <a:t>2.  </a:t>
            </a:r>
            <a:r>
              <a:rPr lang="tr-TR" dirty="0" err="1" smtClean="0">
                <a:latin typeface="Times New Roman" pitchFamily="18" charset="0"/>
                <a:cs typeface="Times New Roman" pitchFamily="18" charset="0"/>
              </a:rPr>
              <a:t>Alice’in</a:t>
            </a:r>
            <a:r>
              <a:rPr lang="tr-TR" dirty="0" smtClean="0">
                <a:latin typeface="Times New Roman" pitchFamily="18" charset="0"/>
                <a:cs typeface="Times New Roman" pitchFamily="18" charset="0"/>
              </a:rPr>
              <a:t> Sayın Sağ-Ayağı</a:t>
            </a:r>
          </a:p>
          <a:p>
            <a:pPr marL="624078" indent="-514350">
              <a:buNone/>
            </a:pPr>
            <a:r>
              <a:rPr lang="tr-TR" dirty="0" smtClean="0">
                <a:latin typeface="Times New Roman" pitchFamily="18" charset="0"/>
                <a:cs typeface="Times New Roman" pitchFamily="18" charset="0"/>
              </a:rPr>
              <a:t>			Yaygı</a:t>
            </a:r>
          </a:p>
          <a:p>
            <a:pPr marL="624078" indent="-514350">
              <a:buNone/>
            </a:pPr>
            <a:r>
              <a:rPr lang="tr-TR" dirty="0" smtClean="0">
                <a:latin typeface="Times New Roman" pitchFamily="18" charset="0"/>
                <a:cs typeface="Times New Roman" pitchFamily="18" charset="0"/>
              </a:rPr>
              <a:t>				Küllüğün Yanı</a:t>
            </a:r>
          </a:p>
          <a:p>
            <a:pPr marL="624078" indent="-514350">
              <a:buNone/>
            </a:pP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Alice’den</a:t>
            </a:r>
            <a:r>
              <a:rPr lang="tr-TR" dirty="0" smtClean="0">
                <a:latin typeface="Times New Roman" pitchFamily="18" charset="0"/>
                <a:cs typeface="Times New Roman" pitchFamily="18" charset="0"/>
              </a:rPr>
              <a:t> sevgilerle)</a:t>
            </a:r>
          </a:p>
          <a:p>
            <a:pPr marL="624078" indent="-514350">
              <a:buNone/>
            </a:pPr>
            <a:endParaRPr lang="tr-TR" dirty="0" smtClean="0"/>
          </a:p>
          <a:p>
            <a:pPr marL="624078" indent="-514350">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764704"/>
            <a:ext cx="8229600" cy="4873728"/>
          </a:xfrm>
        </p:spPr>
        <p:txBody>
          <a:bodyPr>
            <a:normAutofit/>
          </a:bodyPr>
          <a:lstStyle/>
          <a:p>
            <a:pPr algn="just">
              <a:buNone/>
            </a:pPr>
            <a:r>
              <a:rPr lang="tr-TR" dirty="0" smtClean="0"/>
              <a:t> </a:t>
            </a:r>
            <a:r>
              <a:rPr lang="tr-TR" sz="3200" dirty="0" smtClean="0">
                <a:latin typeface="Times New Roman" pitchFamily="18" charset="0"/>
                <a:cs typeface="Times New Roman" pitchFamily="18" charset="0"/>
              </a:rPr>
              <a:t>	</a:t>
            </a:r>
            <a:r>
              <a:rPr lang="tr-TR" sz="2000" b="1" dirty="0" smtClean="0">
                <a:cs typeface="Times New Roman" pitchFamily="18" charset="0"/>
              </a:rPr>
              <a:t>Dil-</a:t>
            </a:r>
            <a:r>
              <a:rPr lang="tr-TR" sz="2000" b="1" dirty="0" err="1" smtClean="0">
                <a:cs typeface="Times New Roman" pitchFamily="18" charset="0"/>
              </a:rPr>
              <a:t>kullanımsal</a:t>
            </a:r>
            <a:r>
              <a:rPr lang="tr-TR" sz="2000" b="1" dirty="0" smtClean="0">
                <a:cs typeface="Times New Roman" pitchFamily="18" charset="0"/>
              </a:rPr>
              <a:t> Eşdeğerlilik</a:t>
            </a:r>
          </a:p>
          <a:p>
            <a:pPr algn="just">
              <a:buNone/>
            </a:pPr>
            <a:r>
              <a:rPr lang="tr-TR" sz="2000" dirty="0" smtClean="0">
                <a:cs typeface="Times New Roman" pitchFamily="18" charset="0"/>
              </a:rPr>
              <a:t>	Bir özgün metnin, </a:t>
            </a:r>
            <a:r>
              <a:rPr lang="tr-TR" sz="2000" dirty="0" smtClean="0">
                <a:cs typeface="Times New Roman" pitchFamily="18" charset="0"/>
              </a:rPr>
              <a:t>hedef </a:t>
            </a:r>
            <a:r>
              <a:rPr lang="tr-TR" sz="2000" dirty="0" smtClean="0">
                <a:cs typeface="Times New Roman" pitchFamily="18" charset="0"/>
              </a:rPr>
              <a:t>dil okuru çevresi dilsel davranış özelliklerinin, kendine özgü dil kullanımlarının göz önünde tutularak çevrilmesi durumunda, dil kullanımsal eşdeğerlilikten söz edebilir. Bir dilde seslenilenin, okurun en kolay anlayabileceği bir biçimde aktarılmasında böyle bir eşdeğerlilik söz konusudur.</a:t>
            </a:r>
          </a:p>
          <a:p>
            <a:pPr lvl="1" algn="just">
              <a:buNone/>
            </a:pPr>
            <a:endParaRPr lang="tr-TR" dirty="0" smtClean="0">
              <a:cs typeface="Times New Roman" pitchFamily="18" charset="0"/>
            </a:endParaRPr>
          </a:p>
          <a:p>
            <a:pPr lvl="1" algn="just">
              <a:buNone/>
            </a:pPr>
            <a:r>
              <a:rPr lang="tr-TR" dirty="0" err="1" smtClean="0">
                <a:cs typeface="Times New Roman" pitchFamily="18" charset="0"/>
              </a:rPr>
              <a:t>Fish</a:t>
            </a:r>
            <a:r>
              <a:rPr lang="tr-TR" dirty="0" smtClean="0">
                <a:cs typeface="Times New Roman" pitchFamily="18" charset="0"/>
              </a:rPr>
              <a:t> </a:t>
            </a:r>
            <a:r>
              <a:rPr lang="tr-TR" dirty="0" err="1" smtClean="0">
                <a:cs typeface="Times New Roman" pitchFamily="18" charset="0"/>
              </a:rPr>
              <a:t>and</a:t>
            </a:r>
            <a:r>
              <a:rPr lang="tr-TR" dirty="0" smtClean="0">
                <a:cs typeface="Times New Roman" pitchFamily="18" charset="0"/>
              </a:rPr>
              <a:t> </a:t>
            </a:r>
            <a:r>
              <a:rPr lang="tr-TR" dirty="0" err="1" smtClean="0">
                <a:cs typeface="Times New Roman" pitchFamily="18" charset="0"/>
              </a:rPr>
              <a:t>chips</a:t>
            </a:r>
            <a:endParaRPr lang="tr-TR" dirty="0" smtClean="0">
              <a:cs typeface="Times New Roman" pitchFamily="18" charset="0"/>
            </a:endParaRPr>
          </a:p>
          <a:p>
            <a:pPr lvl="1" algn="just">
              <a:buNone/>
            </a:pPr>
            <a:r>
              <a:rPr lang="tr-TR" dirty="0" smtClean="0">
                <a:cs typeface="Times New Roman" pitchFamily="18" charset="0"/>
              </a:rPr>
              <a:t>Balıkla patates tava</a:t>
            </a:r>
          </a:p>
          <a:p>
            <a:pPr lvl="1" algn="just">
              <a:buNone/>
            </a:pPr>
            <a:r>
              <a:rPr lang="tr-TR" dirty="0" smtClean="0">
                <a:cs typeface="Times New Roman" pitchFamily="18" charset="0"/>
              </a:rPr>
              <a:t>Balıkla cips	</a:t>
            </a:r>
          </a:p>
          <a:p>
            <a:pPr lvl="1" algn="just">
              <a:buNone/>
            </a:pPr>
            <a:r>
              <a:rPr lang="tr-TR" dirty="0" smtClean="0">
                <a:cs typeface="Times New Roman" pitchFamily="18" charset="0"/>
              </a:rPr>
              <a:t>Balık ekmek</a:t>
            </a:r>
          </a:p>
          <a:p>
            <a:pPr lvl="1" algn="just">
              <a:buNone/>
            </a:pPr>
            <a:r>
              <a:rPr lang="tr-TR" dirty="0" smtClean="0">
                <a:cs typeface="Times New Roman" pitchFamily="18" charset="0"/>
              </a:rPr>
              <a:t>Köfte ekmek</a:t>
            </a:r>
          </a:p>
          <a:p>
            <a:pPr lvl="1" algn="just">
              <a:buNone/>
            </a:pPr>
            <a:r>
              <a:rPr lang="tr-TR" dirty="0" err="1" smtClean="0">
                <a:cs typeface="Times New Roman" pitchFamily="18" charset="0"/>
              </a:rPr>
              <a:t>Wurst</a:t>
            </a:r>
            <a:r>
              <a:rPr lang="tr-TR" dirty="0" smtClean="0">
                <a:cs typeface="Times New Roman" pitchFamily="18" charset="0"/>
              </a:rPr>
              <a:t> </a:t>
            </a:r>
            <a:r>
              <a:rPr lang="tr-TR" dirty="0" err="1" smtClean="0">
                <a:cs typeface="Times New Roman" pitchFamily="18" charset="0"/>
              </a:rPr>
              <a:t>und</a:t>
            </a:r>
            <a:r>
              <a:rPr lang="tr-TR" dirty="0" smtClean="0">
                <a:cs typeface="Times New Roman" pitchFamily="18" charset="0"/>
              </a:rPr>
              <a:t> </a:t>
            </a:r>
            <a:r>
              <a:rPr lang="tr-TR" dirty="0" err="1" smtClean="0">
                <a:cs typeface="Times New Roman" pitchFamily="18" charset="0"/>
              </a:rPr>
              <a:t>Brot</a:t>
            </a:r>
            <a:endParaRPr lang="tr-TR" dirty="0" smtClean="0">
              <a:cs typeface="Times New Roman" pitchFamily="18" charset="0"/>
            </a:endParaRPr>
          </a:p>
          <a:p>
            <a:pPr algn="just">
              <a:buNone/>
            </a:pPr>
            <a:endParaRPr lang="tr-TR" sz="2000" dirty="0" smtClean="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80728"/>
            <a:ext cx="8229600" cy="5593808"/>
          </a:xfrm>
        </p:spPr>
        <p:txBody>
          <a:bodyPr>
            <a:normAutofit/>
          </a:bodyPr>
          <a:lstStyle/>
          <a:p>
            <a:pPr marL="0" indent="0" algn="just">
              <a:buNone/>
            </a:pPr>
            <a:r>
              <a:rPr lang="tr-TR" sz="2000" dirty="0" smtClean="0">
                <a:cs typeface="Times New Roman" pitchFamily="18" charset="0"/>
              </a:rPr>
              <a:t>Meksika yaylalarında Kızılderililer için yapılmış bir Kutsal Kitap çevirisinde, çevirinin okurları denizi tanımazlar düşüncesiyle, İsa’nın yürüyerek deniz üzerinden değil, bir bataklık üzerinden geçmesi</a:t>
            </a:r>
          </a:p>
          <a:p>
            <a:pPr marL="0" indent="0" algn="just">
              <a:buNone/>
            </a:pPr>
            <a:endParaRPr lang="tr-TR" sz="2000" dirty="0" smtClean="0">
              <a:cs typeface="Times New Roman" pitchFamily="18" charset="0"/>
            </a:endParaRPr>
          </a:p>
          <a:p>
            <a:pPr marL="0" indent="0" algn="just">
              <a:buNone/>
            </a:pPr>
            <a:r>
              <a:rPr lang="tr-TR" sz="2000" dirty="0" smtClean="0">
                <a:cs typeface="Times New Roman" pitchFamily="18" charset="0"/>
              </a:rPr>
              <a:t>Eskimolar için yapılmış çevirilerde ekmek tanınmadığı için “Tanrım, bugünkü ekmeğimizi  ver bize” yakarısının “bugünkü balığımızı ver bize” olarak çevrilmesi</a:t>
            </a:r>
          </a:p>
          <a:p>
            <a:pPr marL="0" indent="0" algn="just">
              <a:buNone/>
            </a:pPr>
            <a:endParaRPr lang="tr-TR" sz="2000" dirty="0" smtClean="0">
              <a:cs typeface="Times New Roman" pitchFamily="18" charset="0"/>
            </a:endParaRPr>
          </a:p>
          <a:p>
            <a:pPr marL="0" indent="0" algn="just">
              <a:buNone/>
            </a:pPr>
            <a:r>
              <a:rPr lang="tr-TR" sz="2000" dirty="0" smtClean="0">
                <a:cs typeface="Times New Roman" pitchFamily="18" charset="0"/>
              </a:rPr>
              <a:t>Eskimolar için olan Kutsal Kitap çevirilerinde “Tanrı’nın kuzusu” deyiminin “Tanrı’nın foku” olarak çevrilmesi</a:t>
            </a:r>
            <a:endParaRPr lang="tr-TR" sz="2000" dirty="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052736"/>
            <a:ext cx="8363272" cy="5521800"/>
          </a:xfrm>
        </p:spPr>
        <p:txBody>
          <a:bodyPr>
            <a:normAutofit/>
          </a:bodyPr>
          <a:lstStyle/>
          <a:p>
            <a:pPr marL="109728" indent="0" algn="just">
              <a:buNone/>
            </a:pPr>
            <a:r>
              <a:rPr lang="tr-TR" sz="2000" b="1" dirty="0" smtClean="0">
                <a:solidFill>
                  <a:schemeClr val="tx1"/>
                </a:solidFill>
              </a:rPr>
              <a:t>Biçimsel Eşdeğerlilik</a:t>
            </a:r>
          </a:p>
          <a:p>
            <a:pPr marL="109728" indent="0" algn="just">
              <a:buNone/>
            </a:pPr>
            <a:r>
              <a:rPr lang="tr-TR" sz="2000" dirty="0" smtClean="0">
                <a:solidFill>
                  <a:schemeClr val="tx1"/>
                </a:solidFill>
              </a:rPr>
              <a:t>Özgün metnin yalnız iletişimsel içeriğinin değil, sözdizimi, biçem özellikleri ile kendine özgü anlatımını, çeviride de benzer bir estetik etki sağlayabilecek biçimde aktarmak, biçimsel eşdeğerliliğin kurulması yönünde bir çabadır. Yazın yapıtlarının söylemini oluşturan deyimler, söz oyunları, uyak, ölçü, imgeler, eğretilemeler, bu tür eşdeğerliliğin kurulmasında göz önünde tutulmayı gerektiren noktalardır.</a:t>
            </a:r>
          </a:p>
          <a:p>
            <a:pPr marL="109728" indent="0" algn="just">
              <a:buNone/>
            </a:pPr>
            <a:endParaRPr lang="tr-TR" sz="2000" dirty="0" smtClean="0">
              <a:solidFill>
                <a:schemeClr val="tx1"/>
              </a:solidFill>
            </a:endParaRPr>
          </a:p>
          <a:p>
            <a:pPr marL="109728" indent="0" algn="just">
              <a:buNone/>
            </a:pPr>
            <a:r>
              <a:rPr lang="tr-TR" sz="1600" dirty="0" err="1" smtClean="0">
                <a:solidFill>
                  <a:schemeClr val="tx1"/>
                </a:solidFill>
              </a:rPr>
              <a:t>Think</a:t>
            </a:r>
            <a:r>
              <a:rPr lang="tr-TR" sz="1600" dirty="0" smtClean="0">
                <a:solidFill>
                  <a:schemeClr val="tx1"/>
                </a:solidFill>
              </a:rPr>
              <a:t> </a:t>
            </a:r>
            <a:r>
              <a:rPr lang="tr-TR" sz="1600" dirty="0" err="1" smtClean="0">
                <a:solidFill>
                  <a:schemeClr val="tx1"/>
                </a:solidFill>
              </a:rPr>
              <a:t>about</a:t>
            </a:r>
            <a:r>
              <a:rPr lang="tr-TR" sz="1600" dirty="0" smtClean="0">
                <a:solidFill>
                  <a:schemeClr val="tx1"/>
                </a:solidFill>
              </a:rPr>
              <a:t> </a:t>
            </a:r>
            <a:r>
              <a:rPr lang="tr-TR" sz="1600" dirty="0" err="1" smtClean="0">
                <a:solidFill>
                  <a:schemeClr val="tx1"/>
                </a:solidFill>
              </a:rPr>
              <a:t>something</a:t>
            </a:r>
            <a:r>
              <a:rPr lang="tr-TR" sz="1600" dirty="0" smtClean="0">
                <a:solidFill>
                  <a:schemeClr val="tx1"/>
                </a:solidFill>
              </a:rPr>
              <a:t> </a:t>
            </a:r>
            <a:r>
              <a:rPr lang="tr-TR" sz="1600" dirty="0" err="1" smtClean="0">
                <a:solidFill>
                  <a:schemeClr val="tx1"/>
                </a:solidFill>
              </a:rPr>
              <a:t>cheerful</a:t>
            </a:r>
            <a:r>
              <a:rPr lang="tr-TR" sz="1600" dirty="0" smtClean="0">
                <a:solidFill>
                  <a:schemeClr val="tx1"/>
                </a:solidFill>
              </a:rPr>
              <a:t> </a:t>
            </a:r>
            <a:r>
              <a:rPr lang="tr-TR" sz="1600" dirty="0" err="1" smtClean="0">
                <a:solidFill>
                  <a:schemeClr val="tx1"/>
                </a:solidFill>
              </a:rPr>
              <a:t>old</a:t>
            </a:r>
            <a:r>
              <a:rPr lang="tr-TR" sz="1600" dirty="0" smtClean="0">
                <a:solidFill>
                  <a:schemeClr val="tx1"/>
                </a:solidFill>
              </a:rPr>
              <a:t> </a:t>
            </a:r>
            <a:r>
              <a:rPr lang="tr-TR" sz="1600" dirty="0" err="1" smtClean="0">
                <a:solidFill>
                  <a:schemeClr val="tx1"/>
                </a:solidFill>
              </a:rPr>
              <a:t>man</a:t>
            </a:r>
            <a:r>
              <a:rPr lang="tr-TR" sz="1600" dirty="0" smtClean="0">
                <a:solidFill>
                  <a:schemeClr val="tx1"/>
                </a:solidFill>
              </a:rPr>
              <a:t>" he </a:t>
            </a:r>
            <a:r>
              <a:rPr lang="tr-TR" sz="1600" dirty="0" err="1" smtClean="0">
                <a:solidFill>
                  <a:schemeClr val="tx1"/>
                </a:solidFill>
              </a:rPr>
              <a:t>said</a:t>
            </a:r>
            <a:r>
              <a:rPr lang="tr-TR" sz="1600" dirty="0" smtClean="0">
                <a:solidFill>
                  <a:schemeClr val="tx1"/>
                </a:solidFill>
              </a:rPr>
              <a:t>. "</a:t>
            </a:r>
            <a:r>
              <a:rPr lang="tr-TR" sz="1600" dirty="0" err="1" smtClean="0">
                <a:solidFill>
                  <a:schemeClr val="tx1"/>
                </a:solidFill>
              </a:rPr>
              <a:t>Every</a:t>
            </a:r>
            <a:r>
              <a:rPr lang="tr-TR" sz="1600" dirty="0"/>
              <a:t> </a:t>
            </a:r>
            <a:r>
              <a:rPr lang="tr-TR" sz="1600" dirty="0" err="1" smtClean="0">
                <a:solidFill>
                  <a:schemeClr val="tx1"/>
                </a:solidFill>
              </a:rPr>
              <a:t>minute</a:t>
            </a:r>
            <a:r>
              <a:rPr lang="tr-TR" sz="1600" dirty="0" smtClean="0">
                <a:solidFill>
                  <a:schemeClr val="tx1"/>
                </a:solidFill>
              </a:rPr>
              <a:t> </a:t>
            </a:r>
            <a:r>
              <a:rPr lang="tr-TR" sz="1600" dirty="0" err="1" smtClean="0">
                <a:solidFill>
                  <a:schemeClr val="tx1"/>
                </a:solidFill>
              </a:rPr>
              <a:t>now</a:t>
            </a:r>
            <a:r>
              <a:rPr lang="tr-TR" sz="1600" dirty="0" smtClean="0">
                <a:solidFill>
                  <a:schemeClr val="tx1"/>
                </a:solidFill>
              </a:rPr>
              <a:t> </a:t>
            </a:r>
            <a:r>
              <a:rPr lang="tr-TR" sz="1600" dirty="0" err="1" smtClean="0">
                <a:solidFill>
                  <a:schemeClr val="tx1"/>
                </a:solidFill>
              </a:rPr>
              <a:t>you</a:t>
            </a:r>
            <a:r>
              <a:rPr lang="tr-TR" sz="1600" dirty="0" smtClean="0">
                <a:solidFill>
                  <a:schemeClr val="tx1"/>
                </a:solidFill>
              </a:rPr>
              <a:t> </a:t>
            </a:r>
            <a:r>
              <a:rPr lang="tr-TR" sz="1600" dirty="0" err="1" smtClean="0">
                <a:solidFill>
                  <a:schemeClr val="tx1"/>
                </a:solidFill>
              </a:rPr>
              <a:t>are</a:t>
            </a:r>
            <a:r>
              <a:rPr lang="tr-TR" sz="1600" dirty="0" smtClean="0">
                <a:solidFill>
                  <a:schemeClr val="tx1"/>
                </a:solidFill>
              </a:rPr>
              <a:t> </a:t>
            </a:r>
            <a:r>
              <a:rPr lang="tr-TR" sz="1600" dirty="0" err="1" smtClean="0">
                <a:solidFill>
                  <a:schemeClr val="tx1"/>
                </a:solidFill>
              </a:rPr>
              <a:t>closer</a:t>
            </a:r>
            <a:r>
              <a:rPr lang="tr-TR" sz="1600" dirty="0" smtClean="0">
                <a:solidFill>
                  <a:schemeClr val="tx1"/>
                </a:solidFill>
              </a:rPr>
              <a:t> </a:t>
            </a:r>
            <a:r>
              <a:rPr lang="tr-TR" sz="1600" dirty="0" err="1" smtClean="0">
                <a:solidFill>
                  <a:schemeClr val="tx1"/>
                </a:solidFill>
              </a:rPr>
              <a:t>to</a:t>
            </a:r>
            <a:r>
              <a:rPr lang="tr-TR" sz="1600" dirty="0" smtClean="0">
                <a:solidFill>
                  <a:schemeClr val="tx1"/>
                </a:solidFill>
              </a:rPr>
              <a:t> </a:t>
            </a:r>
            <a:r>
              <a:rPr lang="tr-TR" sz="1600" dirty="0" err="1" smtClean="0">
                <a:solidFill>
                  <a:schemeClr val="tx1"/>
                </a:solidFill>
              </a:rPr>
              <a:t>home</a:t>
            </a:r>
            <a:r>
              <a:rPr lang="tr-TR" sz="1600" dirty="0" smtClean="0">
                <a:solidFill>
                  <a:schemeClr val="tx1"/>
                </a:solidFill>
              </a:rPr>
              <a:t>. </a:t>
            </a:r>
            <a:r>
              <a:rPr lang="tr-TR" sz="1600" dirty="0" err="1" smtClean="0">
                <a:solidFill>
                  <a:schemeClr val="tx1"/>
                </a:solidFill>
              </a:rPr>
              <a:t>You</a:t>
            </a:r>
            <a:r>
              <a:rPr lang="tr-TR" sz="1600" dirty="0" smtClean="0">
                <a:solidFill>
                  <a:schemeClr val="tx1"/>
                </a:solidFill>
              </a:rPr>
              <a:t> </a:t>
            </a:r>
            <a:r>
              <a:rPr lang="tr-TR" sz="1600" dirty="0" err="1" smtClean="0">
                <a:solidFill>
                  <a:schemeClr val="tx1"/>
                </a:solidFill>
              </a:rPr>
              <a:t>sail</a:t>
            </a:r>
            <a:r>
              <a:rPr lang="tr-TR" sz="1600" dirty="0" smtClean="0">
                <a:solidFill>
                  <a:schemeClr val="tx1"/>
                </a:solidFill>
              </a:rPr>
              <a:t> </a:t>
            </a:r>
            <a:r>
              <a:rPr lang="tr-TR" sz="1600" dirty="0" err="1" smtClean="0">
                <a:solidFill>
                  <a:schemeClr val="tx1"/>
                </a:solidFill>
              </a:rPr>
              <a:t>lighter</a:t>
            </a:r>
            <a:r>
              <a:rPr lang="tr-TR" sz="1600" dirty="0" smtClean="0">
                <a:solidFill>
                  <a:schemeClr val="tx1"/>
                </a:solidFill>
              </a:rPr>
              <a:t> </a:t>
            </a:r>
            <a:r>
              <a:rPr lang="tr-TR" sz="1600" dirty="0" err="1" smtClean="0">
                <a:solidFill>
                  <a:schemeClr val="tx1"/>
                </a:solidFill>
              </a:rPr>
              <a:t>for</a:t>
            </a:r>
            <a:r>
              <a:rPr lang="tr-TR" sz="1600" dirty="0" smtClean="0">
                <a:solidFill>
                  <a:schemeClr val="tx1"/>
                </a:solidFill>
              </a:rPr>
              <a:t> </a:t>
            </a:r>
            <a:r>
              <a:rPr lang="tr-TR" sz="1600" dirty="0" err="1" smtClean="0">
                <a:solidFill>
                  <a:schemeClr val="tx1"/>
                </a:solidFill>
              </a:rPr>
              <a:t>the</a:t>
            </a:r>
            <a:r>
              <a:rPr lang="tr-TR" sz="1600" dirty="0"/>
              <a:t> </a:t>
            </a:r>
            <a:r>
              <a:rPr lang="tr-TR" sz="1600" dirty="0" err="1" smtClean="0">
                <a:solidFill>
                  <a:schemeClr val="tx1"/>
                </a:solidFill>
              </a:rPr>
              <a:t>less</a:t>
            </a:r>
            <a:r>
              <a:rPr lang="tr-TR" sz="1600" dirty="0" smtClean="0">
                <a:solidFill>
                  <a:schemeClr val="tx1"/>
                </a:solidFill>
              </a:rPr>
              <a:t> of </a:t>
            </a:r>
            <a:r>
              <a:rPr lang="tr-TR" sz="1600" dirty="0" err="1" smtClean="0">
                <a:solidFill>
                  <a:schemeClr val="tx1"/>
                </a:solidFill>
              </a:rPr>
              <a:t>forty</a:t>
            </a:r>
            <a:r>
              <a:rPr lang="tr-TR" sz="1600" dirty="0" smtClean="0">
                <a:solidFill>
                  <a:schemeClr val="tx1"/>
                </a:solidFill>
              </a:rPr>
              <a:t> </a:t>
            </a:r>
            <a:r>
              <a:rPr lang="tr-TR" sz="1600" dirty="0" err="1" smtClean="0">
                <a:solidFill>
                  <a:schemeClr val="tx1"/>
                </a:solidFill>
              </a:rPr>
              <a:t>pounds</a:t>
            </a:r>
            <a:r>
              <a:rPr lang="tr-TR" sz="1600" dirty="0" smtClean="0">
                <a:solidFill>
                  <a:schemeClr val="tx1"/>
                </a:solidFill>
              </a:rPr>
              <a:t>."</a:t>
            </a:r>
          </a:p>
          <a:p>
            <a:pPr marL="109728" indent="0" algn="just">
              <a:buNone/>
            </a:pPr>
            <a:r>
              <a:rPr lang="tr-TR" sz="1600" dirty="0" smtClean="0">
                <a:solidFill>
                  <a:schemeClr val="tx1"/>
                </a:solidFill>
              </a:rPr>
              <a:t>"Biraz da güzel şeyler düşünsene, yaşlı adam" dedi. "Her an eve biraz daha yaklaşıyorsun. Hem yükün de yirmi kilo azaldı.</a:t>
            </a:r>
          </a:p>
          <a:p>
            <a:pPr marL="109728" indent="0" algn="just">
              <a:buNone/>
            </a:pPr>
            <a:endParaRPr lang="tr-TR" sz="1600" dirty="0" smtClean="0">
              <a:solidFill>
                <a:schemeClr val="tx1"/>
              </a:solidFill>
            </a:endParaRPr>
          </a:p>
          <a:p>
            <a:pPr marL="109728" indent="0" algn="just">
              <a:buNone/>
            </a:pPr>
            <a:r>
              <a:rPr lang="tr-TR" sz="1600" dirty="0" err="1" smtClean="0">
                <a:solidFill>
                  <a:schemeClr val="tx1"/>
                </a:solidFill>
              </a:rPr>
              <a:t>Buyrun</a:t>
            </a:r>
            <a:r>
              <a:rPr lang="tr-TR" sz="1600" dirty="0" smtClean="0">
                <a:solidFill>
                  <a:schemeClr val="tx1"/>
                </a:solidFill>
              </a:rPr>
              <a:t>. Görmek </a:t>
            </a:r>
            <a:r>
              <a:rPr lang="tr-TR" sz="1600" dirty="0" err="1" smtClean="0">
                <a:solidFill>
                  <a:schemeClr val="tx1"/>
                </a:solidFill>
              </a:rPr>
              <a:t>işterşeniş</a:t>
            </a:r>
            <a:r>
              <a:rPr lang="tr-TR" sz="1600" dirty="0" smtClean="0">
                <a:solidFill>
                  <a:schemeClr val="tx1"/>
                </a:solidFill>
              </a:rPr>
              <a:t>. </a:t>
            </a:r>
            <a:r>
              <a:rPr lang="tr-TR" sz="1600" dirty="0" err="1" smtClean="0">
                <a:solidFill>
                  <a:schemeClr val="tx1"/>
                </a:solidFill>
              </a:rPr>
              <a:t>Kendiniş</a:t>
            </a:r>
            <a:r>
              <a:rPr lang="tr-TR" sz="1600" dirty="0" smtClean="0">
                <a:solidFill>
                  <a:schemeClr val="tx1"/>
                </a:solidFill>
              </a:rPr>
              <a:t> bakın bir keş lütfen. </a:t>
            </a:r>
            <a:r>
              <a:rPr lang="tr-TR" sz="1600" dirty="0" err="1" smtClean="0">
                <a:solidFill>
                  <a:schemeClr val="tx1"/>
                </a:solidFill>
              </a:rPr>
              <a:t>Paşaportum</a:t>
            </a:r>
            <a:r>
              <a:rPr lang="tr-TR" sz="1600" dirty="0" smtClean="0">
                <a:solidFill>
                  <a:schemeClr val="tx1"/>
                </a:solidFill>
              </a:rPr>
              <a:t>. </a:t>
            </a:r>
            <a:r>
              <a:rPr lang="tr-TR" sz="1600" dirty="0" err="1" smtClean="0">
                <a:solidFill>
                  <a:schemeClr val="tx1"/>
                </a:solidFill>
              </a:rPr>
              <a:t>Pariş'te</a:t>
            </a:r>
            <a:r>
              <a:rPr lang="tr-TR" sz="1600" dirty="0" smtClean="0">
                <a:solidFill>
                  <a:schemeClr val="tx1"/>
                </a:solidFill>
              </a:rPr>
              <a:t> bulunmuşum. </a:t>
            </a:r>
            <a:r>
              <a:rPr lang="tr-TR" sz="1600" dirty="0" err="1" smtClean="0">
                <a:solidFill>
                  <a:schemeClr val="tx1"/>
                </a:solidFill>
              </a:rPr>
              <a:t>Barşelona'da</a:t>
            </a:r>
            <a:r>
              <a:rPr lang="tr-TR" sz="1600" dirty="0" smtClean="0">
                <a:solidFill>
                  <a:schemeClr val="tx1"/>
                </a:solidFill>
              </a:rPr>
              <a:t>. </a:t>
            </a:r>
            <a:r>
              <a:rPr lang="tr-TR" sz="1600" dirty="0" err="1" smtClean="0">
                <a:solidFill>
                  <a:schemeClr val="tx1"/>
                </a:solidFill>
              </a:rPr>
              <a:t>Oşnabrük'te</a:t>
            </a:r>
            <a:r>
              <a:rPr lang="tr-TR" sz="1600" dirty="0" smtClean="0">
                <a:solidFill>
                  <a:schemeClr val="tx1"/>
                </a:solidFill>
              </a:rPr>
              <a:t>, </a:t>
            </a:r>
            <a:r>
              <a:rPr lang="tr-TR" sz="1600" dirty="0" err="1" smtClean="0">
                <a:solidFill>
                  <a:schemeClr val="tx1"/>
                </a:solidFill>
              </a:rPr>
              <a:t>buyrun</a:t>
            </a:r>
            <a:r>
              <a:rPr lang="tr-TR" sz="1600" dirty="0" smtClean="0">
                <a:solidFill>
                  <a:schemeClr val="tx1"/>
                </a:solidFill>
              </a:rPr>
              <a:t> görün. </a:t>
            </a:r>
            <a:r>
              <a:rPr lang="tr-TR" sz="1600" dirty="0" err="1" smtClean="0">
                <a:solidFill>
                  <a:schemeClr val="tx1"/>
                </a:solidFill>
              </a:rPr>
              <a:t>Hepşi</a:t>
            </a:r>
            <a:r>
              <a:rPr lang="tr-TR" sz="1600" dirty="0" smtClean="0">
                <a:solidFill>
                  <a:schemeClr val="tx1"/>
                </a:solidFill>
              </a:rPr>
              <a:t> </a:t>
            </a:r>
            <a:r>
              <a:rPr lang="tr-TR" sz="1600" dirty="0" err="1" smtClean="0">
                <a:solidFill>
                  <a:schemeClr val="tx1"/>
                </a:solidFill>
              </a:rPr>
              <a:t>paşaportumda</a:t>
            </a:r>
            <a:r>
              <a:rPr lang="tr-TR" sz="1600" dirty="0" smtClean="0">
                <a:solidFill>
                  <a:schemeClr val="tx1"/>
                </a:solidFill>
              </a:rPr>
              <a:t> </a:t>
            </a:r>
            <a:r>
              <a:rPr lang="tr-TR" sz="1600" dirty="0" err="1" smtClean="0">
                <a:solidFill>
                  <a:schemeClr val="tx1"/>
                </a:solidFill>
              </a:rPr>
              <a:t>yaşılıdır</a:t>
            </a:r>
            <a:r>
              <a:rPr lang="tr-TR" sz="1600" dirty="0" smtClean="0">
                <a:solidFill>
                  <a:schemeClr val="tx1"/>
                </a:solidFill>
              </a:rPr>
              <a:t>." </a:t>
            </a:r>
          </a:p>
          <a:p>
            <a:pPr marL="109728" indent="0" algn="just">
              <a:buNone/>
            </a:pPr>
            <a:r>
              <a:rPr lang="tr-TR" sz="1600" dirty="0" smtClean="0">
                <a:solidFill>
                  <a:schemeClr val="tx1"/>
                </a:solidFill>
              </a:rPr>
              <a:t>"</a:t>
            </a:r>
            <a:r>
              <a:rPr lang="tr-TR" sz="1600" dirty="0" err="1" smtClean="0">
                <a:solidFill>
                  <a:schemeClr val="tx1"/>
                </a:solidFill>
              </a:rPr>
              <a:t>Pleath</a:t>
            </a:r>
            <a:r>
              <a:rPr lang="tr-TR" sz="1600" dirty="0" smtClean="0">
                <a:solidFill>
                  <a:schemeClr val="tx1"/>
                </a:solidFill>
              </a:rPr>
              <a:t>. </a:t>
            </a:r>
            <a:r>
              <a:rPr lang="tr-TR" sz="1600" dirty="0" err="1" smtClean="0">
                <a:solidFill>
                  <a:schemeClr val="tx1"/>
                </a:solidFill>
              </a:rPr>
              <a:t>If</a:t>
            </a:r>
            <a:r>
              <a:rPr lang="tr-TR" sz="1600" dirty="0" smtClean="0">
                <a:solidFill>
                  <a:schemeClr val="tx1"/>
                </a:solidFill>
              </a:rPr>
              <a:t> </a:t>
            </a:r>
            <a:r>
              <a:rPr lang="tr-TR" sz="1600" dirty="0" err="1" smtClean="0">
                <a:solidFill>
                  <a:schemeClr val="tx1"/>
                </a:solidFill>
              </a:rPr>
              <a:t>you</a:t>
            </a:r>
            <a:r>
              <a:rPr lang="tr-TR" sz="1600" dirty="0" smtClean="0">
                <a:solidFill>
                  <a:schemeClr val="tx1"/>
                </a:solidFill>
              </a:rPr>
              <a:t> </a:t>
            </a:r>
            <a:r>
              <a:rPr lang="tr-TR" sz="1600" dirty="0" err="1" smtClean="0">
                <a:solidFill>
                  <a:schemeClr val="tx1"/>
                </a:solidFill>
              </a:rPr>
              <a:t>would</a:t>
            </a:r>
            <a:r>
              <a:rPr lang="tr-TR" sz="1600" dirty="0" smtClean="0">
                <a:solidFill>
                  <a:schemeClr val="tx1"/>
                </a:solidFill>
              </a:rPr>
              <a:t> </a:t>
            </a:r>
            <a:r>
              <a:rPr lang="tr-TR" sz="1600" dirty="0" err="1" smtClean="0">
                <a:solidFill>
                  <a:schemeClr val="tx1"/>
                </a:solidFill>
              </a:rPr>
              <a:t>pleath</a:t>
            </a:r>
            <a:r>
              <a:rPr lang="tr-TR" sz="1600" dirty="0" smtClean="0">
                <a:solidFill>
                  <a:schemeClr val="tx1"/>
                </a:solidFill>
              </a:rPr>
              <a:t> </a:t>
            </a:r>
            <a:r>
              <a:rPr lang="tr-TR" sz="1600" dirty="0" err="1" smtClean="0">
                <a:solidFill>
                  <a:schemeClr val="tx1"/>
                </a:solidFill>
              </a:rPr>
              <a:t>look</a:t>
            </a:r>
            <a:r>
              <a:rPr lang="tr-TR" sz="1600" dirty="0" smtClean="0">
                <a:solidFill>
                  <a:schemeClr val="tx1"/>
                </a:solidFill>
              </a:rPr>
              <a:t>. </a:t>
            </a:r>
            <a:r>
              <a:rPr lang="tr-TR" sz="1600" dirty="0" err="1" smtClean="0">
                <a:solidFill>
                  <a:schemeClr val="tx1"/>
                </a:solidFill>
              </a:rPr>
              <a:t>Moth</a:t>
            </a:r>
            <a:r>
              <a:rPr lang="tr-TR" sz="1600" dirty="0" smtClean="0">
                <a:solidFill>
                  <a:schemeClr val="tx1"/>
                </a:solidFill>
              </a:rPr>
              <a:t> </a:t>
            </a:r>
            <a:r>
              <a:rPr lang="tr-TR" sz="1600" dirty="0" err="1" smtClean="0">
                <a:solidFill>
                  <a:schemeClr val="tx1"/>
                </a:solidFill>
              </a:rPr>
              <a:t>courteouth</a:t>
            </a:r>
            <a:r>
              <a:rPr lang="tr-TR" sz="1600" dirty="0" smtClean="0">
                <a:solidFill>
                  <a:schemeClr val="tx1"/>
                </a:solidFill>
              </a:rPr>
              <a:t> </a:t>
            </a:r>
            <a:r>
              <a:rPr lang="tr-TR" sz="1600" dirty="0" err="1" smtClean="0">
                <a:solidFill>
                  <a:schemeClr val="tx1"/>
                </a:solidFill>
              </a:rPr>
              <a:t>if</a:t>
            </a:r>
            <a:r>
              <a:rPr lang="tr-TR" sz="1600" dirty="0" smtClean="0">
                <a:solidFill>
                  <a:schemeClr val="tx1"/>
                </a:solidFill>
              </a:rPr>
              <a:t> </a:t>
            </a:r>
            <a:r>
              <a:rPr lang="tr-TR" sz="1600" dirty="0" err="1" smtClean="0">
                <a:solidFill>
                  <a:schemeClr val="tx1"/>
                </a:solidFill>
              </a:rPr>
              <a:t>you</a:t>
            </a:r>
            <a:r>
              <a:rPr lang="tr-TR" sz="1600" dirty="0"/>
              <a:t> </a:t>
            </a:r>
            <a:r>
              <a:rPr lang="tr-TR" sz="1600" dirty="0" err="1" smtClean="0">
                <a:solidFill>
                  <a:schemeClr val="tx1"/>
                </a:solidFill>
              </a:rPr>
              <a:t>make</a:t>
            </a:r>
            <a:r>
              <a:rPr lang="tr-TR" sz="1600" dirty="0" smtClean="0">
                <a:solidFill>
                  <a:schemeClr val="tx1"/>
                </a:solidFill>
              </a:rPr>
              <a:t> </a:t>
            </a:r>
            <a:r>
              <a:rPr lang="tr-TR" sz="1600" dirty="0" err="1" smtClean="0">
                <a:solidFill>
                  <a:schemeClr val="tx1"/>
                </a:solidFill>
              </a:rPr>
              <a:t>thertain</a:t>
            </a:r>
            <a:r>
              <a:rPr lang="tr-TR" sz="1600" dirty="0" smtClean="0">
                <a:solidFill>
                  <a:schemeClr val="tx1"/>
                </a:solidFill>
              </a:rPr>
              <a:t> </a:t>
            </a:r>
            <a:r>
              <a:rPr lang="tr-TR" sz="1600" dirty="0" err="1" smtClean="0">
                <a:solidFill>
                  <a:schemeClr val="tx1"/>
                </a:solidFill>
              </a:rPr>
              <a:t>for</a:t>
            </a:r>
            <a:r>
              <a:rPr lang="tr-TR" sz="1600" dirty="0" smtClean="0">
                <a:solidFill>
                  <a:schemeClr val="tx1"/>
                </a:solidFill>
              </a:rPr>
              <a:t> </a:t>
            </a:r>
            <a:r>
              <a:rPr lang="tr-TR" sz="1600" dirty="0" err="1" smtClean="0">
                <a:solidFill>
                  <a:schemeClr val="tx1"/>
                </a:solidFill>
              </a:rPr>
              <a:t>your</a:t>
            </a:r>
            <a:r>
              <a:rPr lang="tr-TR" sz="1600" dirty="0" smtClean="0">
                <a:solidFill>
                  <a:schemeClr val="tx1"/>
                </a:solidFill>
              </a:rPr>
              <a:t> </a:t>
            </a:r>
            <a:r>
              <a:rPr lang="tr-TR" sz="1600" dirty="0" err="1" smtClean="0">
                <a:solidFill>
                  <a:schemeClr val="tx1"/>
                </a:solidFill>
              </a:rPr>
              <a:t>thelf</a:t>
            </a:r>
            <a:r>
              <a:rPr lang="tr-TR" sz="1600" dirty="0" smtClean="0">
                <a:solidFill>
                  <a:schemeClr val="tx1"/>
                </a:solidFill>
              </a:rPr>
              <a:t>. My </a:t>
            </a:r>
            <a:r>
              <a:rPr lang="tr-TR" sz="1600" dirty="0" err="1" smtClean="0">
                <a:solidFill>
                  <a:schemeClr val="tx1"/>
                </a:solidFill>
              </a:rPr>
              <a:t>pathport</a:t>
            </a:r>
            <a:r>
              <a:rPr lang="tr-TR" sz="1600" dirty="0" smtClean="0">
                <a:solidFill>
                  <a:schemeClr val="tx1"/>
                </a:solidFill>
              </a:rPr>
              <a:t>. </a:t>
            </a:r>
            <a:r>
              <a:rPr lang="tr-TR" sz="1600" dirty="0" err="1" smtClean="0">
                <a:solidFill>
                  <a:schemeClr val="tx1"/>
                </a:solidFill>
              </a:rPr>
              <a:t>Been</a:t>
            </a:r>
            <a:r>
              <a:rPr lang="tr-TR" sz="1600" dirty="0" smtClean="0">
                <a:solidFill>
                  <a:schemeClr val="tx1"/>
                </a:solidFill>
              </a:rPr>
              <a:t> in </a:t>
            </a:r>
            <a:r>
              <a:rPr lang="tr-TR" sz="1600" dirty="0" err="1" smtClean="0">
                <a:solidFill>
                  <a:schemeClr val="tx1"/>
                </a:solidFill>
              </a:rPr>
              <a:t>Parith</a:t>
            </a:r>
            <a:r>
              <a:rPr lang="tr-TR" sz="1600" dirty="0" smtClean="0">
                <a:solidFill>
                  <a:schemeClr val="tx1"/>
                </a:solidFill>
              </a:rPr>
              <a:t>. </a:t>
            </a:r>
            <a:r>
              <a:rPr lang="tr-TR" sz="1600" dirty="0" err="1" smtClean="0">
                <a:solidFill>
                  <a:schemeClr val="tx1"/>
                </a:solidFill>
              </a:rPr>
              <a:t>Barthelona</a:t>
            </a:r>
            <a:r>
              <a:rPr lang="tr-TR" sz="1600" dirty="0" smtClean="0">
                <a:solidFill>
                  <a:schemeClr val="tx1"/>
                </a:solidFill>
              </a:rPr>
              <a:t>. </a:t>
            </a:r>
            <a:r>
              <a:rPr lang="tr-TR" sz="1600" dirty="0" err="1" smtClean="0">
                <a:solidFill>
                  <a:schemeClr val="tx1"/>
                </a:solidFill>
              </a:rPr>
              <a:t>Othnabrück</a:t>
            </a:r>
            <a:r>
              <a:rPr lang="tr-TR" sz="1600" dirty="0" smtClean="0">
                <a:solidFill>
                  <a:schemeClr val="tx1"/>
                </a:solidFill>
              </a:rPr>
              <a:t>, </a:t>
            </a:r>
            <a:r>
              <a:rPr lang="tr-TR" sz="1600" dirty="0" err="1" smtClean="0">
                <a:solidFill>
                  <a:schemeClr val="tx1"/>
                </a:solidFill>
              </a:rPr>
              <a:t>pleath</a:t>
            </a:r>
            <a:r>
              <a:rPr lang="tr-TR" sz="1600" dirty="0" smtClean="0">
                <a:solidFill>
                  <a:schemeClr val="tx1"/>
                </a:solidFill>
              </a:rPr>
              <a:t>. </a:t>
            </a:r>
            <a:r>
              <a:rPr lang="tr-TR" sz="1600" dirty="0" err="1" smtClean="0">
                <a:solidFill>
                  <a:schemeClr val="tx1"/>
                </a:solidFill>
              </a:rPr>
              <a:t>Thee</a:t>
            </a:r>
            <a:r>
              <a:rPr lang="tr-TR" sz="1600" dirty="0" smtClean="0">
                <a:solidFill>
                  <a:schemeClr val="tx1"/>
                </a:solidFill>
              </a:rPr>
              <a:t> it </a:t>
            </a:r>
            <a:r>
              <a:rPr lang="tr-TR" sz="1600" dirty="0" err="1" smtClean="0">
                <a:solidFill>
                  <a:schemeClr val="tx1"/>
                </a:solidFill>
              </a:rPr>
              <a:t>all</a:t>
            </a:r>
            <a:r>
              <a:rPr lang="tr-TR" sz="1600" dirty="0" smtClean="0">
                <a:solidFill>
                  <a:schemeClr val="tx1"/>
                </a:solidFill>
              </a:rPr>
              <a:t> in </a:t>
            </a:r>
            <a:r>
              <a:rPr lang="tr-TR" sz="1600" dirty="0" err="1" smtClean="0">
                <a:solidFill>
                  <a:schemeClr val="tx1"/>
                </a:solidFill>
              </a:rPr>
              <a:t>my</a:t>
            </a:r>
            <a:r>
              <a:rPr lang="tr-TR" sz="1600" dirty="0" smtClean="0">
                <a:solidFill>
                  <a:schemeClr val="tx1"/>
                </a:solidFill>
              </a:rPr>
              <a:t> </a:t>
            </a:r>
            <a:r>
              <a:rPr lang="tr-TR" sz="1600" dirty="0" err="1" smtClean="0">
                <a:solidFill>
                  <a:schemeClr val="tx1"/>
                </a:solidFill>
              </a:rPr>
              <a:t>pathport</a:t>
            </a:r>
            <a:r>
              <a:rPr lang="tr-TR" sz="1600" dirty="0" smtClean="0">
                <a:solidFill>
                  <a:schemeClr val="tx1"/>
                </a:solidFill>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836712"/>
            <a:ext cx="7886700" cy="4351338"/>
          </a:xfrm>
        </p:spPr>
        <p:txBody>
          <a:bodyPr>
            <a:normAutofit/>
          </a:bodyPr>
          <a:lstStyle/>
          <a:p>
            <a:pPr algn="just">
              <a:buNone/>
            </a:pPr>
            <a:r>
              <a:rPr lang="tr-TR" sz="1800" dirty="0" smtClean="0"/>
              <a:t>Kaynaklar</a:t>
            </a:r>
          </a:p>
          <a:p>
            <a:pPr marL="0" indent="0" algn="just">
              <a:buNone/>
            </a:pPr>
            <a:r>
              <a:rPr lang="tr-TR" sz="1800" dirty="0" smtClean="0"/>
              <a:t>Göktürk, A. (1994). Çeviri Dillerin Dili. İstanbul: YKY.</a:t>
            </a:r>
          </a:p>
          <a:p>
            <a:pPr marL="0" indent="0" algn="just">
              <a:buNone/>
            </a:pPr>
            <a:r>
              <a:rPr lang="en-US" sz="1800" dirty="0" err="1" smtClean="0"/>
              <a:t>Munday</a:t>
            </a:r>
            <a:r>
              <a:rPr lang="tr-TR" sz="1800" dirty="0" smtClean="0"/>
              <a:t>,</a:t>
            </a:r>
            <a:r>
              <a:rPr lang="en-US" sz="1800" dirty="0" smtClean="0"/>
              <a:t> J</a:t>
            </a:r>
            <a:r>
              <a:rPr lang="tr-TR" sz="1800" dirty="0" smtClean="0"/>
              <a:t>.</a:t>
            </a:r>
            <a:r>
              <a:rPr lang="en-US" sz="1800" dirty="0" smtClean="0"/>
              <a:t> (2001). </a:t>
            </a:r>
            <a:r>
              <a:rPr lang="en-US" sz="1800" dirty="0" err="1" smtClean="0"/>
              <a:t>Inroducing</a:t>
            </a:r>
            <a:r>
              <a:rPr lang="en-US" sz="1800" dirty="0" smtClean="0"/>
              <a:t> Translation Studies. Theories and</a:t>
            </a:r>
            <a:r>
              <a:rPr lang="tr-TR" sz="1800" dirty="0" smtClean="0"/>
              <a:t> </a:t>
            </a:r>
            <a:r>
              <a:rPr lang="en-US" sz="1800" dirty="0" smtClean="0"/>
              <a:t>Applications</a:t>
            </a:r>
            <a:r>
              <a:rPr lang="tr-TR" sz="1800" dirty="0" smtClean="0"/>
              <a:t>.</a:t>
            </a:r>
            <a:r>
              <a:rPr lang="en-US" sz="1800" dirty="0" smtClean="0"/>
              <a:t> London/New </a:t>
            </a:r>
            <a:r>
              <a:rPr lang="en-US" sz="1800" dirty="0" err="1" smtClean="0"/>
              <a:t>Yourk</a:t>
            </a:r>
            <a:r>
              <a:rPr lang="en-US" sz="1800" dirty="0" smtClean="0"/>
              <a:t>: Routledge.</a:t>
            </a:r>
          </a:p>
          <a:p>
            <a:pPr marL="0" indent="0" algn="just">
              <a:buNone/>
            </a:pPr>
            <a:r>
              <a:rPr lang="en-US" sz="1800" dirty="0" err="1" smtClean="0"/>
              <a:t>Newmark</a:t>
            </a:r>
            <a:r>
              <a:rPr lang="tr-TR" sz="1800" dirty="0" smtClean="0"/>
              <a:t>,</a:t>
            </a:r>
            <a:r>
              <a:rPr lang="en-US" sz="1800" dirty="0" smtClean="0"/>
              <a:t> P</a:t>
            </a:r>
            <a:r>
              <a:rPr lang="tr-TR" sz="1800" dirty="0" smtClean="0"/>
              <a:t>.</a:t>
            </a:r>
            <a:r>
              <a:rPr lang="en-US" sz="1800" dirty="0" smtClean="0"/>
              <a:t> (1981). Approaches to Translation</a:t>
            </a:r>
            <a:r>
              <a:rPr lang="tr-TR" sz="1800" dirty="0" smtClean="0"/>
              <a:t>.</a:t>
            </a:r>
            <a:r>
              <a:rPr lang="en-US" sz="1800" dirty="0" smtClean="0"/>
              <a:t> Oxford and New York:</a:t>
            </a:r>
            <a:r>
              <a:rPr lang="tr-TR" sz="1800" dirty="0" smtClean="0"/>
              <a:t> </a:t>
            </a:r>
            <a:r>
              <a:rPr lang="en-US" sz="1800" dirty="0" err="1" smtClean="0"/>
              <a:t>Pergamon</a:t>
            </a:r>
            <a:r>
              <a:rPr lang="en-US" sz="1800" dirty="0" smtClean="0"/>
              <a:t>.</a:t>
            </a:r>
          </a:p>
          <a:p>
            <a:pPr marL="0" indent="0" algn="just">
              <a:buNone/>
            </a:pPr>
            <a:r>
              <a:rPr lang="en-US" sz="1800" dirty="0" err="1" smtClean="0"/>
              <a:t>Nida</a:t>
            </a:r>
            <a:r>
              <a:rPr lang="tr-TR" sz="1800" dirty="0" smtClean="0"/>
              <a:t>,</a:t>
            </a:r>
            <a:r>
              <a:rPr lang="en-US" sz="1800" dirty="0" smtClean="0"/>
              <a:t> E</a:t>
            </a:r>
            <a:r>
              <a:rPr lang="tr-TR" sz="1800" dirty="0" smtClean="0"/>
              <a:t>.</a:t>
            </a:r>
            <a:r>
              <a:rPr lang="en-US" sz="1800" dirty="0" smtClean="0"/>
              <a:t>A</a:t>
            </a:r>
            <a:r>
              <a:rPr lang="tr-TR" sz="1800" dirty="0" smtClean="0"/>
              <a:t>.</a:t>
            </a:r>
            <a:r>
              <a:rPr lang="en-US" sz="1800" dirty="0" smtClean="0"/>
              <a:t> (1964). Toward a Science of Translating</a:t>
            </a:r>
            <a:r>
              <a:rPr lang="tr-TR" sz="1800" dirty="0" smtClean="0"/>
              <a:t>.</a:t>
            </a:r>
            <a:r>
              <a:rPr lang="en-US" sz="1800" dirty="0" smtClean="0"/>
              <a:t> Leiden: E:J.Brill </a:t>
            </a:r>
            <a:r>
              <a:rPr lang="tr-TR" sz="1800" dirty="0" smtClean="0"/>
              <a:t>.</a:t>
            </a:r>
          </a:p>
          <a:p>
            <a:pPr marL="0" indent="0" algn="just">
              <a:buNone/>
            </a:pPr>
            <a:r>
              <a:rPr lang="en-US" sz="1800" dirty="0" smtClean="0"/>
              <a:t>P</a:t>
            </a:r>
            <a:r>
              <a:rPr lang="tr-TR" sz="1800" dirty="0" err="1" smtClean="0"/>
              <a:t>opoviç</a:t>
            </a:r>
            <a:r>
              <a:rPr lang="en-US" sz="1800" dirty="0" smtClean="0"/>
              <a:t>, A</a:t>
            </a:r>
            <a:r>
              <a:rPr lang="tr-TR" sz="1800" dirty="0" smtClean="0"/>
              <a:t>.</a:t>
            </a:r>
            <a:r>
              <a:rPr lang="en-US" sz="1800" dirty="0" smtClean="0"/>
              <a:t> (1976</a:t>
            </a:r>
            <a:r>
              <a:rPr lang="tr-TR" sz="1800" dirty="0" smtClean="0"/>
              <a:t>.</a:t>
            </a:r>
            <a:r>
              <a:rPr lang="en-US" sz="1800" dirty="0" smtClean="0"/>
              <a:t> Dictionary for the Analysis of Literary Translation</a:t>
            </a:r>
            <a:r>
              <a:rPr lang="tr-TR" sz="1800" dirty="0" smtClean="0"/>
              <a:t>.</a:t>
            </a:r>
            <a:r>
              <a:rPr lang="en-US" sz="1800" dirty="0" smtClean="0"/>
              <a:t> Edmonton,</a:t>
            </a:r>
            <a:r>
              <a:rPr lang="tr-TR" sz="1800" dirty="0" smtClean="0"/>
              <a:t> </a:t>
            </a:r>
            <a:r>
              <a:rPr lang="en-US" sz="1800" dirty="0" smtClean="0"/>
              <a:t>Alberta.</a:t>
            </a:r>
            <a:r>
              <a:rPr lang="tr-TR" sz="1800" dirty="0" smtClean="0"/>
              <a:t> </a:t>
            </a:r>
            <a:endParaRPr lang="tr-TR" sz="1800" dirty="0"/>
          </a:p>
        </p:txBody>
      </p:sp>
    </p:spTree>
    <p:extLst>
      <p:ext uri="{BB962C8B-B14F-4D97-AF65-F5344CB8AC3E}">
        <p14:creationId xmlns:p14="http://schemas.microsoft.com/office/powerpoint/2010/main" val="27220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1"/>
          <p:cNvSpPr>
            <a:spLocks noGrp="1"/>
          </p:cNvSpPr>
          <p:nvPr>
            <p:ph idx="1"/>
          </p:nvPr>
        </p:nvSpPr>
        <p:spPr>
          <a:xfrm>
            <a:off x="457200" y="1125538"/>
            <a:ext cx="8229600" cy="5448300"/>
          </a:xfrm>
        </p:spPr>
        <p:txBody>
          <a:bodyPr/>
          <a:lstStyle/>
          <a:p>
            <a:pPr marL="109728" indent="0">
              <a:buNone/>
            </a:pPr>
            <a:endParaRPr lang="tr-TR" dirty="0"/>
          </a:p>
          <a:p>
            <a:pPr marL="109728" indent="0">
              <a:buNone/>
            </a:pPr>
            <a:endParaRPr lang="tr-TR" dirty="0"/>
          </a:p>
          <a:p>
            <a:pPr marL="0" indent="0">
              <a:buNone/>
            </a:pPr>
            <a:r>
              <a:rPr lang="tr-TR" dirty="0" err="1" smtClean="0">
                <a:latin typeface="Times New Roman" pitchFamily="18" charset="0"/>
                <a:cs typeface="Times New Roman" pitchFamily="18" charset="0"/>
              </a:rPr>
              <a:t>To</a:t>
            </a:r>
            <a:r>
              <a:rPr lang="tr-TR" dirty="0" smtClean="0">
                <a:latin typeface="Times New Roman" pitchFamily="18" charset="0"/>
                <a:cs typeface="Times New Roman" pitchFamily="18" charset="0"/>
              </a:rPr>
              <a:t> </a:t>
            </a:r>
            <a:r>
              <a:rPr lang="tr-TR" dirty="0" err="1">
                <a:latin typeface="Times New Roman" pitchFamily="18" charset="0"/>
                <a:cs typeface="Times New Roman" pitchFamily="18" charset="0"/>
              </a:rPr>
              <a:t>jump</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out</a:t>
            </a:r>
            <a:r>
              <a:rPr lang="tr-TR" dirty="0">
                <a:latin typeface="Times New Roman" pitchFamily="18" charset="0"/>
                <a:cs typeface="Times New Roman" pitchFamily="18" charset="0"/>
              </a:rPr>
              <a:t> of </a:t>
            </a:r>
            <a:r>
              <a:rPr lang="tr-TR" dirty="0" err="1">
                <a:latin typeface="Times New Roman" pitchFamily="18" charset="0"/>
                <a:cs typeface="Times New Roman" pitchFamily="18" charset="0"/>
              </a:rPr>
              <a:t>the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frying</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pan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into</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the</a:t>
            </a:r>
            <a:r>
              <a:rPr lang="tr-TR" dirty="0">
                <a:latin typeface="Times New Roman" pitchFamily="18" charset="0"/>
                <a:cs typeface="Times New Roman" pitchFamily="18" charset="0"/>
              </a:rPr>
              <a:t> fire </a:t>
            </a:r>
            <a:r>
              <a:rPr lang="tr-TR" dirty="0" smtClean="0">
                <a:latin typeface="Times New Roman" pitchFamily="18" charset="0"/>
                <a:cs typeface="Times New Roman" pitchFamily="18" charset="0"/>
              </a:rPr>
              <a:t> ‘Tavadan </a:t>
            </a:r>
            <a:r>
              <a:rPr lang="tr-TR" dirty="0">
                <a:latin typeface="Times New Roman" pitchFamily="18" charset="0"/>
                <a:cs typeface="Times New Roman" pitchFamily="18" charset="0"/>
              </a:rPr>
              <a:t>ateşe </a:t>
            </a:r>
            <a:r>
              <a:rPr lang="tr-TR" dirty="0" smtClean="0">
                <a:latin typeface="Times New Roman" pitchFamily="18" charset="0"/>
                <a:cs typeface="Times New Roman" pitchFamily="18" charset="0"/>
              </a:rPr>
              <a:t>atlamak’</a:t>
            </a:r>
          </a:p>
          <a:p>
            <a:pPr marL="0" indent="0">
              <a:buNone/>
            </a:pPr>
            <a:r>
              <a:rPr lang="tr-TR" dirty="0" smtClean="0">
                <a:latin typeface="Times New Roman" pitchFamily="18" charset="0"/>
                <a:cs typeface="Times New Roman" pitchFamily="18" charset="0"/>
              </a:rPr>
              <a:t>Yağmurdan </a:t>
            </a:r>
            <a:r>
              <a:rPr lang="tr-TR" dirty="0">
                <a:latin typeface="Times New Roman" pitchFamily="18" charset="0"/>
                <a:cs typeface="Times New Roman" pitchFamily="18" charset="0"/>
              </a:rPr>
              <a:t>kaçarken doluya </a:t>
            </a:r>
            <a:r>
              <a:rPr lang="tr-TR" dirty="0" smtClean="0">
                <a:latin typeface="Times New Roman" pitchFamily="18" charset="0"/>
                <a:cs typeface="Times New Roman" pitchFamily="18" charset="0"/>
              </a:rPr>
              <a:t>tutulmak</a:t>
            </a:r>
          </a:p>
          <a:p>
            <a:pPr marL="0" indent="0">
              <a:buNone/>
            </a:pPr>
            <a:endParaRPr lang="tr-TR" dirty="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To kill two birds with one stone ‘</a:t>
            </a:r>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taşla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kuş</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vurmak</a:t>
            </a:r>
            <a:r>
              <a:rPr lang="en-US" dirty="0" smtClean="0">
                <a:latin typeface="Times New Roman" pitchFamily="18" charset="0"/>
                <a:cs typeface="Times New Roman" pitchFamily="18" charset="0"/>
              </a:rPr>
              <a:t>’</a:t>
            </a:r>
          </a:p>
          <a:p>
            <a:pPr marL="0" indent="0">
              <a:buNone/>
            </a:pPr>
            <a:endParaRPr lang="tr-TR" dirty="0">
              <a:latin typeface="Times New Roman" pitchFamily="18" charset="0"/>
              <a:cs typeface="Times New Roman" pitchFamily="18" charset="0"/>
            </a:endParaRPr>
          </a:p>
          <a:p>
            <a:pPr marL="0" indent="0">
              <a:buNone/>
            </a:pP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4156166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052736"/>
            <a:ext cx="8229600" cy="5521800"/>
          </a:xfrm>
        </p:spPr>
        <p:txBody>
          <a:bodyPr>
            <a:normAutofit/>
          </a:bodyPr>
          <a:lstStyle/>
          <a:p>
            <a:pPr marL="0" indent="0">
              <a:buNone/>
            </a:pPr>
            <a:r>
              <a:rPr lang="tr-TR" sz="2000" dirty="0" err="1" smtClean="0"/>
              <a:t>Popovic</a:t>
            </a:r>
            <a:r>
              <a:rPr lang="tr-TR" sz="2000" dirty="0" smtClean="0"/>
              <a:t> (1976)</a:t>
            </a:r>
          </a:p>
          <a:p>
            <a:pPr marL="0" indent="0" algn="just">
              <a:buNone/>
            </a:pPr>
            <a:r>
              <a:rPr lang="tr-TR" sz="2000" dirty="0" smtClean="0"/>
              <a:t>1. Dilsel Eşdeğerlik: </a:t>
            </a:r>
            <a:r>
              <a:rPr lang="tr-TR" sz="2000" dirty="0"/>
              <a:t>K</a:t>
            </a:r>
            <a:r>
              <a:rPr lang="tr-TR" sz="2000" dirty="0" smtClean="0"/>
              <a:t>aynak </a:t>
            </a:r>
            <a:r>
              <a:rPr lang="tr-TR" sz="2000" dirty="0" smtClean="0"/>
              <a:t>ve hedef dil arasında dilsel türdeşlik, sözcük düzeyinde birebir eşdeğerlik</a:t>
            </a:r>
          </a:p>
          <a:p>
            <a:pPr marL="0" indent="0" algn="just">
              <a:buNone/>
            </a:pPr>
            <a:r>
              <a:rPr lang="tr-TR" sz="2000" dirty="0" smtClean="0"/>
              <a:t>2. </a:t>
            </a:r>
            <a:r>
              <a:rPr lang="tr-TR" sz="2000" dirty="0" err="1" smtClean="0"/>
              <a:t>Dizisel</a:t>
            </a:r>
            <a:r>
              <a:rPr lang="tr-TR" sz="2000" dirty="0" smtClean="0"/>
              <a:t> Eşdeğerlik: </a:t>
            </a:r>
            <a:r>
              <a:rPr lang="tr-TR" sz="2000" dirty="0" err="1"/>
              <a:t>D</a:t>
            </a:r>
            <a:r>
              <a:rPr lang="tr-TR" sz="2000" dirty="0" err="1" smtClean="0"/>
              <a:t>izimsel</a:t>
            </a:r>
            <a:r>
              <a:rPr lang="tr-TR" sz="2000" dirty="0" smtClean="0"/>
              <a:t> ya da </a:t>
            </a:r>
            <a:r>
              <a:rPr lang="tr-TR" sz="2000" dirty="0" err="1" smtClean="0"/>
              <a:t>dilbilgisel</a:t>
            </a:r>
            <a:r>
              <a:rPr lang="tr-TR" sz="2000" dirty="0" smtClean="0"/>
              <a:t> düzeylere ilişkin  eşdeğerlik</a:t>
            </a:r>
          </a:p>
          <a:p>
            <a:pPr marL="0" indent="0" algn="just">
              <a:buNone/>
            </a:pPr>
            <a:r>
              <a:rPr lang="tr-TR" sz="2000" dirty="0" smtClean="0"/>
              <a:t>3. </a:t>
            </a:r>
            <a:r>
              <a:rPr lang="tr-TR" sz="2000" dirty="0" err="1" smtClean="0"/>
              <a:t>Biçemsel</a:t>
            </a:r>
            <a:r>
              <a:rPr lang="tr-TR" sz="2000" dirty="0" smtClean="0"/>
              <a:t> Eşdeğerlik: Hedef metin ile kaynak metin arasındaki işlevsel eşdeğerlik , anlam değişmezliği</a:t>
            </a:r>
          </a:p>
          <a:p>
            <a:pPr marL="0" indent="0" algn="just">
              <a:buNone/>
            </a:pPr>
            <a:r>
              <a:rPr lang="tr-TR" sz="2000" dirty="0" smtClean="0"/>
              <a:t>4. </a:t>
            </a:r>
            <a:r>
              <a:rPr lang="tr-TR" sz="2000" dirty="0" err="1" smtClean="0"/>
              <a:t>Metinsel</a:t>
            </a:r>
            <a:r>
              <a:rPr lang="tr-TR" sz="2000" dirty="0" smtClean="0"/>
              <a:t> Eşdeğerlik: Metin düzeyinde, biçim ve düzenlenişe ilişkin eşdeğerlik</a:t>
            </a:r>
          </a:p>
          <a:p>
            <a:pPr marL="0" indent="0">
              <a:buNone/>
            </a:pPr>
            <a:endParaRPr lang="tr-TR" sz="2000" dirty="0" smtClean="0"/>
          </a:p>
          <a:p>
            <a:pPr marL="0" indent="0">
              <a:buNone/>
            </a:pPr>
            <a:r>
              <a:rPr lang="tr-TR" sz="2000" dirty="0" smtClean="0"/>
              <a:t>Nida (1969)</a:t>
            </a:r>
          </a:p>
          <a:p>
            <a:pPr marL="0" indent="0">
              <a:buNone/>
            </a:pPr>
            <a:r>
              <a:rPr lang="tr-TR" sz="2000" dirty="0" smtClean="0"/>
              <a:t>Biçimsel eşdeğerlik (biçim ve içeriğe odaklanan eşdeğerlik)</a:t>
            </a:r>
          </a:p>
          <a:p>
            <a:pPr marL="0" indent="0">
              <a:buNone/>
            </a:pPr>
            <a:r>
              <a:rPr lang="tr-TR" sz="2000" dirty="0" smtClean="0"/>
              <a:t>Devingen eşdeğerlik (eşdeğer etki, alıcı ve </a:t>
            </a:r>
            <a:r>
              <a:rPr lang="tr-TR" sz="2000" dirty="0" smtClean="0"/>
              <a:t>ileti </a:t>
            </a:r>
            <a:r>
              <a:rPr lang="tr-TR" sz="2000" dirty="0" smtClean="0"/>
              <a:t>arasındaki ilişki hedef dilde de aynı olmalı)</a:t>
            </a:r>
          </a:p>
        </p:txBody>
      </p:sp>
    </p:spTree>
    <p:extLst>
      <p:ext uri="{BB962C8B-B14F-4D97-AF65-F5344CB8AC3E}">
        <p14:creationId xmlns:p14="http://schemas.microsoft.com/office/powerpoint/2010/main" val="1431662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smtClean="0">
                <a:latin typeface="+mn-lt"/>
              </a:rPr>
              <a:t>Eşdeğerlilik  (</a:t>
            </a:r>
            <a:r>
              <a:rPr lang="tr-TR" sz="2000" dirty="0" err="1" smtClean="0">
                <a:latin typeface="+mn-lt"/>
              </a:rPr>
              <a:t>Koller</a:t>
            </a:r>
            <a:r>
              <a:rPr lang="tr-TR" sz="2000" dirty="0" smtClean="0">
                <a:latin typeface="+mn-lt"/>
              </a:rPr>
              <a:t>, 1972 )</a:t>
            </a:r>
            <a:endParaRPr lang="tr-TR" sz="2000" dirty="0">
              <a:latin typeface="+mn-lt"/>
            </a:endParaRPr>
          </a:p>
        </p:txBody>
      </p:sp>
      <p:sp>
        <p:nvSpPr>
          <p:cNvPr id="3" name="İçerik Yer Tutucusu 2"/>
          <p:cNvSpPr>
            <a:spLocks noGrp="1"/>
          </p:cNvSpPr>
          <p:nvPr>
            <p:ph idx="1"/>
          </p:nvPr>
        </p:nvSpPr>
        <p:spPr/>
        <p:txBody>
          <a:bodyPr>
            <a:normAutofit/>
          </a:bodyPr>
          <a:lstStyle/>
          <a:p>
            <a:pPr marL="916686" lvl="1" indent="-514350">
              <a:buFont typeface="+mj-lt"/>
              <a:buAutoNum type="arabicPeriod"/>
            </a:pPr>
            <a:r>
              <a:rPr lang="tr-TR" sz="2000" dirty="0" err="1" smtClean="0">
                <a:solidFill>
                  <a:schemeClr val="tx1"/>
                </a:solidFill>
                <a:cs typeface="Times New Roman" pitchFamily="18" charset="0"/>
              </a:rPr>
              <a:t>Düzanlamsal</a:t>
            </a:r>
            <a:r>
              <a:rPr lang="tr-TR" sz="2000" dirty="0" smtClean="0">
                <a:solidFill>
                  <a:schemeClr val="tx1"/>
                </a:solidFill>
                <a:cs typeface="Times New Roman" pitchFamily="18" charset="0"/>
              </a:rPr>
              <a:t> eşdeğerlilik</a:t>
            </a:r>
          </a:p>
          <a:p>
            <a:pPr marL="916686" lvl="1" indent="-514350">
              <a:buFont typeface="+mj-lt"/>
              <a:buAutoNum type="arabicPeriod"/>
            </a:pPr>
            <a:endParaRPr lang="tr-TR" sz="2000" dirty="0" smtClean="0">
              <a:solidFill>
                <a:schemeClr val="tx1"/>
              </a:solidFill>
              <a:cs typeface="Times New Roman" pitchFamily="18" charset="0"/>
            </a:endParaRPr>
          </a:p>
          <a:p>
            <a:pPr marL="916686" lvl="1" indent="-514350">
              <a:buFont typeface="+mj-lt"/>
              <a:buAutoNum type="arabicPeriod"/>
            </a:pPr>
            <a:r>
              <a:rPr lang="tr-TR" sz="2000" dirty="0" err="1" smtClean="0">
                <a:solidFill>
                  <a:schemeClr val="tx1"/>
                </a:solidFill>
                <a:cs typeface="Times New Roman" pitchFamily="18" charset="0"/>
              </a:rPr>
              <a:t>Yananlamsal</a:t>
            </a:r>
            <a:r>
              <a:rPr lang="tr-TR" sz="2000" dirty="0" smtClean="0">
                <a:solidFill>
                  <a:schemeClr val="tx1"/>
                </a:solidFill>
                <a:cs typeface="Times New Roman" pitchFamily="18" charset="0"/>
              </a:rPr>
              <a:t> eşdeğerlilik</a:t>
            </a:r>
          </a:p>
          <a:p>
            <a:pPr marL="916686" lvl="1" indent="-514350">
              <a:buFont typeface="+mj-lt"/>
              <a:buAutoNum type="arabicPeriod"/>
            </a:pPr>
            <a:endParaRPr lang="tr-TR" sz="2000" dirty="0" smtClean="0">
              <a:solidFill>
                <a:schemeClr val="tx1"/>
              </a:solidFill>
              <a:cs typeface="Times New Roman" pitchFamily="18" charset="0"/>
            </a:endParaRPr>
          </a:p>
          <a:p>
            <a:pPr marL="916686" lvl="1" indent="-514350">
              <a:buFont typeface="+mj-lt"/>
              <a:buAutoNum type="arabicPeriod"/>
            </a:pPr>
            <a:r>
              <a:rPr lang="tr-TR" sz="2000" dirty="0" smtClean="0">
                <a:solidFill>
                  <a:schemeClr val="tx1"/>
                </a:solidFill>
                <a:cs typeface="Times New Roman" pitchFamily="18" charset="0"/>
              </a:rPr>
              <a:t>Metin türü gelenekleriyle ilgili eşdeğerlilik</a:t>
            </a:r>
          </a:p>
          <a:p>
            <a:pPr marL="916686" lvl="1" indent="-514350">
              <a:buFont typeface="+mj-lt"/>
              <a:buAutoNum type="arabicPeriod"/>
            </a:pPr>
            <a:endParaRPr lang="tr-TR" sz="2000" dirty="0" smtClean="0">
              <a:solidFill>
                <a:schemeClr val="tx1"/>
              </a:solidFill>
              <a:cs typeface="Times New Roman" pitchFamily="18" charset="0"/>
            </a:endParaRPr>
          </a:p>
          <a:p>
            <a:pPr marL="916686" lvl="1" indent="-514350">
              <a:buFont typeface="+mj-lt"/>
              <a:buAutoNum type="arabicPeriod"/>
            </a:pPr>
            <a:r>
              <a:rPr lang="tr-TR" sz="2000" dirty="0" smtClean="0">
                <a:solidFill>
                  <a:schemeClr val="tx1"/>
                </a:solidFill>
                <a:cs typeface="Times New Roman" pitchFamily="18" charset="0"/>
              </a:rPr>
              <a:t>Dil-kullanımsal eşdeğerlilik</a:t>
            </a:r>
          </a:p>
          <a:p>
            <a:pPr marL="916686" lvl="1" indent="-514350">
              <a:buFont typeface="+mj-lt"/>
              <a:buAutoNum type="arabicPeriod"/>
            </a:pPr>
            <a:endParaRPr lang="tr-TR" sz="2000" dirty="0" smtClean="0">
              <a:solidFill>
                <a:schemeClr val="tx1"/>
              </a:solidFill>
              <a:cs typeface="Times New Roman" pitchFamily="18" charset="0"/>
            </a:endParaRPr>
          </a:p>
          <a:p>
            <a:pPr marL="916686" lvl="1" indent="-514350">
              <a:buFont typeface="+mj-lt"/>
              <a:buAutoNum type="arabicPeriod"/>
            </a:pPr>
            <a:r>
              <a:rPr lang="tr-TR" sz="2000" dirty="0" smtClean="0">
                <a:solidFill>
                  <a:schemeClr val="tx1"/>
                </a:solidFill>
                <a:cs typeface="Times New Roman" pitchFamily="18" charset="0"/>
              </a:rPr>
              <a:t>Biçemsel eşdeğerlilik</a:t>
            </a:r>
            <a:endParaRPr lang="tr-TR" sz="2000" dirty="0">
              <a:solidFill>
                <a:schemeClr val="tx1"/>
              </a:solidFill>
              <a:cs typeface="Times New Roman" pitchFamily="18" charset="0"/>
            </a:endParaRPr>
          </a:p>
        </p:txBody>
      </p:sp>
    </p:spTree>
    <p:extLst>
      <p:ext uri="{BB962C8B-B14F-4D97-AF65-F5344CB8AC3E}">
        <p14:creationId xmlns:p14="http://schemas.microsoft.com/office/powerpoint/2010/main" val="1151634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097864"/>
          </a:xfrm>
        </p:spPr>
        <p:txBody>
          <a:bodyPr>
            <a:normAutofit/>
          </a:bodyPr>
          <a:lstStyle/>
          <a:p>
            <a:pPr marL="109728" indent="0" algn="just">
              <a:buNone/>
            </a:pPr>
            <a:r>
              <a:rPr lang="tr-TR" sz="2000" b="1" dirty="0" err="1" smtClean="0">
                <a:cs typeface="Times New Roman" pitchFamily="18" charset="0"/>
              </a:rPr>
              <a:t>Düzanlamsal</a:t>
            </a:r>
            <a:r>
              <a:rPr lang="tr-TR" sz="2000" b="1" dirty="0" smtClean="0">
                <a:cs typeface="Times New Roman" pitchFamily="18" charset="0"/>
              </a:rPr>
              <a:t> Eşdeğerlilik</a:t>
            </a:r>
          </a:p>
          <a:p>
            <a:pPr marL="109728" indent="0" algn="just">
              <a:buNone/>
            </a:pPr>
            <a:r>
              <a:rPr lang="tr-TR" sz="2000" dirty="0" err="1" smtClean="0">
                <a:cs typeface="Times New Roman" pitchFamily="18" charset="0"/>
              </a:rPr>
              <a:t>Düzanlamsal</a:t>
            </a:r>
            <a:r>
              <a:rPr lang="tr-TR" sz="2000" dirty="0" smtClean="0">
                <a:cs typeface="Times New Roman" pitchFamily="18" charset="0"/>
              </a:rPr>
              <a:t> eşdeğerlilik, bir metnin doğrudan doğruya nesnel konusuyla, metin dışı </a:t>
            </a:r>
            <a:r>
              <a:rPr lang="tr-TR" sz="2000" dirty="0" err="1" smtClean="0">
                <a:cs typeface="Times New Roman" pitchFamily="18" charset="0"/>
              </a:rPr>
              <a:t>göndergesel</a:t>
            </a:r>
            <a:r>
              <a:rPr lang="tr-TR" sz="2000" dirty="0" smtClean="0">
                <a:cs typeface="Times New Roman" pitchFamily="18" charset="0"/>
              </a:rPr>
              <a:t> anlamıyla ilgilidir. Çeviri araştırmasında sık sık geçen "değişmez içerik" ya da "içerik düzeyindeki değişmezlik" bu türden bir eşdeğerliliğin konusudur. Bu eşdeğerlik sözcük, dizi, tümce, metin düzeylerinde görülür.</a:t>
            </a:r>
          </a:p>
          <a:p>
            <a:pPr marL="109728" indent="0" algn="just">
              <a:buNone/>
            </a:pPr>
            <a:endParaRPr lang="tr-TR" sz="2000" dirty="0" smtClean="0">
              <a:cs typeface="Times New Roman" pitchFamily="18" charset="0"/>
            </a:endParaRPr>
          </a:p>
          <a:p>
            <a:pPr marL="109728" indent="0" algn="just">
              <a:buNone/>
            </a:pPr>
            <a:r>
              <a:rPr lang="tr-TR" sz="2000" dirty="0" smtClean="0">
                <a:cs typeface="Times New Roman" pitchFamily="18" charset="0"/>
              </a:rPr>
              <a:t>Sözcük düzeyinde </a:t>
            </a:r>
          </a:p>
          <a:p>
            <a:pPr marL="109728" indent="0" algn="just">
              <a:buNone/>
            </a:pPr>
            <a:r>
              <a:rPr lang="tr-TR" sz="2000" dirty="0" smtClean="0">
                <a:cs typeface="Times New Roman" pitchFamily="18" charset="0"/>
              </a:rPr>
              <a:t>İng. </a:t>
            </a:r>
            <a:r>
              <a:rPr lang="tr-TR" sz="2000" dirty="0" err="1" smtClean="0">
                <a:cs typeface="Times New Roman" pitchFamily="18" charset="0"/>
              </a:rPr>
              <a:t>electric</a:t>
            </a:r>
            <a:r>
              <a:rPr lang="tr-TR" sz="2000" dirty="0" smtClean="0">
                <a:cs typeface="Times New Roman" pitchFamily="18" charset="0"/>
              </a:rPr>
              <a:t> </a:t>
            </a:r>
            <a:r>
              <a:rPr lang="tr-TR" sz="2000" dirty="0" err="1" smtClean="0">
                <a:cs typeface="Times New Roman" pitchFamily="18" charset="0"/>
              </a:rPr>
              <a:t>circuit</a:t>
            </a:r>
            <a:r>
              <a:rPr lang="tr-TR" sz="2000" dirty="0" smtClean="0">
                <a:cs typeface="Times New Roman" pitchFamily="18" charset="0"/>
              </a:rPr>
              <a:t> / Tr. elektrik devresi</a:t>
            </a:r>
          </a:p>
          <a:p>
            <a:pPr marL="109728" indent="0" algn="just">
              <a:buNone/>
            </a:pPr>
            <a:endParaRPr lang="tr-TR" sz="2000" dirty="0" smtClean="0">
              <a:cs typeface="Times New Roman" pitchFamily="18" charset="0"/>
            </a:endParaRPr>
          </a:p>
          <a:p>
            <a:pPr marL="109728" indent="0" algn="just">
              <a:buNone/>
            </a:pPr>
            <a:r>
              <a:rPr lang="tr-TR" sz="2000" dirty="0" smtClean="0">
                <a:cs typeface="Times New Roman" pitchFamily="18" charset="0"/>
              </a:rPr>
              <a:t>Dizim düzeyinde</a:t>
            </a:r>
          </a:p>
          <a:p>
            <a:pPr marL="109728" indent="0" algn="just">
              <a:buNone/>
            </a:pPr>
            <a:r>
              <a:rPr lang="tr-TR" sz="2000" dirty="0" smtClean="0">
                <a:cs typeface="Times New Roman" pitchFamily="18" charset="0"/>
              </a:rPr>
              <a:t>İng. </a:t>
            </a:r>
            <a:r>
              <a:rPr lang="tr-TR" sz="2000" dirty="0" err="1" smtClean="0">
                <a:cs typeface="Times New Roman" pitchFamily="18" charset="0"/>
              </a:rPr>
              <a:t>stowaway</a:t>
            </a:r>
            <a:r>
              <a:rPr lang="tr-TR" sz="2000" dirty="0" smtClean="0">
                <a:cs typeface="Times New Roman" pitchFamily="18" charset="0"/>
              </a:rPr>
              <a:t> / Fr. </a:t>
            </a:r>
            <a:r>
              <a:rPr lang="tr-TR" sz="2000" dirty="0" err="1" smtClean="0">
                <a:cs typeface="Times New Roman" pitchFamily="18" charset="0"/>
              </a:rPr>
              <a:t>Passager</a:t>
            </a:r>
            <a:r>
              <a:rPr lang="tr-TR" sz="2000" dirty="0" smtClean="0">
                <a:cs typeface="Times New Roman" pitchFamily="18" charset="0"/>
              </a:rPr>
              <a:t> </a:t>
            </a:r>
            <a:r>
              <a:rPr lang="tr-TR" sz="2000" dirty="0" err="1" smtClean="0">
                <a:cs typeface="Times New Roman" pitchFamily="18" charset="0"/>
              </a:rPr>
              <a:t>clandestin</a:t>
            </a:r>
            <a:r>
              <a:rPr lang="tr-TR" sz="2000" dirty="0" smtClean="0">
                <a:cs typeface="Times New Roman" pitchFamily="18" charset="0"/>
              </a:rPr>
              <a:t> / Tr. kaçak yolcu,</a:t>
            </a:r>
          </a:p>
          <a:p>
            <a:pPr marL="109728" indent="0" algn="just">
              <a:buNone/>
            </a:pPr>
            <a:endParaRPr lang="tr-TR" sz="2000" dirty="0" smtClean="0">
              <a:cs typeface="Times New Roman" pitchFamily="18" charset="0"/>
            </a:endParaRPr>
          </a:p>
          <a:p>
            <a:pPr marL="109728" indent="0" algn="just">
              <a:buNone/>
            </a:pPr>
            <a:r>
              <a:rPr lang="tr-TR" sz="2000" dirty="0" smtClean="0">
                <a:cs typeface="Times New Roman" pitchFamily="18" charset="0"/>
              </a:rPr>
              <a:t>Tümce düzeyinde </a:t>
            </a:r>
          </a:p>
          <a:p>
            <a:pPr marL="109728" indent="0" algn="just">
              <a:buNone/>
            </a:pPr>
            <a:r>
              <a:rPr lang="tr-TR" sz="2000" dirty="0" smtClean="0">
                <a:cs typeface="Times New Roman" pitchFamily="18" charset="0"/>
              </a:rPr>
              <a:t>Alm. </a:t>
            </a:r>
            <a:r>
              <a:rPr lang="tr-TR" sz="2000" dirty="0" err="1" smtClean="0">
                <a:cs typeface="Times New Roman" pitchFamily="18" charset="0"/>
              </a:rPr>
              <a:t>Rauchen</a:t>
            </a:r>
            <a:r>
              <a:rPr lang="tr-TR" sz="2000" dirty="0" smtClean="0">
                <a:cs typeface="Times New Roman" pitchFamily="18" charset="0"/>
              </a:rPr>
              <a:t> </a:t>
            </a:r>
            <a:r>
              <a:rPr lang="tr-TR" sz="2000" dirty="0" err="1" smtClean="0">
                <a:cs typeface="Times New Roman" pitchFamily="18" charset="0"/>
              </a:rPr>
              <a:t>verboten</a:t>
            </a:r>
            <a:r>
              <a:rPr lang="tr-TR" sz="2000" dirty="0" smtClean="0">
                <a:cs typeface="Times New Roman" pitchFamily="18" charset="0"/>
              </a:rPr>
              <a:t> / İng. No </a:t>
            </a:r>
            <a:r>
              <a:rPr lang="tr-TR" sz="2000" dirty="0" err="1" smtClean="0">
                <a:cs typeface="Times New Roman" pitchFamily="18" charset="0"/>
              </a:rPr>
              <a:t>smoking</a:t>
            </a:r>
            <a:r>
              <a:rPr lang="tr-TR" sz="2000" dirty="0" smtClean="0">
                <a:cs typeface="Times New Roman" pitchFamily="18" charset="0"/>
              </a:rPr>
              <a:t> / Tr. Sigara içilmez.</a:t>
            </a:r>
            <a:endParaRPr lang="tr-TR" sz="2000" dirty="0">
              <a:cs typeface="Times New Roman" pitchFamily="18" charset="0"/>
            </a:endParaRPr>
          </a:p>
        </p:txBody>
      </p:sp>
    </p:spTree>
    <p:extLst>
      <p:ext uri="{BB962C8B-B14F-4D97-AF65-F5344CB8AC3E}">
        <p14:creationId xmlns:p14="http://schemas.microsoft.com/office/powerpoint/2010/main" val="18275006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097864"/>
          </a:xfrm>
        </p:spPr>
        <p:txBody>
          <a:bodyPr>
            <a:normAutofit/>
          </a:bodyPr>
          <a:lstStyle/>
          <a:p>
            <a:pPr marL="109728" indent="0" algn="just">
              <a:buNone/>
            </a:pPr>
            <a:r>
              <a:rPr lang="tr-TR" sz="2000" dirty="0" smtClean="0">
                <a:cs typeface="Times New Roman" pitchFamily="18" charset="0"/>
              </a:rPr>
              <a:t>Metin düzeyinde</a:t>
            </a:r>
          </a:p>
          <a:p>
            <a:pPr marL="109728" indent="0" algn="just">
              <a:buNone/>
            </a:pPr>
            <a:endParaRPr lang="tr-TR" sz="2000" dirty="0">
              <a:cs typeface="Times New Roman" pitchFamily="18" charset="0"/>
            </a:endParaRPr>
          </a:p>
          <a:p>
            <a:pPr marL="109728" indent="0" algn="just">
              <a:buNone/>
            </a:pPr>
            <a:r>
              <a:rPr lang="en-US" sz="1800" dirty="0" smtClean="0">
                <a:cs typeface="Times New Roman" pitchFamily="18" charset="0"/>
              </a:rPr>
              <a:t>At the </a:t>
            </a:r>
            <a:r>
              <a:rPr lang="en-US" sz="1800" dirty="0" err="1" smtClean="0">
                <a:cs typeface="Times New Roman" pitchFamily="18" charset="0"/>
              </a:rPr>
              <a:t>réception</a:t>
            </a:r>
            <a:r>
              <a:rPr lang="en-US" sz="1800" dirty="0" smtClean="0">
                <a:cs typeface="Times New Roman" pitchFamily="18" charset="0"/>
              </a:rPr>
              <a:t> desk of numerous </a:t>
            </a:r>
            <a:r>
              <a:rPr lang="en-US" sz="1800" dirty="0" err="1" smtClean="0">
                <a:cs typeface="Times New Roman" pitchFamily="18" charset="0"/>
              </a:rPr>
              <a:t>hôtels</a:t>
            </a:r>
            <a:r>
              <a:rPr lang="en-US" sz="1800" dirty="0" smtClean="0">
                <a:cs typeface="Times New Roman" pitchFamily="18" charset="0"/>
              </a:rPr>
              <a:t> you can obtain</a:t>
            </a:r>
            <a:r>
              <a:rPr lang="tr-TR" sz="1800" dirty="0" smtClean="0">
                <a:cs typeface="Times New Roman" pitchFamily="18" charset="0"/>
              </a:rPr>
              <a:t> </a:t>
            </a:r>
            <a:r>
              <a:rPr lang="en-US" sz="1800" dirty="0" smtClean="0">
                <a:cs typeface="Times New Roman" pitchFamily="18" charset="0"/>
              </a:rPr>
              <a:t>the exceptionally inexpensive two -o r three- day tram/bus tickets which have been made up especially for hotel guests. These tickets are valid for unlimited rides </a:t>
            </a:r>
            <a:r>
              <a:rPr lang="en-US" sz="1800" dirty="0" err="1" smtClean="0">
                <a:cs typeface="Times New Roman" pitchFamily="18" charset="0"/>
              </a:rPr>
              <a:t>onthe</a:t>
            </a:r>
            <a:r>
              <a:rPr lang="en-US" sz="1800" dirty="0" smtClean="0">
                <a:cs typeface="Times New Roman" pitchFamily="18" charset="0"/>
              </a:rPr>
              <a:t> complete network of the Basel public transportation</a:t>
            </a:r>
            <a:r>
              <a:rPr lang="tr-TR" sz="1800" dirty="0" smtClean="0">
                <a:cs typeface="Times New Roman" pitchFamily="18" charset="0"/>
              </a:rPr>
              <a:t> </a:t>
            </a:r>
            <a:r>
              <a:rPr lang="en-US" sz="1800" dirty="0" smtClean="0">
                <a:cs typeface="Times New Roman" pitchFamily="18" charset="0"/>
              </a:rPr>
              <a:t>system.</a:t>
            </a:r>
            <a:endParaRPr lang="tr-TR" sz="1800" dirty="0" smtClean="0">
              <a:cs typeface="Times New Roman" pitchFamily="18" charset="0"/>
            </a:endParaRPr>
          </a:p>
          <a:p>
            <a:pPr marL="109728" indent="0" algn="just">
              <a:buNone/>
            </a:pPr>
            <a:r>
              <a:rPr lang="tr-TR" sz="1800" dirty="0" smtClean="0">
                <a:cs typeface="Times New Roman" pitchFamily="18" charset="0"/>
              </a:rPr>
              <a:t>Birçok otelin girişinde, otel konukları için özel hazırlanmış, olağanüstü ucuz, iki ya da üç gün geçerli tramvay/ otobüs biletlerini edinebilirsiniz. Bu biletlerle Basel kenti kamu taşıtlarından sınırsız yararlanabilirsiniz.</a:t>
            </a:r>
            <a:endParaRPr lang="tr-TR" sz="1800" dirty="0">
              <a:cs typeface="Times New Roman" pitchFamily="18" charset="0"/>
            </a:endParaRPr>
          </a:p>
          <a:p>
            <a:pPr marL="109728" indent="0" algn="just">
              <a:buNone/>
            </a:pPr>
            <a:endParaRPr lang="tr-TR" sz="1800" dirty="0" smtClean="0">
              <a:cs typeface="Times New Roman" pitchFamily="18" charset="0"/>
            </a:endParaRPr>
          </a:p>
          <a:p>
            <a:pPr marL="109728" indent="0" algn="just">
              <a:buNone/>
            </a:pPr>
            <a:r>
              <a:rPr lang="tr-TR" sz="2000" dirty="0" err="1" smtClean="0">
                <a:cs typeface="Times New Roman" pitchFamily="18" charset="0"/>
              </a:rPr>
              <a:t>Düzanlamsal</a:t>
            </a:r>
            <a:r>
              <a:rPr lang="tr-TR" sz="2000" dirty="0" smtClean="0">
                <a:cs typeface="Times New Roman" pitchFamily="18" charset="0"/>
              </a:rPr>
              <a:t> eşdeğerlikte kaynak dildeki bir metnin hedef dilde yeniden oluşturulması sürecinde, tümce </a:t>
            </a:r>
            <a:r>
              <a:rPr lang="tr-TR" sz="2000" dirty="0" err="1" smtClean="0">
                <a:cs typeface="Times New Roman" pitchFamily="18" charset="0"/>
              </a:rPr>
              <a:t>tümce</a:t>
            </a:r>
            <a:r>
              <a:rPr lang="tr-TR" sz="2000" dirty="0" smtClean="0">
                <a:cs typeface="Times New Roman" pitchFamily="18" charset="0"/>
              </a:rPr>
              <a:t> veya sözcük </a:t>
            </a:r>
            <a:r>
              <a:rPr lang="tr-TR" sz="2000" dirty="0" err="1" smtClean="0">
                <a:cs typeface="Times New Roman" pitchFamily="18" charset="0"/>
              </a:rPr>
              <a:t>sözcük</a:t>
            </a:r>
            <a:r>
              <a:rPr lang="tr-TR" sz="2000" dirty="0" smtClean="0">
                <a:cs typeface="Times New Roman" pitchFamily="18" charset="0"/>
              </a:rPr>
              <a:t> yeniden oluşturulması yerine kaynak metindeki nesnel bilgi içeriğini iletmek gözetilir.</a:t>
            </a:r>
          </a:p>
          <a:p>
            <a:pPr marL="109728" indent="0" algn="just">
              <a:buNone/>
            </a:pPr>
            <a:endParaRPr lang="tr-TR" sz="2000" dirty="0">
              <a:cs typeface="Times New Roman" pitchFamily="18" charset="0"/>
            </a:endParaRPr>
          </a:p>
        </p:txBody>
      </p:sp>
    </p:spTree>
    <p:extLst>
      <p:ext uri="{BB962C8B-B14F-4D97-AF65-F5344CB8AC3E}">
        <p14:creationId xmlns:p14="http://schemas.microsoft.com/office/powerpoint/2010/main" val="34041477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097864"/>
          </a:xfrm>
        </p:spPr>
        <p:txBody>
          <a:bodyPr>
            <a:normAutofit/>
          </a:bodyPr>
          <a:lstStyle/>
          <a:p>
            <a:pPr marL="109728" indent="0" algn="just">
              <a:buNone/>
            </a:pPr>
            <a:r>
              <a:rPr lang="tr-TR" sz="2000" b="1" dirty="0" err="1" smtClean="0">
                <a:cs typeface="Times New Roman" pitchFamily="18" charset="0"/>
              </a:rPr>
              <a:t>Yananlamsal</a:t>
            </a:r>
            <a:r>
              <a:rPr lang="tr-TR" sz="2000" b="1" dirty="0" smtClean="0">
                <a:cs typeface="Times New Roman" pitchFamily="18" charset="0"/>
              </a:rPr>
              <a:t> Eşdeğerlilik</a:t>
            </a:r>
          </a:p>
          <a:p>
            <a:pPr marL="109728" indent="0" algn="just">
              <a:buNone/>
            </a:pPr>
            <a:r>
              <a:rPr lang="tr-TR" sz="2000" dirty="0" err="1" smtClean="0">
                <a:cs typeface="Times New Roman" pitchFamily="18" charset="0"/>
              </a:rPr>
              <a:t>Yananlamsal</a:t>
            </a:r>
            <a:r>
              <a:rPr lang="tr-TR" sz="2000" dirty="0" smtClean="0">
                <a:cs typeface="Times New Roman" pitchFamily="18" charset="0"/>
              </a:rPr>
              <a:t> </a:t>
            </a:r>
            <a:r>
              <a:rPr lang="tr-TR" sz="2000" dirty="0" smtClean="0">
                <a:cs typeface="Times New Roman" pitchFamily="18" charset="0"/>
              </a:rPr>
              <a:t>eşdeğerlilik </a:t>
            </a:r>
            <a:r>
              <a:rPr lang="tr-TR" sz="2000" dirty="0" smtClean="0">
                <a:cs typeface="Times New Roman" pitchFamily="18" charset="0"/>
              </a:rPr>
              <a:t>sözcük, dizim, tümce, bütün yönünden özgün bir dilsel yapı gösteren metinler için geçerli olur. Her yazar kullandığı dilin öğelerini, dilin </a:t>
            </a:r>
            <a:r>
              <a:rPr lang="tr-TR" sz="2000" dirty="0" smtClean="0">
                <a:cs typeface="Times New Roman" pitchFamily="18" charset="0"/>
              </a:rPr>
              <a:t>dizgesi </a:t>
            </a:r>
            <a:r>
              <a:rPr lang="tr-TR" sz="2000" dirty="0" smtClean="0">
                <a:cs typeface="Times New Roman" pitchFamily="18" charset="0"/>
              </a:rPr>
              <a:t>içindeki benzer seçenekler arasından derler, birleştirir. Seçilen biçemin kendisi, kullanılan dilin toplum sınıflarıyla, yöresel ağız özellikleriyle, topluluk dilleriyle ilişkisi, metindeki sözcüklerin doğal dilde kullanım sıklık derecesi, kısaca, çeviri araştırmasında </a:t>
            </a:r>
            <a:r>
              <a:rPr lang="tr-TR" sz="2000" dirty="0" err="1" smtClean="0">
                <a:cs typeface="Times New Roman" pitchFamily="18" charset="0"/>
              </a:rPr>
              <a:t>biçemsel</a:t>
            </a:r>
            <a:r>
              <a:rPr lang="tr-TR" sz="2000" dirty="0" smtClean="0">
                <a:cs typeface="Times New Roman" pitchFamily="18" charset="0"/>
              </a:rPr>
              <a:t> eşdeğerlilik </a:t>
            </a:r>
            <a:r>
              <a:rPr lang="tr-TR" sz="2000" dirty="0" smtClean="0">
                <a:cs typeface="Times New Roman" pitchFamily="18" charset="0"/>
              </a:rPr>
              <a:t>olarak </a:t>
            </a:r>
            <a:r>
              <a:rPr lang="tr-TR" sz="2000" dirty="0" smtClean="0">
                <a:cs typeface="Times New Roman" pitchFamily="18" charset="0"/>
              </a:rPr>
              <a:t>geçen kavramın kapsadığı her durum, bu tür eşdeğerlilikle ilgilidir. Burada tek tek birimlerin yalnız </a:t>
            </a:r>
            <a:r>
              <a:rPr lang="tr-TR" sz="2000" dirty="0" err="1" smtClean="0">
                <a:cs typeface="Times New Roman" pitchFamily="18" charset="0"/>
              </a:rPr>
              <a:t>düzanlamlarıyla</a:t>
            </a:r>
            <a:r>
              <a:rPr lang="tr-TR" sz="2000" dirty="0" smtClean="0">
                <a:cs typeface="Times New Roman" pitchFamily="18" charset="0"/>
              </a:rPr>
              <a:t> değil, işlevlerinin yöneldiği </a:t>
            </a:r>
            <a:r>
              <a:rPr lang="tr-TR" sz="2000" dirty="0" err="1" smtClean="0">
                <a:cs typeface="Times New Roman" pitchFamily="18" charset="0"/>
              </a:rPr>
              <a:t>yananlamlanyla</a:t>
            </a:r>
            <a:r>
              <a:rPr lang="tr-TR" sz="2000" dirty="0">
                <a:cs typeface="Times New Roman" pitchFamily="18" charset="0"/>
              </a:rPr>
              <a:t> </a:t>
            </a:r>
            <a:r>
              <a:rPr lang="tr-TR" sz="2000" dirty="0" smtClean="0">
                <a:cs typeface="Times New Roman" pitchFamily="18" charset="0"/>
              </a:rPr>
              <a:t>da aktarılması gerekir. </a:t>
            </a:r>
            <a:r>
              <a:rPr lang="tr-TR" sz="2000" dirty="0" smtClean="0">
                <a:cs typeface="Times New Roman" pitchFamily="18" charset="0"/>
              </a:rPr>
              <a:t>Sözgelimi</a:t>
            </a:r>
            <a:r>
              <a:rPr lang="tr-TR" sz="2000" dirty="0" smtClean="0">
                <a:cs typeface="Times New Roman" pitchFamily="18" charset="0"/>
              </a:rPr>
              <a:t>, gündelik dilde </a:t>
            </a:r>
            <a:r>
              <a:rPr lang="tr-TR" sz="2000" dirty="0" err="1" smtClean="0">
                <a:cs typeface="Times New Roman" pitchFamily="18" charset="0"/>
              </a:rPr>
              <a:t>düzanlamıyla</a:t>
            </a:r>
            <a:r>
              <a:rPr lang="tr-TR" sz="2000" dirty="0" smtClean="0">
                <a:cs typeface="Times New Roman" pitchFamily="18" charset="0"/>
              </a:rPr>
              <a:t> yemek eylemini belirleyen "yemek" sözcüğünün birçok eşanlamı vardır. Türkçe bir metinde beslenmek, karın doyurmak, atıştırmak, gövdeye indirmek, tıkınmak, ziftlenmek biçiminde karşımıza çıkabilecek bu eşanlamlardan herhangi birini, </a:t>
            </a:r>
            <a:r>
              <a:rPr lang="tr-TR" sz="2000" dirty="0" smtClean="0">
                <a:cs typeface="Times New Roman" pitchFamily="18" charset="0"/>
              </a:rPr>
              <a:t>sözgelimi Almancaya </a:t>
            </a:r>
            <a:r>
              <a:rPr lang="tr-TR" sz="2000" dirty="0" smtClean="0">
                <a:cs typeface="Times New Roman" pitchFamily="18" charset="0"/>
              </a:rPr>
              <a:t>"essen", </a:t>
            </a:r>
            <a:r>
              <a:rPr lang="tr-TR" sz="2000" dirty="0" smtClean="0">
                <a:cs typeface="Times New Roman" pitchFamily="18" charset="0"/>
              </a:rPr>
              <a:t>İngilizceye </a:t>
            </a:r>
            <a:r>
              <a:rPr lang="tr-TR" sz="2000" dirty="0" smtClean="0">
                <a:cs typeface="Times New Roman" pitchFamily="18" charset="0"/>
              </a:rPr>
              <a:t>"</a:t>
            </a:r>
            <a:r>
              <a:rPr lang="tr-TR" sz="2000" dirty="0" err="1" smtClean="0">
                <a:cs typeface="Times New Roman" pitchFamily="18" charset="0"/>
              </a:rPr>
              <a:t>to</a:t>
            </a:r>
            <a:r>
              <a:rPr lang="tr-TR" sz="2000" dirty="0" smtClean="0">
                <a:cs typeface="Times New Roman" pitchFamily="18" charset="0"/>
              </a:rPr>
              <a:t> </a:t>
            </a:r>
            <a:r>
              <a:rPr lang="tr-TR" sz="2000" dirty="0" err="1" smtClean="0">
                <a:cs typeface="Times New Roman" pitchFamily="18" charset="0"/>
              </a:rPr>
              <a:t>eat</a:t>
            </a:r>
            <a:r>
              <a:rPr lang="tr-TR" sz="2000" dirty="0" smtClean="0">
                <a:cs typeface="Times New Roman" pitchFamily="18" charset="0"/>
              </a:rPr>
              <a:t>" sözcükleriyle aktarmak, çeviri açısından yetersiz bir işlem olur. Özellikle, yazarın </a:t>
            </a:r>
            <a:r>
              <a:rPr lang="tr-TR" sz="2000" dirty="0" err="1" smtClean="0">
                <a:cs typeface="Times New Roman" pitchFamily="18" charset="0"/>
              </a:rPr>
              <a:t>biçemsel</a:t>
            </a:r>
            <a:r>
              <a:rPr lang="tr-TR" sz="2000" dirty="0" smtClean="0">
                <a:cs typeface="Times New Roman" pitchFamily="18" charset="0"/>
              </a:rPr>
              <a:t> titizlik gösterdiği bir yazın metninin çevirisinde eşdeğerliliğin amaç dilde de çağrışımsal anlamlarla sağlanması, metnin işlevsel etkisi bakımından önemlidir.</a:t>
            </a:r>
          </a:p>
          <a:p>
            <a:pPr marL="109728" indent="0" algn="just">
              <a:buNone/>
            </a:pPr>
            <a:endParaRPr lang="tr-TR" sz="2000" dirty="0" smtClean="0">
              <a:cs typeface="Times New Roman" pitchFamily="18" charset="0"/>
            </a:endParaRPr>
          </a:p>
        </p:txBody>
      </p:sp>
    </p:spTree>
    <p:extLst>
      <p:ext uri="{BB962C8B-B14F-4D97-AF65-F5344CB8AC3E}">
        <p14:creationId xmlns:p14="http://schemas.microsoft.com/office/powerpoint/2010/main" val="18030898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097864"/>
          </a:xfrm>
        </p:spPr>
        <p:txBody>
          <a:bodyPr>
            <a:normAutofit/>
          </a:bodyPr>
          <a:lstStyle/>
          <a:p>
            <a:pPr marL="109728" indent="0" algn="just">
              <a:buNone/>
            </a:pPr>
            <a:r>
              <a:rPr lang="tr-TR" sz="1800" dirty="0" err="1" smtClean="0">
                <a:cs typeface="Times New Roman" pitchFamily="18" charset="0"/>
              </a:rPr>
              <a:t>He’s</a:t>
            </a:r>
            <a:r>
              <a:rPr lang="tr-TR" sz="1800" dirty="0" smtClean="0">
                <a:cs typeface="Times New Roman" pitchFamily="18" charset="0"/>
              </a:rPr>
              <a:t> </a:t>
            </a:r>
            <a:r>
              <a:rPr lang="tr-TR" sz="1800" dirty="0" err="1" smtClean="0">
                <a:cs typeface="Times New Roman" pitchFamily="18" charset="0"/>
              </a:rPr>
              <a:t>fat</a:t>
            </a:r>
            <a:r>
              <a:rPr lang="tr-TR" sz="1800" dirty="0" smtClean="0">
                <a:cs typeface="Times New Roman" pitchFamily="18" charset="0"/>
              </a:rPr>
              <a:t> </a:t>
            </a:r>
            <a:r>
              <a:rPr lang="tr-TR" sz="1800" dirty="0" err="1" smtClean="0">
                <a:cs typeface="Times New Roman" pitchFamily="18" charset="0"/>
              </a:rPr>
              <a:t>and</a:t>
            </a:r>
            <a:r>
              <a:rPr lang="tr-TR" sz="1800" dirty="0" smtClean="0">
                <a:cs typeface="Times New Roman" pitchFamily="18" charset="0"/>
              </a:rPr>
              <a:t> </a:t>
            </a:r>
            <a:r>
              <a:rPr lang="tr-TR" sz="1800" dirty="0" err="1" smtClean="0">
                <a:cs typeface="Times New Roman" pitchFamily="18" charset="0"/>
              </a:rPr>
              <a:t>scant</a:t>
            </a:r>
            <a:r>
              <a:rPr lang="tr-TR" sz="1800" dirty="0" smtClean="0">
                <a:cs typeface="Times New Roman" pitchFamily="18" charset="0"/>
              </a:rPr>
              <a:t> of </a:t>
            </a:r>
            <a:r>
              <a:rPr lang="tr-TR" sz="1800" dirty="0" err="1" smtClean="0">
                <a:cs typeface="Times New Roman" pitchFamily="18" charset="0"/>
              </a:rPr>
              <a:t>breath</a:t>
            </a:r>
            <a:r>
              <a:rPr lang="tr-TR" sz="1800" dirty="0" smtClean="0">
                <a:cs typeface="Times New Roman" pitchFamily="18" charset="0"/>
              </a:rPr>
              <a:t>. Here, Hamlet </a:t>
            </a:r>
            <a:r>
              <a:rPr lang="tr-TR" sz="1800" dirty="0" err="1" smtClean="0">
                <a:cs typeface="Times New Roman" pitchFamily="18" charset="0"/>
              </a:rPr>
              <a:t>take</a:t>
            </a:r>
            <a:r>
              <a:rPr lang="tr-TR" sz="1800" dirty="0" smtClean="0">
                <a:cs typeface="Times New Roman" pitchFamily="18" charset="0"/>
              </a:rPr>
              <a:t> </a:t>
            </a:r>
            <a:r>
              <a:rPr lang="tr-TR" sz="1800" dirty="0" err="1" smtClean="0">
                <a:cs typeface="Times New Roman" pitchFamily="18" charset="0"/>
              </a:rPr>
              <a:t>my</a:t>
            </a:r>
            <a:r>
              <a:rPr lang="tr-TR" sz="1800" dirty="0" smtClean="0">
                <a:cs typeface="Times New Roman" pitchFamily="18" charset="0"/>
              </a:rPr>
              <a:t> </a:t>
            </a:r>
            <a:r>
              <a:rPr lang="tr-TR" sz="1800" dirty="0" err="1" smtClean="0">
                <a:cs typeface="Times New Roman" pitchFamily="18" charset="0"/>
              </a:rPr>
              <a:t>napkin</a:t>
            </a:r>
            <a:r>
              <a:rPr lang="tr-TR" sz="1800" dirty="0" smtClean="0">
                <a:cs typeface="Times New Roman" pitchFamily="18" charset="0"/>
              </a:rPr>
              <a:t>, </a:t>
            </a:r>
            <a:r>
              <a:rPr lang="tr-TR" sz="1800" dirty="0" err="1" smtClean="0">
                <a:cs typeface="Times New Roman" pitchFamily="18" charset="0"/>
              </a:rPr>
              <a:t>rub</a:t>
            </a:r>
            <a:r>
              <a:rPr lang="tr-TR" sz="1800" dirty="0" smtClean="0">
                <a:cs typeface="Times New Roman" pitchFamily="18" charset="0"/>
              </a:rPr>
              <a:t> </a:t>
            </a:r>
            <a:r>
              <a:rPr lang="tr-TR" sz="1800" dirty="0" err="1" smtClean="0">
                <a:cs typeface="Times New Roman" pitchFamily="18" charset="0"/>
              </a:rPr>
              <a:t>thy</a:t>
            </a:r>
            <a:r>
              <a:rPr lang="tr-TR" sz="1800" dirty="0" smtClean="0">
                <a:cs typeface="Times New Roman" pitchFamily="18" charset="0"/>
              </a:rPr>
              <a:t> </a:t>
            </a:r>
            <a:r>
              <a:rPr lang="tr-TR" sz="1800" dirty="0" err="1" smtClean="0">
                <a:cs typeface="Times New Roman" pitchFamily="18" charset="0"/>
              </a:rPr>
              <a:t>brows</a:t>
            </a:r>
            <a:r>
              <a:rPr lang="tr-TR" sz="1800" dirty="0" smtClean="0">
                <a:cs typeface="Times New Roman" pitchFamily="18" charset="0"/>
              </a:rPr>
              <a:t>.</a:t>
            </a:r>
          </a:p>
          <a:p>
            <a:pPr marL="109728" indent="0" algn="just">
              <a:buNone/>
            </a:pPr>
            <a:r>
              <a:rPr lang="tr-TR" sz="1800" dirty="0" smtClean="0">
                <a:cs typeface="Times New Roman" pitchFamily="18" charset="0"/>
              </a:rPr>
              <a:t>Hamlet şişman, nefesi kesiliyor. Buraya gel Hamlet, şu mendili al da terini sil.</a:t>
            </a:r>
          </a:p>
          <a:p>
            <a:pPr marL="109728" indent="0" algn="just">
              <a:buNone/>
            </a:pPr>
            <a:endParaRPr lang="tr-TR" sz="1800" dirty="0" smtClean="0">
              <a:cs typeface="Times New Roman" pitchFamily="18" charset="0"/>
            </a:endParaRPr>
          </a:p>
          <a:p>
            <a:pPr marL="109728" indent="0" algn="just">
              <a:buNone/>
            </a:pPr>
            <a:r>
              <a:rPr lang="tr-TR" sz="1800" dirty="0" err="1" smtClean="0">
                <a:cs typeface="Times New Roman" pitchFamily="18" charset="0"/>
              </a:rPr>
              <a:t>Look</a:t>
            </a:r>
            <a:r>
              <a:rPr lang="tr-TR" sz="1800" dirty="0" smtClean="0">
                <a:cs typeface="Times New Roman" pitchFamily="18" charset="0"/>
              </a:rPr>
              <a:t>, </a:t>
            </a:r>
            <a:r>
              <a:rPr lang="tr-TR" sz="1800" dirty="0" err="1" smtClean="0">
                <a:cs typeface="Times New Roman" pitchFamily="18" charset="0"/>
              </a:rPr>
              <a:t>gentleman</a:t>
            </a:r>
            <a:r>
              <a:rPr lang="tr-TR" sz="1800" dirty="0" smtClean="0">
                <a:cs typeface="Times New Roman" pitchFamily="18" charset="0"/>
              </a:rPr>
              <a:t>, </a:t>
            </a:r>
            <a:r>
              <a:rPr lang="tr-TR" sz="1800" dirty="0" err="1" smtClean="0">
                <a:cs typeface="Times New Roman" pitchFamily="18" charset="0"/>
              </a:rPr>
              <a:t>won’t</a:t>
            </a:r>
            <a:r>
              <a:rPr lang="tr-TR" sz="1800" dirty="0" smtClean="0">
                <a:cs typeface="Times New Roman" pitchFamily="18" charset="0"/>
              </a:rPr>
              <a:t> </a:t>
            </a:r>
            <a:r>
              <a:rPr lang="tr-TR" sz="1800" dirty="0" err="1" smtClean="0">
                <a:cs typeface="Times New Roman" pitchFamily="18" charset="0"/>
              </a:rPr>
              <a:t>you</a:t>
            </a:r>
            <a:r>
              <a:rPr lang="tr-TR" sz="1800" dirty="0" smtClean="0">
                <a:cs typeface="Times New Roman" pitchFamily="18" charset="0"/>
              </a:rPr>
              <a:t>, </a:t>
            </a:r>
            <a:r>
              <a:rPr lang="tr-TR" sz="1800" dirty="0" err="1" smtClean="0">
                <a:cs typeface="Times New Roman" pitchFamily="18" charset="0"/>
              </a:rPr>
              <a:t>both</a:t>
            </a:r>
            <a:r>
              <a:rPr lang="tr-TR" sz="1800" dirty="0" smtClean="0">
                <a:cs typeface="Times New Roman" pitchFamily="18" charset="0"/>
              </a:rPr>
              <a:t> of </a:t>
            </a:r>
            <a:r>
              <a:rPr lang="tr-TR" sz="1800" dirty="0" err="1" smtClean="0">
                <a:cs typeface="Times New Roman" pitchFamily="18" charset="0"/>
              </a:rPr>
              <a:t>you</a:t>
            </a:r>
            <a:r>
              <a:rPr lang="tr-TR" sz="1800" dirty="0" smtClean="0">
                <a:cs typeface="Times New Roman" pitchFamily="18" charset="0"/>
              </a:rPr>
              <a:t>, </a:t>
            </a:r>
            <a:r>
              <a:rPr lang="tr-TR" sz="1800" dirty="0" err="1" smtClean="0">
                <a:cs typeface="Times New Roman" pitchFamily="18" charset="0"/>
              </a:rPr>
              <a:t>please</a:t>
            </a:r>
            <a:r>
              <a:rPr lang="tr-TR" sz="1800" dirty="0" smtClean="0">
                <a:cs typeface="Times New Roman" pitchFamily="18" charset="0"/>
              </a:rPr>
              <a:t> </a:t>
            </a:r>
            <a:r>
              <a:rPr lang="tr-TR" sz="1800" dirty="0" err="1" smtClean="0">
                <a:cs typeface="Times New Roman" pitchFamily="18" charset="0"/>
              </a:rPr>
              <a:t>come</a:t>
            </a:r>
            <a:r>
              <a:rPr lang="tr-TR" sz="1800" dirty="0" smtClean="0">
                <a:cs typeface="Times New Roman" pitchFamily="18" charset="0"/>
              </a:rPr>
              <a:t> </a:t>
            </a:r>
            <a:r>
              <a:rPr lang="tr-TR" sz="1800" dirty="0" err="1" smtClean="0">
                <a:cs typeface="Times New Roman" pitchFamily="18" charset="0"/>
              </a:rPr>
              <a:t>and</a:t>
            </a:r>
            <a:r>
              <a:rPr lang="tr-TR" sz="1800" dirty="0" smtClean="0">
                <a:cs typeface="Times New Roman" pitchFamily="18" charset="0"/>
              </a:rPr>
              <a:t> </a:t>
            </a:r>
            <a:r>
              <a:rPr lang="tr-TR" sz="1800" dirty="0" err="1" smtClean="0">
                <a:cs typeface="Times New Roman" pitchFamily="18" charset="0"/>
              </a:rPr>
              <a:t>have</a:t>
            </a:r>
            <a:r>
              <a:rPr lang="tr-TR" sz="1800" dirty="0" smtClean="0">
                <a:cs typeface="Times New Roman" pitchFamily="18" charset="0"/>
              </a:rPr>
              <a:t> a cup of </a:t>
            </a:r>
            <a:r>
              <a:rPr lang="tr-TR" sz="1800" dirty="0" err="1" smtClean="0">
                <a:cs typeface="Times New Roman" pitchFamily="18" charset="0"/>
              </a:rPr>
              <a:t>tea</a:t>
            </a:r>
            <a:r>
              <a:rPr lang="tr-TR" sz="1800" dirty="0" smtClean="0">
                <a:cs typeface="Times New Roman" pitchFamily="18" charset="0"/>
              </a:rPr>
              <a:t> </a:t>
            </a:r>
            <a:r>
              <a:rPr lang="tr-TR" sz="1800" dirty="0" err="1" smtClean="0">
                <a:cs typeface="Times New Roman" pitchFamily="18" charset="0"/>
              </a:rPr>
              <a:t>with</a:t>
            </a:r>
            <a:r>
              <a:rPr lang="tr-TR" sz="1800" dirty="0" smtClean="0">
                <a:cs typeface="Times New Roman" pitchFamily="18" charset="0"/>
              </a:rPr>
              <a:t> </a:t>
            </a:r>
            <a:r>
              <a:rPr lang="tr-TR" sz="1800" dirty="0" err="1" smtClean="0">
                <a:cs typeface="Times New Roman" pitchFamily="18" charset="0"/>
              </a:rPr>
              <a:t>my</a:t>
            </a:r>
            <a:r>
              <a:rPr lang="tr-TR" sz="1800" dirty="0" smtClean="0">
                <a:cs typeface="Times New Roman" pitchFamily="18" charset="0"/>
              </a:rPr>
              <a:t> </a:t>
            </a:r>
            <a:r>
              <a:rPr lang="tr-TR" sz="1800" dirty="0" err="1" smtClean="0">
                <a:cs typeface="Times New Roman" pitchFamily="18" charset="0"/>
              </a:rPr>
              <a:t>lady</a:t>
            </a:r>
            <a:r>
              <a:rPr lang="tr-TR" sz="1800" dirty="0" smtClean="0">
                <a:cs typeface="Times New Roman" pitchFamily="18" charset="0"/>
              </a:rPr>
              <a:t> </a:t>
            </a:r>
            <a:r>
              <a:rPr lang="tr-TR" sz="1800" dirty="0" err="1" smtClean="0">
                <a:cs typeface="Times New Roman" pitchFamily="18" charset="0"/>
              </a:rPr>
              <a:t>wife</a:t>
            </a:r>
            <a:r>
              <a:rPr lang="tr-TR" sz="1800" dirty="0" smtClean="0">
                <a:cs typeface="Times New Roman" pitchFamily="18" charset="0"/>
              </a:rPr>
              <a:t> </a:t>
            </a:r>
            <a:r>
              <a:rPr lang="tr-TR" sz="1800" dirty="0" err="1" smtClean="0">
                <a:cs typeface="Times New Roman" pitchFamily="18" charset="0"/>
              </a:rPr>
              <a:t>and</a:t>
            </a:r>
            <a:r>
              <a:rPr lang="tr-TR" sz="1800" dirty="0" smtClean="0">
                <a:cs typeface="Times New Roman" pitchFamily="18" charset="0"/>
              </a:rPr>
              <a:t> </a:t>
            </a:r>
            <a:r>
              <a:rPr lang="tr-TR" sz="1800" dirty="0" err="1" smtClean="0">
                <a:cs typeface="Times New Roman" pitchFamily="18" charset="0"/>
              </a:rPr>
              <a:t>myself</a:t>
            </a:r>
            <a:r>
              <a:rPr lang="tr-TR" sz="1800" dirty="0" smtClean="0">
                <a:cs typeface="Times New Roman" pitchFamily="18" charset="0"/>
              </a:rPr>
              <a:t>? (</a:t>
            </a:r>
            <a:r>
              <a:rPr lang="tr-TR" sz="1800" dirty="0" err="1" smtClean="0">
                <a:cs typeface="Times New Roman" pitchFamily="18" charset="0"/>
              </a:rPr>
              <a:t>Calls</a:t>
            </a:r>
            <a:r>
              <a:rPr lang="tr-TR" sz="1800" dirty="0" smtClean="0">
                <a:cs typeface="Times New Roman" pitchFamily="18" charset="0"/>
              </a:rPr>
              <a:t>) </a:t>
            </a:r>
            <a:r>
              <a:rPr lang="tr-TR" sz="1800" dirty="0" err="1" smtClean="0">
                <a:cs typeface="Times New Roman" pitchFamily="18" charset="0"/>
              </a:rPr>
              <a:t>Dear-est</a:t>
            </a:r>
            <a:r>
              <a:rPr lang="tr-TR" sz="1800" dirty="0" smtClean="0">
                <a:cs typeface="Times New Roman" pitchFamily="18" charset="0"/>
              </a:rPr>
              <a:t>!</a:t>
            </a:r>
          </a:p>
          <a:p>
            <a:pPr marL="109728" indent="0" algn="just">
              <a:buNone/>
            </a:pPr>
            <a:endParaRPr lang="tr-TR" sz="1800" dirty="0" smtClean="0">
              <a:cs typeface="Times New Roman" pitchFamily="18" charset="0"/>
            </a:endParaRPr>
          </a:p>
          <a:p>
            <a:pPr marL="109728" indent="0" algn="just">
              <a:buNone/>
            </a:pPr>
            <a:r>
              <a:rPr lang="tr-TR" sz="1800" dirty="0" smtClean="0">
                <a:cs typeface="Times New Roman" pitchFamily="18" charset="0"/>
              </a:rPr>
              <a:t>Bakın beyler, ikiniz de içeri gelip ben ve karımla birlikte çay için lütfen. (Seslenir) Sevgilim!</a:t>
            </a:r>
          </a:p>
          <a:p>
            <a:pPr marL="109728" indent="0" algn="just">
              <a:buNone/>
            </a:pPr>
            <a:endParaRPr lang="tr-TR" sz="1800" dirty="0" smtClean="0">
              <a:cs typeface="Times New Roman" pitchFamily="18" charset="0"/>
            </a:endParaRPr>
          </a:p>
          <a:p>
            <a:pPr marL="109728" indent="0" algn="just">
              <a:buNone/>
            </a:pPr>
            <a:r>
              <a:rPr lang="tr-TR" sz="1800" dirty="0" smtClean="0">
                <a:cs typeface="Times New Roman" pitchFamily="18" charset="0"/>
              </a:rPr>
              <a:t>Hey, baylar, bendeniz ve karım hanımefendiyle birlikte çay içmeye var mısınız, lütfen? (Seslenir) </a:t>
            </a:r>
            <a:r>
              <a:rPr lang="tr-TR" sz="1800" dirty="0" err="1" smtClean="0">
                <a:cs typeface="Times New Roman" pitchFamily="18" charset="0"/>
              </a:rPr>
              <a:t>Canikom</a:t>
            </a:r>
            <a:r>
              <a:rPr lang="tr-TR" sz="1800" dirty="0" smtClean="0">
                <a:cs typeface="Times New Roman" pitchFamily="18" charset="0"/>
              </a:rPr>
              <a:t>!</a:t>
            </a:r>
            <a:endParaRPr lang="tr-TR" sz="1800" dirty="0">
              <a:cs typeface="Times New Roman" pitchFamily="18" charset="0"/>
            </a:endParaRPr>
          </a:p>
          <a:p>
            <a:pPr marL="109728" indent="0" algn="just">
              <a:buNone/>
            </a:pPr>
            <a:endParaRPr lang="tr-TR" sz="1800" dirty="0" smtClean="0">
              <a:cs typeface="Times New Roman" pitchFamily="18" charset="0"/>
            </a:endParaRPr>
          </a:p>
          <a:p>
            <a:pPr marL="109728" indent="0" algn="just">
              <a:buNone/>
            </a:pPr>
            <a:r>
              <a:rPr lang="tr-TR" sz="1800" dirty="0" smtClean="0">
                <a:cs typeface="Times New Roman" pitchFamily="18" charset="0"/>
              </a:rPr>
              <a:t>Bakar mısınız beyler, </a:t>
            </a:r>
            <a:r>
              <a:rPr lang="tr-TR" sz="1800" dirty="0" err="1" smtClean="0">
                <a:cs typeface="Times New Roman" pitchFamily="18" charset="0"/>
              </a:rPr>
              <a:t>buyrun</a:t>
            </a:r>
            <a:r>
              <a:rPr lang="tr-TR" sz="1800" dirty="0" smtClean="0">
                <a:cs typeface="Times New Roman" pitchFamily="18" charset="0"/>
              </a:rPr>
              <a:t> birlikte çay içelim. Hanımımla beni memnun edersiniz. (Seslenir) Karıcığım!</a:t>
            </a:r>
          </a:p>
          <a:p>
            <a:pPr marL="109728" indent="0" algn="just">
              <a:buNone/>
            </a:pPr>
            <a:endParaRPr lang="tr-TR" sz="1800" dirty="0" smtClean="0">
              <a:cs typeface="Times New Roman" pitchFamily="18" charset="0"/>
            </a:endParaRPr>
          </a:p>
          <a:p>
            <a:pPr marL="109728" indent="0" algn="just">
              <a:buNone/>
            </a:pPr>
            <a:r>
              <a:rPr lang="tr-TR" sz="1800" dirty="0" smtClean="0">
                <a:cs typeface="Times New Roman" pitchFamily="18" charset="0"/>
              </a:rPr>
              <a:t>Hey, baylar, bendeniz ve karım hanımefendiyle birlikte çay içmeye var mısınız, lütfen? (Seslenir) </a:t>
            </a:r>
            <a:r>
              <a:rPr lang="tr-TR" sz="1800" dirty="0" err="1" smtClean="0">
                <a:cs typeface="Times New Roman" pitchFamily="18" charset="0"/>
              </a:rPr>
              <a:t>Canikom</a:t>
            </a:r>
            <a:r>
              <a:rPr lang="tr-TR" sz="1800" dirty="0" smtClean="0">
                <a:cs typeface="Times New Roman" pitchFamily="18" charset="0"/>
              </a:rPr>
              <a:t>!</a:t>
            </a:r>
          </a:p>
        </p:txBody>
      </p:sp>
    </p:spTree>
    <p:extLst>
      <p:ext uri="{BB962C8B-B14F-4D97-AF65-F5344CB8AC3E}">
        <p14:creationId xmlns:p14="http://schemas.microsoft.com/office/powerpoint/2010/main" val="22758623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097864"/>
          </a:xfrm>
        </p:spPr>
        <p:txBody>
          <a:bodyPr>
            <a:normAutofit/>
          </a:bodyPr>
          <a:lstStyle/>
          <a:p>
            <a:pPr marL="109728" indent="0" algn="just">
              <a:buNone/>
            </a:pPr>
            <a:r>
              <a:rPr lang="tr-TR" sz="2000" b="1" dirty="0" smtClean="0">
                <a:cs typeface="Times New Roman" pitchFamily="18" charset="0"/>
              </a:rPr>
              <a:t>Metin Türü Gelenekleriyle İlgili Eşdeğerlilik</a:t>
            </a:r>
          </a:p>
          <a:p>
            <a:pPr marL="109728" indent="0" algn="just">
              <a:buNone/>
            </a:pPr>
            <a:r>
              <a:rPr lang="tr-TR" sz="2000" dirty="0">
                <a:cs typeface="Times New Roman" pitchFamily="18" charset="0"/>
              </a:rPr>
              <a:t>B</a:t>
            </a:r>
            <a:r>
              <a:rPr lang="tr-TR" sz="2000" dirty="0" smtClean="0">
                <a:cs typeface="Times New Roman" pitchFamily="18" charset="0"/>
              </a:rPr>
              <a:t>ir </a:t>
            </a:r>
            <a:r>
              <a:rPr lang="tr-TR" sz="2000" dirty="0" smtClean="0">
                <a:cs typeface="Times New Roman" pitchFamily="18" charset="0"/>
              </a:rPr>
              <a:t>dil içindeki sözleşmeler, iş yazışmaları, ilaç tanıtmalıkları, kullanım kılavuzları gibi, gündelik alışveriş pusulalarına varıncaya değin birçok metni, belli </a:t>
            </a:r>
            <a:r>
              <a:rPr lang="tr-TR" sz="2000" dirty="0" err="1" smtClean="0">
                <a:cs typeface="Times New Roman" pitchFamily="18" charset="0"/>
              </a:rPr>
              <a:t>sözdizimsel</a:t>
            </a:r>
            <a:r>
              <a:rPr lang="tr-TR" sz="2000" dirty="0" smtClean="0">
                <a:cs typeface="Times New Roman" pitchFamily="18" charset="0"/>
              </a:rPr>
              <a:t>, </a:t>
            </a:r>
            <a:r>
              <a:rPr lang="tr-TR" sz="2000" dirty="0" err="1" smtClean="0">
                <a:cs typeface="Times New Roman" pitchFamily="18" charset="0"/>
              </a:rPr>
              <a:t>sözcüksel</a:t>
            </a:r>
            <a:r>
              <a:rPr lang="tr-TR" sz="2000" dirty="0" smtClean="0">
                <a:cs typeface="Times New Roman" pitchFamily="18" charset="0"/>
              </a:rPr>
              <a:t> </a:t>
            </a:r>
            <a:r>
              <a:rPr lang="tr-TR" sz="2000" dirty="0" smtClean="0">
                <a:cs typeface="Times New Roman" pitchFamily="18" charset="0"/>
              </a:rPr>
              <a:t>kalıpların </a:t>
            </a:r>
            <a:r>
              <a:rPr lang="tr-TR" sz="2000" dirty="0" smtClean="0">
                <a:cs typeface="Times New Roman" pitchFamily="18" charset="0"/>
              </a:rPr>
              <a:t>üzerinde uzlaşılmış birtakım düzenleniş kuralları oluşturmaktadır.</a:t>
            </a:r>
          </a:p>
          <a:p>
            <a:pPr marL="109728" indent="0" algn="just">
              <a:buNone/>
            </a:pPr>
            <a:r>
              <a:rPr lang="tr-TR" sz="2000" dirty="0" smtClean="0">
                <a:cs typeface="Times New Roman" pitchFamily="18" charset="0"/>
              </a:rPr>
              <a:t>Bu tür metinlerin çevrilmesi durumunda, </a:t>
            </a:r>
            <a:r>
              <a:rPr lang="tr-TR" sz="2000" dirty="0" smtClean="0">
                <a:cs typeface="Times New Roman" pitchFamily="18" charset="0"/>
              </a:rPr>
              <a:t>hedef </a:t>
            </a:r>
            <a:r>
              <a:rPr lang="tr-TR" sz="2000" dirty="0" smtClean="0">
                <a:cs typeface="Times New Roman" pitchFamily="18" charset="0"/>
              </a:rPr>
              <a:t>dilin benzer yerleşik kurallarıyla geleneklerine uyacak bir yapıyla aktarılmaları zorunluluğu doğar. Yazın metinlerinin çevirisinde de, bu tür bir eşdeğerliliğin gözetilmesini gerektiren durumlar söz konusudur. Sözgelimi, salt mektup dizilerinden oluşan romanların çevirisinde, mektupların en azından, amaç dil okurunun alışmış olduğu kurallara da uygun bir görünüşte çevrilmeleri doğaldır.</a:t>
            </a:r>
          </a:p>
        </p:txBody>
      </p:sp>
    </p:spTree>
    <p:extLst>
      <p:ext uri="{BB962C8B-B14F-4D97-AF65-F5344CB8AC3E}">
        <p14:creationId xmlns:p14="http://schemas.microsoft.com/office/powerpoint/2010/main" val="4594750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814</TotalTime>
  <Words>1129</Words>
  <Application>Microsoft Office PowerPoint</Application>
  <PresentationFormat>Ekran Gösterisi (4:3)</PresentationFormat>
  <Paragraphs>101</Paragraphs>
  <Slides>14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Calibri Light</vt:lpstr>
      <vt:lpstr>Times New Roman</vt:lpstr>
      <vt:lpstr>Office Teması</vt:lpstr>
      <vt:lpstr>Eşdeğerlilik</vt:lpstr>
      <vt:lpstr>PowerPoint Sunusu</vt:lpstr>
      <vt:lpstr>PowerPoint Sunusu</vt:lpstr>
      <vt:lpstr>Eşdeğerlilik  (Koller, 1972 )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EŞDEĞERLİLİK VE YETERLİLİK</dc:title>
  <dc:creator>Özge</dc:creator>
  <cp:lastModifiedBy>User</cp:lastModifiedBy>
  <cp:revision>35</cp:revision>
  <dcterms:created xsi:type="dcterms:W3CDTF">2014-04-24T17:35:25Z</dcterms:created>
  <dcterms:modified xsi:type="dcterms:W3CDTF">2018-03-26T19:06:11Z</dcterms:modified>
</cp:coreProperties>
</file>