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  <p:sldMasterId id="2147483796" r:id="rId2"/>
  </p:sldMasterIdLst>
  <p:notesMasterIdLst>
    <p:notesMasterId r:id="rId24"/>
  </p:notesMasterIdLst>
  <p:sldIdLst>
    <p:sldId id="1037" r:id="rId3"/>
    <p:sldId id="1007" r:id="rId4"/>
    <p:sldId id="1042" r:id="rId5"/>
    <p:sldId id="1077" r:id="rId6"/>
    <p:sldId id="1078" r:id="rId7"/>
    <p:sldId id="1080" r:id="rId8"/>
    <p:sldId id="1017" r:id="rId9"/>
    <p:sldId id="1082" r:id="rId10"/>
    <p:sldId id="1083" r:id="rId11"/>
    <p:sldId id="1084" r:id="rId12"/>
    <p:sldId id="1087" r:id="rId13"/>
    <p:sldId id="1086" r:id="rId14"/>
    <p:sldId id="1088" r:id="rId15"/>
    <p:sldId id="1089" r:id="rId16"/>
    <p:sldId id="1090" r:id="rId17"/>
    <p:sldId id="1091" r:id="rId18"/>
    <p:sldId id="1093" r:id="rId19"/>
    <p:sldId id="1094" r:id="rId20"/>
    <p:sldId id="1095" r:id="rId21"/>
    <p:sldId id="1097" r:id="rId22"/>
    <p:sldId id="1096" r:id="rId23"/>
  </p:sldIdLst>
  <p:sldSz cx="9144000" cy="6858000" type="screen4x3"/>
  <p:notesSz cx="6858000" cy="96869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3136A"/>
    <a:srgbClr val="1984CC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035" autoAdjust="0"/>
    <p:restoredTop sz="96718" autoAdjust="0"/>
  </p:normalViewPr>
  <p:slideViewPr>
    <p:cSldViewPr>
      <p:cViewPr>
        <p:scale>
          <a:sx n="100" d="100"/>
          <a:sy n="100" d="100"/>
        </p:scale>
        <p:origin x="-1066" y="2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8063" y="727075"/>
            <a:ext cx="4841875" cy="3632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01290"/>
            <a:ext cx="5486400" cy="435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00898"/>
            <a:ext cx="2971800" cy="48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00898"/>
            <a:ext cx="2971800" cy="48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A84B25-F10E-47A6-B59A-DADC552DC1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0583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7AB520-2682-44C1-8493-A92FE7AD1A26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Latent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tüberküloz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enfeksiyonunu (LTBE)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araştırmanın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amacı, aktif TB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gelişme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riski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taşıyan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ve LTBE tedavisinden yarar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görecek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olanları saptamaktır. Bu nedenle sadece bu tedaviden yarar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görecekler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test edilmelidir </a:t>
            </a:r>
            <a:endParaRPr lang="tr-TR" dirty="0" smtClean="0"/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84B25-F10E-47A6-B59A-DADC552DC10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3306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150-4FD7-4802-B0EB-D52217513A72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5/11/2020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3593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5/11/2020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70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5/11/2020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873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4254279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2611759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5182848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7068956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7754976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7349283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3651977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7856945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5/11/2020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1246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3405453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212005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0853706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5/11/2020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019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5/11/2020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464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5/11/2020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877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5/11/2020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245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5/11/2020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7995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5/11/2020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1978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5/11/2020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6DD0FD-55B0-48C4-8AF2-8A69533EDFC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/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/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13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/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/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909345-DEE0-4B07-8E32-441AC9DA095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5/11/2020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6DD0FD-55B0-48C4-8AF2-8A69533EDFC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70190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372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576" y="446807"/>
            <a:ext cx="7772400" cy="14700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tr-TR" dirty="0" smtClean="0">
                <a:solidFill>
                  <a:srgbClr val="FF0000"/>
                </a:solidFill>
              </a:rPr>
              <a:t>TÜBERKÜLOZ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5273" y="3564459"/>
            <a:ext cx="8208912" cy="19224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tr-TR" b="1" dirty="0" err="1" smtClean="0">
                <a:solidFill>
                  <a:srgbClr val="0000FF"/>
                </a:solidFill>
              </a:rPr>
              <a:t>Prof</a:t>
            </a:r>
            <a:r>
              <a:rPr lang="tr-TR" b="1" dirty="0" smtClean="0">
                <a:solidFill>
                  <a:srgbClr val="0000FF"/>
                </a:solidFill>
              </a:rPr>
              <a:t> </a:t>
            </a:r>
            <a:r>
              <a:rPr lang="tr-TR" b="1" dirty="0" err="1" smtClean="0">
                <a:solidFill>
                  <a:srgbClr val="0000FF"/>
                </a:solidFill>
              </a:rPr>
              <a:t>Dr</a:t>
            </a:r>
            <a:r>
              <a:rPr lang="tr-TR" b="1" dirty="0" smtClean="0">
                <a:solidFill>
                  <a:srgbClr val="0000FF"/>
                </a:solidFill>
              </a:rPr>
              <a:t> Demet </a:t>
            </a:r>
            <a:r>
              <a:rPr lang="tr-TR" b="1" dirty="0" err="1" smtClean="0">
                <a:solidFill>
                  <a:srgbClr val="0000FF"/>
                </a:solidFill>
              </a:rPr>
              <a:t>Karnak-Prof.Dr.Gökhan</a:t>
            </a:r>
            <a:r>
              <a:rPr lang="tr-TR" b="1" dirty="0" smtClean="0">
                <a:solidFill>
                  <a:srgbClr val="0000FF"/>
                </a:solidFill>
              </a:rPr>
              <a:t> Çelik</a:t>
            </a:r>
          </a:p>
          <a:p>
            <a:pPr eaLnBrk="1" hangingPunct="1"/>
            <a:r>
              <a:rPr lang="tr-TR" dirty="0" smtClean="0">
                <a:solidFill>
                  <a:srgbClr val="0000FF"/>
                </a:solidFill>
              </a:rPr>
              <a:t>Ankara Üniversitesi Tıp Fakültesi </a:t>
            </a:r>
          </a:p>
          <a:p>
            <a:pPr eaLnBrk="1" hangingPunct="1"/>
            <a:r>
              <a:rPr lang="tr-TR" dirty="0" smtClean="0">
                <a:solidFill>
                  <a:srgbClr val="0000FF"/>
                </a:solidFill>
              </a:rPr>
              <a:t>Göğüs Hastalıkları Anabilim Dalı</a:t>
            </a:r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32856"/>
            <a:ext cx="1431603" cy="14316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114354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3" y="1281113"/>
            <a:ext cx="8639175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611560" y="548680"/>
            <a:ext cx="7488832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tr-TR" sz="2800" b="1" dirty="0" smtClean="0">
                <a:solidFill>
                  <a:srgbClr val="FF0000"/>
                </a:solidFill>
                <a:latin typeface="Tahoma" pitchFamily="34" charset="0"/>
              </a:rPr>
              <a:t>KORUYUCU TEDAVİ ENDİKASYONLARI</a:t>
            </a:r>
            <a:endParaRPr lang="tr-TR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91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9154" y="1004640"/>
            <a:ext cx="421005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462" y="188640"/>
            <a:ext cx="75834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609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764704"/>
            <a:ext cx="9144000" cy="626469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FF0000"/>
              </a:buClr>
              <a:buFont typeface="+mj-lt"/>
              <a:buAutoNum type="alphaUcPeriod"/>
            </a:pPr>
            <a:r>
              <a:rPr lang="tr-TR" sz="2000" dirty="0" smtClean="0">
                <a:solidFill>
                  <a:srgbClr val="FF0000"/>
                </a:solidFill>
              </a:rPr>
              <a:t>Temel ilaç </a:t>
            </a:r>
            <a:r>
              <a:rPr lang="tr-TR" sz="2000" dirty="0" err="1" smtClean="0">
                <a:solidFill>
                  <a:srgbClr val="FF0000"/>
                </a:solidFill>
              </a:rPr>
              <a:t>izoniasid</a:t>
            </a:r>
            <a:r>
              <a:rPr lang="tr-TR" sz="2000" dirty="0" smtClean="0">
                <a:solidFill>
                  <a:srgbClr val="FF0000"/>
                </a:solidFill>
              </a:rPr>
              <a:t>(H)</a:t>
            </a:r>
            <a:r>
              <a:rPr lang="tr-TR" sz="2000" dirty="0" smtClean="0"/>
              <a:t>:  DGT* -*** </a:t>
            </a:r>
            <a:r>
              <a:rPr lang="tr-TR" sz="2000" b="1" u="sng" dirty="0" smtClean="0">
                <a:solidFill>
                  <a:srgbClr val="FF0000"/>
                </a:solidFill>
              </a:rPr>
              <a:t>İLK TERCİH**</a:t>
            </a:r>
          </a:p>
          <a:p>
            <a:pPr marL="880110" lvl="1" indent="-514350">
              <a:buClr>
                <a:srgbClr val="FF0000"/>
              </a:buClr>
              <a:buFont typeface="Wingdings" charset="2"/>
              <a:buChar char="Ø"/>
            </a:pPr>
            <a:r>
              <a:rPr lang="tr-TR" sz="2000" dirty="0" smtClean="0"/>
              <a:t>Çocuklarda 10 mg/kg, Erişkinlerde 5 mg/kg, </a:t>
            </a:r>
          </a:p>
          <a:p>
            <a:pPr marL="880110" lvl="1" indent="-514350">
              <a:buClr>
                <a:srgbClr val="FF0000"/>
              </a:buClr>
              <a:buFont typeface="Wingdings" charset="2"/>
              <a:buChar char="Ø"/>
            </a:pPr>
            <a:r>
              <a:rPr lang="tr-TR" sz="2000" dirty="0" smtClean="0"/>
              <a:t>Maksimum doz 300 mg / gün, </a:t>
            </a:r>
          </a:p>
          <a:p>
            <a:pPr marL="880110" lvl="1" indent="-514350">
              <a:buClr>
                <a:srgbClr val="FF0000"/>
              </a:buClr>
              <a:buFont typeface="Wingdings" charset="2"/>
              <a:buChar char="Ø"/>
            </a:pPr>
            <a:r>
              <a:rPr lang="tr-TR" sz="2000" dirty="0" smtClean="0"/>
              <a:t>Süresi </a:t>
            </a:r>
            <a:r>
              <a:rPr lang="tr-TR" sz="2000" u="sng" dirty="0" smtClean="0">
                <a:solidFill>
                  <a:srgbClr val="FF0000"/>
                </a:solidFill>
              </a:rPr>
              <a:t>standart 6 ay </a:t>
            </a:r>
          </a:p>
          <a:p>
            <a:pPr marL="514350" indent="-514350">
              <a:buClr>
                <a:srgbClr val="FF0000"/>
              </a:buClr>
              <a:buFont typeface="+mj-lt"/>
              <a:buAutoNum type="alphaUcPeriod"/>
            </a:pPr>
            <a:endParaRPr lang="tr-TR" sz="1400" dirty="0" smtClean="0"/>
          </a:p>
          <a:p>
            <a:pPr marL="514350" indent="-514350">
              <a:buClr>
                <a:srgbClr val="FF0000"/>
              </a:buClr>
              <a:buFont typeface="+mj-lt"/>
              <a:buAutoNum type="alphaUcPeriod"/>
            </a:pPr>
            <a:r>
              <a:rPr lang="tr-TR" sz="2000" u="sng" dirty="0" smtClean="0">
                <a:solidFill>
                  <a:srgbClr val="FF0000"/>
                </a:solidFill>
              </a:rPr>
              <a:t>U</a:t>
            </a:r>
            <a:r>
              <a:rPr lang="en-US" sz="2000" u="sng" dirty="0" smtClean="0">
                <a:solidFill>
                  <a:srgbClr val="FF0000"/>
                </a:solidFill>
              </a:rPr>
              <a:t>z</a:t>
            </a:r>
            <a:r>
              <a:rPr lang="tr-TR" sz="2000" u="sng" dirty="0" smtClean="0">
                <a:solidFill>
                  <a:srgbClr val="FF0000"/>
                </a:solidFill>
              </a:rPr>
              <a:t>un süreli  - 9 ay tedavi </a:t>
            </a:r>
            <a:r>
              <a:rPr lang="mr-IN" sz="2000" u="sng" dirty="0" smtClean="0">
                <a:solidFill>
                  <a:srgbClr val="FF0000"/>
                </a:solidFill>
              </a:rPr>
              <a:t>–</a:t>
            </a:r>
            <a:r>
              <a:rPr lang="tr-TR" sz="2000" u="sng" dirty="0" smtClean="0">
                <a:solidFill>
                  <a:srgbClr val="FF0000"/>
                </a:solidFill>
              </a:rPr>
              <a:t>DGT*</a:t>
            </a:r>
          </a:p>
          <a:p>
            <a:pPr lvl="2">
              <a:buClr>
                <a:srgbClr val="FF0000"/>
              </a:buClr>
              <a:buFont typeface="Wingdings" charset="2"/>
              <a:buChar char="²"/>
            </a:pPr>
            <a:r>
              <a:rPr lang="tr-TR" sz="2000" dirty="0" smtClean="0"/>
              <a:t>HIV, </a:t>
            </a:r>
          </a:p>
          <a:p>
            <a:pPr lvl="2">
              <a:buClr>
                <a:srgbClr val="FF0000"/>
              </a:buClr>
              <a:buFont typeface="Wingdings" charset="2"/>
              <a:buChar char="²"/>
            </a:pPr>
            <a:r>
              <a:rPr lang="tr-TR" sz="2000" dirty="0" smtClean="0"/>
              <a:t>Bağışıklığı baskılayıcı tedavi:  &gt; 2 hafta yüksek doz </a:t>
            </a:r>
            <a:r>
              <a:rPr lang="tr-TR" sz="2000" dirty="0" err="1" smtClean="0"/>
              <a:t>steroid</a:t>
            </a:r>
            <a:r>
              <a:rPr lang="tr-TR" sz="2000" dirty="0" smtClean="0"/>
              <a:t>, </a:t>
            </a:r>
            <a:r>
              <a:rPr lang="tr-TR" sz="2000" dirty="0" err="1" smtClean="0"/>
              <a:t>AntiTNF</a:t>
            </a:r>
            <a:r>
              <a:rPr lang="tr-TR" sz="2000" dirty="0" smtClean="0"/>
              <a:t> </a:t>
            </a:r>
          </a:p>
          <a:p>
            <a:pPr lvl="2">
              <a:buClr>
                <a:srgbClr val="FF0000"/>
              </a:buClr>
              <a:buFont typeface="Wingdings" charset="2"/>
              <a:buChar char="²"/>
            </a:pPr>
            <a:r>
              <a:rPr lang="tr-TR" sz="2000" dirty="0" err="1" smtClean="0"/>
              <a:t>Slikoz</a:t>
            </a:r>
            <a:r>
              <a:rPr lang="tr-TR" sz="2000" dirty="0" smtClean="0"/>
              <a:t>, </a:t>
            </a:r>
            <a:r>
              <a:rPr lang="tr-TR" sz="2000" dirty="0" err="1" smtClean="0"/>
              <a:t>pnömokonyoz</a:t>
            </a:r>
            <a:endParaRPr lang="tr-TR" sz="2000" dirty="0" smtClean="0"/>
          </a:p>
          <a:p>
            <a:pPr lvl="2">
              <a:buClr>
                <a:srgbClr val="FF0000"/>
              </a:buClr>
              <a:buFont typeface="Wingdings" charset="2"/>
              <a:buChar char="²"/>
            </a:pPr>
            <a:r>
              <a:rPr lang="tr-TR" sz="2000" dirty="0" smtClean="0"/>
              <a:t>&lt; 5 yaş çocuklar,</a:t>
            </a:r>
          </a:p>
          <a:p>
            <a:pPr lvl="2">
              <a:buClr>
                <a:srgbClr val="FF0000"/>
              </a:buClr>
              <a:buFont typeface="Wingdings" charset="2"/>
              <a:buChar char="²"/>
            </a:pPr>
            <a:r>
              <a:rPr lang="tr-TR" sz="2000" dirty="0" smtClean="0"/>
              <a:t> Akciğer </a:t>
            </a:r>
            <a:r>
              <a:rPr lang="tr-TR" sz="2000" dirty="0" err="1" smtClean="0"/>
              <a:t>grafisinde</a:t>
            </a:r>
            <a:r>
              <a:rPr lang="tr-TR" sz="2000" dirty="0" smtClean="0"/>
              <a:t> </a:t>
            </a:r>
            <a:r>
              <a:rPr lang="tr-TR" sz="2000" dirty="0" err="1" smtClean="0"/>
              <a:t>inaktif</a:t>
            </a:r>
            <a:r>
              <a:rPr lang="tr-TR" sz="2000" dirty="0" smtClean="0"/>
              <a:t> tüberküloz sekeli</a:t>
            </a:r>
            <a:endParaRPr lang="tr-TR" sz="2000" u="sng" dirty="0" smtClean="0">
              <a:solidFill>
                <a:srgbClr val="FF0000"/>
              </a:solidFill>
            </a:endParaRPr>
          </a:p>
          <a:p>
            <a:pPr marL="514350" indent="-514350">
              <a:buClr>
                <a:srgbClr val="FF0000"/>
              </a:buClr>
              <a:buFont typeface="+mj-lt"/>
              <a:buAutoNum type="alphaUcPeriod"/>
            </a:pPr>
            <a:endParaRPr lang="tr-TR" sz="1400" u="sng" dirty="0" smtClean="0">
              <a:solidFill>
                <a:srgbClr val="FF0000"/>
              </a:solidFill>
            </a:endParaRPr>
          </a:p>
          <a:p>
            <a:pPr marL="514350" indent="-514350">
              <a:buClr>
                <a:srgbClr val="FF0000"/>
              </a:buClr>
              <a:buFont typeface="+mj-lt"/>
              <a:buAutoNum type="alphaUcPeriod"/>
            </a:pPr>
            <a:r>
              <a:rPr lang="tr-TR" sz="2000" u="sng" dirty="0" smtClean="0">
                <a:solidFill>
                  <a:srgbClr val="FF0000"/>
                </a:solidFill>
              </a:rPr>
              <a:t>INH verilemezse  </a:t>
            </a:r>
            <a:r>
              <a:rPr lang="tr-TR" sz="2000" u="sng" dirty="0" err="1" smtClean="0">
                <a:solidFill>
                  <a:srgbClr val="FF0000"/>
                </a:solidFill>
              </a:rPr>
              <a:t>Rifampisin</a:t>
            </a:r>
            <a:r>
              <a:rPr lang="tr-TR" sz="2000" u="sng" dirty="0" smtClean="0">
                <a:solidFill>
                  <a:srgbClr val="FF0000"/>
                </a:solidFill>
              </a:rPr>
              <a:t> </a:t>
            </a:r>
            <a:r>
              <a:rPr lang="mr-IN" sz="2000" u="sng" dirty="0" smtClean="0">
                <a:solidFill>
                  <a:srgbClr val="FF0000"/>
                </a:solidFill>
              </a:rPr>
              <a:t>–</a:t>
            </a:r>
            <a:r>
              <a:rPr lang="tr-TR" sz="2000" u="sng" dirty="0" smtClean="0">
                <a:solidFill>
                  <a:srgbClr val="FF0000"/>
                </a:solidFill>
              </a:rPr>
              <a:t>DGT* - İLAÇ ETKİLEŞİMİ + RİFABUTİN-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tr-TR" sz="2000" dirty="0" smtClean="0"/>
              <a:t>de 10 mg / kg </a:t>
            </a:r>
          </a:p>
          <a:p>
            <a:pPr lvl="1">
              <a:buClr>
                <a:srgbClr val="FF0000"/>
              </a:buClr>
              <a:buFont typeface="Wingdings" charset="2"/>
              <a:buChar char="²"/>
            </a:pPr>
            <a:r>
              <a:rPr lang="tr-TR" sz="2000" dirty="0" err="1" smtClean="0"/>
              <a:t>Maks</a:t>
            </a:r>
            <a:r>
              <a:rPr lang="tr-TR" sz="2000" dirty="0" smtClean="0"/>
              <a:t> doz: 600 mg/</a:t>
            </a:r>
            <a:r>
              <a:rPr lang="tr-TR" sz="2000" dirty="0" err="1" smtClean="0"/>
              <a:t>gün,aç</a:t>
            </a:r>
            <a:r>
              <a:rPr lang="tr-TR" sz="2000" dirty="0" smtClean="0"/>
              <a:t>,</a:t>
            </a:r>
          </a:p>
          <a:p>
            <a:pPr lvl="1">
              <a:buClr>
                <a:srgbClr val="FF0000"/>
              </a:buClr>
              <a:buFont typeface="Wingdings" charset="2"/>
              <a:buChar char="²"/>
            </a:pPr>
            <a:r>
              <a:rPr lang="tr-TR" sz="2000" dirty="0" smtClean="0"/>
              <a:t> </a:t>
            </a:r>
            <a:r>
              <a:rPr lang="tr-TR" sz="2000" u="sng" dirty="0" smtClean="0">
                <a:solidFill>
                  <a:srgbClr val="FF0000"/>
                </a:solidFill>
              </a:rPr>
              <a:t>Süre 4 ay </a:t>
            </a:r>
          </a:p>
          <a:p>
            <a:endParaRPr lang="en-US" sz="2000" dirty="0"/>
          </a:p>
        </p:txBody>
      </p:sp>
      <p:sp>
        <p:nvSpPr>
          <p:cNvPr id="7" name="Dikdörtgen 6"/>
          <p:cNvSpPr/>
          <p:nvPr/>
        </p:nvSpPr>
        <p:spPr>
          <a:xfrm>
            <a:off x="827584" y="25460"/>
            <a:ext cx="7488832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tr-TR" sz="2800" b="1" dirty="0" smtClean="0">
                <a:solidFill>
                  <a:srgbClr val="FF0000"/>
                </a:solidFill>
                <a:latin typeface="Tahoma" pitchFamily="34" charset="0"/>
              </a:rPr>
              <a:t>KORUYUCU TEDAVİ</a:t>
            </a:r>
            <a:endParaRPr lang="tr-TR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13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11560" y="2132856"/>
            <a:ext cx="7128792" cy="288032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192" lvl="1" indent="0">
              <a:buFont typeface="Arial"/>
              <a:buNone/>
            </a:pPr>
            <a:endParaRPr lang="en-US" i="1" smtClean="0"/>
          </a:p>
          <a:p>
            <a:pPr marL="514350" indent="-514350">
              <a:buClr>
                <a:srgbClr val="FF0000"/>
              </a:buClr>
              <a:buFont typeface="+mj-lt"/>
              <a:buAutoNum type="alphaUcPeriod" startAt="4"/>
            </a:pPr>
            <a:r>
              <a:rPr lang="tr-TR" sz="2400" smtClean="0"/>
              <a:t>R + H: 3 ay </a:t>
            </a:r>
            <a:r>
              <a:rPr lang="mr-IN" sz="2400" smtClean="0"/>
              <a:t>–</a:t>
            </a:r>
            <a:r>
              <a:rPr lang="tr-TR" sz="2400" smtClean="0"/>
              <a:t>DGT*</a:t>
            </a:r>
          </a:p>
          <a:p>
            <a:pPr marL="514350" indent="-514350">
              <a:buClr>
                <a:srgbClr val="FF0000"/>
              </a:buClr>
              <a:buFont typeface="+mj-lt"/>
              <a:buAutoNum type="alphaUcPeriod" startAt="4"/>
            </a:pPr>
            <a:endParaRPr lang="tr-TR" sz="2400" smtClean="0"/>
          </a:p>
          <a:p>
            <a:pPr marL="514350" indent="-514350">
              <a:buClr>
                <a:srgbClr val="FF0000"/>
              </a:buClr>
              <a:buFont typeface="+mj-lt"/>
              <a:buAutoNum type="alphaUcPeriod" startAt="4"/>
            </a:pPr>
            <a:r>
              <a:rPr lang="tr-TR" sz="2400" smtClean="0"/>
              <a:t>H + Rifapentin haftada bir 12 doz/ hafta - DGT</a:t>
            </a:r>
          </a:p>
          <a:p>
            <a:pPr marL="880110" lvl="1" indent="-514350">
              <a:buClr>
                <a:srgbClr val="FF0000"/>
              </a:buClr>
              <a:buFont typeface="Wingdings" charset="2"/>
              <a:buChar char="Ø"/>
            </a:pPr>
            <a:r>
              <a:rPr lang="tr-TR" sz="2200" smtClean="0"/>
              <a:t>H(15 mg/ kg= 900mg ) +</a:t>
            </a:r>
          </a:p>
          <a:p>
            <a:pPr marL="880110" lvl="1" indent="-514350">
              <a:buClr>
                <a:srgbClr val="FF0000"/>
              </a:buClr>
              <a:buFont typeface="Wingdings" charset="2"/>
              <a:buChar char="Ø"/>
            </a:pPr>
            <a:r>
              <a:rPr lang="tr-TR" sz="2200" smtClean="0"/>
              <a:t>Rifapentin &gt; 50 kg 900, 32-49kg 750 mg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611560" y="692696"/>
            <a:ext cx="7488832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tr-TR" sz="2800" b="1" dirty="0" smtClean="0">
                <a:solidFill>
                  <a:srgbClr val="FF0000"/>
                </a:solidFill>
                <a:latin typeface="Tahoma" pitchFamily="34" charset="0"/>
              </a:rPr>
              <a:t>KORUYUCU TEDAVİ</a:t>
            </a:r>
            <a:endParaRPr lang="tr-TR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16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ikdörtgen 2"/>
          <p:cNvSpPr/>
          <p:nvPr/>
        </p:nvSpPr>
        <p:spPr>
          <a:xfrm>
            <a:off x="1115616" y="1340768"/>
            <a:ext cx="6552728" cy="34901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14400" lvl="1" indent="-457200" algn="l">
              <a:spcBef>
                <a:spcPct val="20000"/>
              </a:spcBef>
              <a:buClr>
                <a:srgbClr val="FF0000"/>
              </a:buClr>
              <a:buSzPct val="60000"/>
              <a:buFont typeface="+mj-ea"/>
              <a:buAutoNum type="circleNumDbPlain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sym typeface="Symbol" pitchFamily="18" charset="2"/>
              </a:rPr>
              <a:t>HIV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sym typeface="Symbol" pitchFamily="18" charset="2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sym typeface="Symbol" pitchFamily="18" charset="2"/>
              </a:rPr>
              <a:t>infekte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sym typeface="Symbol" pitchFamily="18" charset="2"/>
              </a:rPr>
              <a:t> kişiler</a:t>
            </a:r>
          </a:p>
          <a:p>
            <a:pPr marL="914400" lvl="1" indent="-457200" algn="l">
              <a:spcBef>
                <a:spcPct val="20000"/>
              </a:spcBef>
              <a:buClr>
                <a:srgbClr val="FF0000"/>
              </a:buClr>
              <a:buSzPct val="60000"/>
              <a:buFont typeface="+mj-ea"/>
              <a:buAutoNum type="circleNumDbPlain"/>
            </a:pPr>
            <a:endParaRPr lang="tr-TR" dirty="0">
              <a:solidFill>
                <a:schemeClr val="tx1"/>
              </a:solidFill>
              <a:latin typeface="Arial" pitchFamily="34" charset="0"/>
              <a:sym typeface="Symbol" pitchFamily="18" charset="2"/>
            </a:endParaRPr>
          </a:p>
          <a:p>
            <a:pPr marL="914400" lvl="1" indent="-457200" algn="l">
              <a:spcBef>
                <a:spcPct val="20000"/>
              </a:spcBef>
              <a:buClr>
                <a:srgbClr val="FF0000"/>
              </a:buClr>
              <a:buSzPct val="60000"/>
              <a:buFont typeface="+mj-ea"/>
              <a:buAutoNum type="circleNumDbPlain"/>
            </a:pPr>
            <a:r>
              <a:rPr lang="tr-TR" dirty="0">
                <a:solidFill>
                  <a:schemeClr val="tx1"/>
                </a:solidFill>
                <a:latin typeface="Arial" pitchFamily="34" charset="0"/>
                <a:sym typeface="Symbol" pitchFamily="18" charset="2"/>
              </a:rPr>
              <a:t>Gebeler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sym typeface="Symbol" pitchFamily="18" charset="2"/>
              </a:rPr>
              <a:t> 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sym typeface="Symbol" pitchFamily="18" charset="2"/>
              </a:rPr>
              <a:t>ya da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sym typeface="Symbol" pitchFamily="18" charset="2"/>
              </a:rPr>
              <a:t>postpartum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sym typeface="Symbol" pitchFamily="18" charset="2"/>
              </a:rPr>
              <a:t> erken dönem</a:t>
            </a:r>
          </a:p>
          <a:p>
            <a:pPr marL="914400" lvl="1" indent="-457200" algn="l">
              <a:spcBef>
                <a:spcPct val="20000"/>
              </a:spcBef>
              <a:buClr>
                <a:srgbClr val="FF0000"/>
              </a:buClr>
              <a:buSzPct val="60000"/>
              <a:buFont typeface="+mj-ea"/>
              <a:buAutoNum type="circleNumDbPlain"/>
            </a:pPr>
            <a:endParaRPr lang="tr-TR" dirty="0">
              <a:solidFill>
                <a:schemeClr val="tx1"/>
              </a:solidFill>
              <a:latin typeface="Arial" pitchFamily="34" charset="0"/>
              <a:sym typeface="Symbol" pitchFamily="18" charset="2"/>
            </a:endParaRPr>
          </a:p>
          <a:p>
            <a:pPr marL="914400" lvl="1" indent="-457200" algn="l">
              <a:spcBef>
                <a:spcPct val="20000"/>
              </a:spcBef>
              <a:buClr>
                <a:srgbClr val="FF0000"/>
              </a:buClr>
              <a:buSzPct val="60000"/>
              <a:buFont typeface="+mj-ea"/>
              <a:buAutoNum type="circleNumDbPlain"/>
            </a:pPr>
            <a:r>
              <a:rPr lang="tr-TR" dirty="0">
                <a:solidFill>
                  <a:schemeClr val="tx1"/>
                </a:solidFill>
                <a:latin typeface="Arial" pitchFamily="34" charset="0"/>
                <a:sym typeface="Symbol" pitchFamily="18" charset="2"/>
              </a:rPr>
              <a:t>Kronik karaciğer hastalığı</a:t>
            </a:r>
          </a:p>
          <a:p>
            <a:pPr marL="914400" lvl="1" indent="-457200" algn="l">
              <a:spcBef>
                <a:spcPct val="20000"/>
              </a:spcBef>
              <a:buClr>
                <a:srgbClr val="FF0000"/>
              </a:buClr>
              <a:buSzPct val="60000"/>
              <a:buFont typeface="+mj-ea"/>
              <a:buAutoNum type="circleNumDbPlain"/>
            </a:pPr>
            <a:endParaRPr lang="tr-TR" dirty="0">
              <a:solidFill>
                <a:schemeClr val="tx1"/>
              </a:solidFill>
              <a:latin typeface="Arial" pitchFamily="34" charset="0"/>
              <a:sym typeface="Symbol" pitchFamily="18" charset="2"/>
            </a:endParaRPr>
          </a:p>
          <a:p>
            <a:pPr marL="914400" lvl="1" indent="-457200" algn="l">
              <a:spcBef>
                <a:spcPct val="20000"/>
              </a:spcBef>
              <a:buClr>
                <a:srgbClr val="FF0000"/>
              </a:buClr>
              <a:buSzPct val="60000"/>
              <a:buFont typeface="+mj-ea"/>
              <a:buAutoNum type="circleNumDbPlain"/>
            </a:pPr>
            <a:r>
              <a:rPr lang="tr-TR" dirty="0">
                <a:solidFill>
                  <a:schemeClr val="tx1"/>
                </a:solidFill>
                <a:latin typeface="Arial" pitchFamily="34" charset="0"/>
                <a:sym typeface="Symbol" pitchFamily="18" charset="2"/>
              </a:rPr>
              <a:t>Kronik alkol alımı</a:t>
            </a:r>
          </a:p>
        </p:txBody>
      </p:sp>
      <p:sp>
        <p:nvSpPr>
          <p:cNvPr id="4" name="Dikdörtgen 3"/>
          <p:cNvSpPr/>
          <p:nvPr/>
        </p:nvSpPr>
        <p:spPr>
          <a:xfrm>
            <a:off x="611560" y="692696"/>
            <a:ext cx="7488832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tr-TR" sz="2800" b="1" dirty="0" smtClean="0">
                <a:solidFill>
                  <a:srgbClr val="FF0000"/>
                </a:solidFill>
                <a:latin typeface="Tahoma" pitchFamily="34" charset="0"/>
              </a:rPr>
              <a:t>YAKIN TAKİP</a:t>
            </a:r>
            <a:endParaRPr lang="tr-TR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11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Başlık 1"/>
          <p:cNvSpPr txBox="1">
            <a:spLocks/>
          </p:cNvSpPr>
          <p:nvPr/>
        </p:nvSpPr>
        <p:spPr>
          <a:xfrm>
            <a:off x="179512" y="260648"/>
            <a:ext cx="8856984" cy="56467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>
                <a:solidFill>
                  <a:srgbClr val="FF0000"/>
                </a:solidFill>
              </a:rPr>
              <a:t>BCG aşısı ile koruma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9949" y="908720"/>
            <a:ext cx="8136904" cy="57708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Font typeface="Wingdings" charset="2"/>
              <a:buChar char="Ø"/>
            </a:pPr>
            <a:r>
              <a:rPr lang="tr-TR" sz="2000" dirty="0" err="1">
                <a:latin typeface="Arial"/>
                <a:cs typeface="Arial"/>
              </a:rPr>
              <a:t>Bovis</a:t>
            </a:r>
            <a:r>
              <a:rPr lang="tr-TR" sz="2000" dirty="0">
                <a:latin typeface="Arial"/>
                <a:cs typeface="Arial"/>
              </a:rPr>
              <a:t> tip basil </a:t>
            </a:r>
            <a:r>
              <a:rPr lang="tr-TR" sz="2000" dirty="0" err="1">
                <a:latin typeface="Arial"/>
                <a:cs typeface="Arial"/>
              </a:rPr>
              <a:t>safralı</a:t>
            </a:r>
            <a:r>
              <a:rPr lang="tr-TR" sz="2000" dirty="0">
                <a:latin typeface="Arial"/>
                <a:cs typeface="Arial"/>
              </a:rPr>
              <a:t>-gliserinli </a:t>
            </a:r>
            <a:r>
              <a:rPr lang="tr-TR" sz="2000" dirty="0" err="1">
                <a:latin typeface="Arial"/>
                <a:cs typeface="Arial"/>
              </a:rPr>
              <a:t>patetesli</a:t>
            </a:r>
            <a:r>
              <a:rPr lang="tr-TR" sz="2000" dirty="0">
                <a:latin typeface="Arial"/>
                <a:cs typeface="Arial"/>
              </a:rPr>
              <a:t> 230 pasaj </a:t>
            </a:r>
          </a:p>
          <a:p>
            <a:pPr algn="l">
              <a:buFont typeface="Wingdings" charset="2"/>
              <a:buChar char="Ø"/>
            </a:pPr>
            <a:endParaRPr lang="tr-TR" sz="2000" dirty="0">
              <a:latin typeface="Arial"/>
              <a:cs typeface="Arial"/>
            </a:endParaRPr>
          </a:p>
          <a:p>
            <a:pPr algn="l">
              <a:buFont typeface="Wingdings" charset="2"/>
              <a:buChar char="Ø"/>
            </a:pPr>
            <a:r>
              <a:rPr lang="tr-TR" sz="2000" dirty="0" err="1">
                <a:latin typeface="Arial"/>
                <a:cs typeface="Arial"/>
              </a:rPr>
              <a:t>Virülansı</a:t>
            </a:r>
            <a:r>
              <a:rPr lang="tr-TR" sz="2000" dirty="0">
                <a:latin typeface="Arial"/>
                <a:cs typeface="Arial"/>
              </a:rPr>
              <a:t> azaltılmış canlı aşı </a:t>
            </a:r>
          </a:p>
          <a:p>
            <a:pPr algn="l">
              <a:buFont typeface="Wingdings" charset="2"/>
              <a:buChar char="Ø"/>
            </a:pPr>
            <a:endParaRPr lang="tr-TR" sz="2000" dirty="0">
              <a:latin typeface="Arial"/>
              <a:cs typeface="Arial"/>
            </a:endParaRPr>
          </a:p>
          <a:p>
            <a:pPr algn="l">
              <a:buFont typeface="Wingdings" charset="2"/>
              <a:buChar char="Ø"/>
            </a:pPr>
            <a:r>
              <a:rPr lang="tr-TR" sz="2000" dirty="0" err="1">
                <a:latin typeface="Arial"/>
                <a:cs typeface="Arial"/>
              </a:rPr>
              <a:t>İmmün</a:t>
            </a:r>
            <a:r>
              <a:rPr lang="tr-TR" sz="2000" dirty="0">
                <a:latin typeface="Arial"/>
                <a:cs typeface="Arial"/>
              </a:rPr>
              <a:t> yetmezlikte yapılmaz: </a:t>
            </a:r>
            <a:r>
              <a:rPr lang="tr-TR" sz="2000" b="1" dirty="0" err="1">
                <a:latin typeface="Arial"/>
                <a:cs typeface="Arial"/>
              </a:rPr>
              <a:t>Bovis</a:t>
            </a:r>
            <a:r>
              <a:rPr lang="tr-TR" sz="2000" b="1" dirty="0">
                <a:latin typeface="Arial"/>
                <a:cs typeface="Arial"/>
              </a:rPr>
              <a:t> tipi tüberküloz </a:t>
            </a:r>
            <a:r>
              <a:rPr lang="tr-TR" sz="2000" dirty="0" err="1">
                <a:latin typeface="Arial"/>
                <a:cs typeface="Arial"/>
              </a:rPr>
              <a:t>dissemine</a:t>
            </a:r>
            <a:r>
              <a:rPr lang="tr-TR" sz="2000" dirty="0">
                <a:latin typeface="Arial"/>
                <a:cs typeface="Arial"/>
              </a:rPr>
              <a:t> hastalığı</a:t>
            </a:r>
          </a:p>
          <a:p>
            <a:pPr algn="l">
              <a:buFont typeface="Wingdings" charset="2"/>
              <a:buChar char="Ø"/>
            </a:pPr>
            <a:endParaRPr lang="tr-TR" sz="2000" dirty="0">
              <a:latin typeface="Arial"/>
              <a:cs typeface="Arial"/>
            </a:endParaRPr>
          </a:p>
          <a:p>
            <a:pPr algn="l">
              <a:buFont typeface="Wingdings" charset="2"/>
              <a:buChar char="Ø"/>
            </a:pPr>
            <a:r>
              <a:rPr lang="tr-TR" sz="2000" b="1" dirty="0">
                <a:latin typeface="Arial"/>
                <a:cs typeface="Arial"/>
              </a:rPr>
              <a:t>Türkiye’de </a:t>
            </a:r>
            <a:r>
              <a:rPr lang="tr-TR" sz="2000" b="1" dirty="0" err="1">
                <a:latin typeface="Arial"/>
                <a:cs typeface="Arial"/>
              </a:rPr>
              <a:t>yenidoğanda</a:t>
            </a:r>
            <a:r>
              <a:rPr lang="tr-TR" sz="2000" b="1" dirty="0">
                <a:latin typeface="Arial"/>
                <a:cs typeface="Arial"/>
              </a:rPr>
              <a:t> tek doz  2. ayda uygulanır</a:t>
            </a:r>
          </a:p>
          <a:p>
            <a:pPr marL="736092" lvl="1" indent="-342900" algn="l">
              <a:buFont typeface="+mj-ea"/>
              <a:buAutoNum type="circleNumDbPlain"/>
            </a:pPr>
            <a:r>
              <a:rPr lang="tr-TR" sz="1800" dirty="0">
                <a:latin typeface="Arial"/>
                <a:cs typeface="Arial"/>
              </a:rPr>
              <a:t>BCG yapılmamış çocuklara 6. yaşa kadar PPD negatifse yapılır</a:t>
            </a:r>
          </a:p>
          <a:p>
            <a:pPr marL="736092" lvl="1" indent="-342900" algn="l">
              <a:buFont typeface="+mj-ea"/>
              <a:buAutoNum type="circleNumDbPlain"/>
            </a:pPr>
            <a:r>
              <a:rPr lang="tr-TR" sz="1800" dirty="0">
                <a:latin typeface="Arial"/>
                <a:cs typeface="Arial"/>
              </a:rPr>
              <a:t>&gt; 6 yaş aşı önerilmez  </a:t>
            </a:r>
          </a:p>
          <a:p>
            <a:pPr marL="736092" lvl="1" indent="-342900" algn="l">
              <a:buFont typeface="+mj-ea"/>
              <a:buAutoNum type="circleNumDbPlain"/>
            </a:pPr>
            <a:r>
              <a:rPr lang="tr-TR" sz="1800" dirty="0">
                <a:latin typeface="Arial"/>
                <a:cs typeface="Arial"/>
              </a:rPr>
              <a:t>Canlı aşılarla farklı koldan yapılır, kızamık önce yapılmışsa 4 hafta beklenir</a:t>
            </a:r>
          </a:p>
          <a:p>
            <a:pPr lvl="1" algn="l">
              <a:buFont typeface="Wingdings" charset="2"/>
              <a:buChar char="v"/>
            </a:pPr>
            <a:endParaRPr lang="tr-TR" sz="2000" dirty="0">
              <a:latin typeface="Arial"/>
              <a:cs typeface="Arial"/>
            </a:endParaRPr>
          </a:p>
          <a:p>
            <a:pPr lvl="1" algn="l">
              <a:buFont typeface="Wingdings" charset="2"/>
              <a:buChar char="v"/>
            </a:pPr>
            <a:r>
              <a:rPr lang="tr-TR" sz="2000" dirty="0">
                <a:latin typeface="Arial"/>
                <a:cs typeface="Arial"/>
              </a:rPr>
              <a:t>Koruyuculuk % 50 - 80 </a:t>
            </a:r>
          </a:p>
          <a:p>
            <a:pPr lvl="1" algn="l">
              <a:buFont typeface="Wingdings" charset="2"/>
              <a:buChar char="v"/>
            </a:pPr>
            <a:endParaRPr lang="tr-TR" sz="2000" dirty="0">
              <a:latin typeface="Arial"/>
              <a:cs typeface="Arial"/>
            </a:endParaRPr>
          </a:p>
          <a:p>
            <a:pPr lvl="1" algn="l">
              <a:buFont typeface="Wingdings" charset="2"/>
              <a:buChar char="v"/>
            </a:pPr>
            <a:r>
              <a:rPr lang="tr-TR" sz="2000" dirty="0" err="1">
                <a:latin typeface="Arial"/>
                <a:cs typeface="Arial"/>
              </a:rPr>
              <a:t>Lenfohematojen</a:t>
            </a:r>
            <a:r>
              <a:rPr lang="tr-TR" sz="2000" dirty="0">
                <a:latin typeface="Arial"/>
                <a:cs typeface="Arial"/>
              </a:rPr>
              <a:t> yayılımla olan  </a:t>
            </a:r>
            <a:r>
              <a:rPr lang="tr-TR" sz="2000" dirty="0" err="1">
                <a:latin typeface="Arial"/>
                <a:cs typeface="Arial"/>
              </a:rPr>
              <a:t>Akc</a:t>
            </a:r>
            <a:r>
              <a:rPr lang="tr-TR" sz="2000" dirty="0">
                <a:latin typeface="Arial"/>
                <a:cs typeface="Arial"/>
              </a:rPr>
              <a:t>  dışı </a:t>
            </a:r>
            <a:r>
              <a:rPr lang="tr-TR" sz="2000" dirty="0" err="1">
                <a:latin typeface="Arial"/>
                <a:cs typeface="Arial"/>
              </a:rPr>
              <a:t>Tb</a:t>
            </a:r>
            <a:r>
              <a:rPr lang="tr-TR" sz="2000" dirty="0">
                <a:latin typeface="Arial"/>
                <a:cs typeface="Arial"/>
              </a:rPr>
              <a:t> hastalığını önleyebilir</a:t>
            </a:r>
          </a:p>
          <a:p>
            <a:pPr lvl="1" algn="l">
              <a:buFont typeface="Wingdings" charset="2"/>
              <a:buChar char="v"/>
            </a:pPr>
            <a:endParaRPr lang="tr-TR" sz="2000" dirty="0">
              <a:latin typeface="Arial"/>
              <a:cs typeface="Arial"/>
            </a:endParaRPr>
          </a:p>
          <a:p>
            <a:pPr lvl="2" algn="l">
              <a:buFont typeface="Wingdings" charset="2"/>
              <a:buChar char="v"/>
            </a:pPr>
            <a:r>
              <a:rPr lang="tr-TR" sz="1700" dirty="0">
                <a:latin typeface="Arial"/>
                <a:cs typeface="Arial"/>
              </a:rPr>
              <a:t>Menenjit, </a:t>
            </a:r>
            <a:r>
              <a:rPr lang="tr-TR" sz="1700" dirty="0" err="1">
                <a:latin typeface="Arial"/>
                <a:cs typeface="Arial"/>
              </a:rPr>
              <a:t>milier</a:t>
            </a:r>
            <a:r>
              <a:rPr lang="tr-TR" sz="1700" dirty="0">
                <a:latin typeface="Arial"/>
                <a:cs typeface="Arial"/>
              </a:rPr>
              <a:t> </a:t>
            </a:r>
            <a:r>
              <a:rPr lang="tr-TR" sz="1700" dirty="0" err="1">
                <a:latin typeface="Arial"/>
                <a:cs typeface="Arial"/>
              </a:rPr>
              <a:t>Tb</a:t>
            </a:r>
            <a:r>
              <a:rPr lang="tr-TR" sz="1700" dirty="0">
                <a:latin typeface="Arial"/>
                <a:cs typeface="Arial"/>
              </a:rPr>
              <a:t> gibi yaygın formları azaltır </a:t>
            </a:r>
            <a:endParaRPr lang="en-US" sz="17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24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ikdörtgen 2"/>
          <p:cNvSpPr/>
          <p:nvPr/>
        </p:nvSpPr>
        <p:spPr>
          <a:xfrm>
            <a:off x="179512" y="836712"/>
            <a:ext cx="8424936" cy="44012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Font typeface="Wingdings" charset="2"/>
              <a:buChar char="Ø"/>
            </a:pPr>
            <a:r>
              <a:rPr lang="tr-TR" sz="2000" dirty="0">
                <a:latin typeface="Arial"/>
                <a:cs typeface="Arial"/>
              </a:rPr>
              <a:t>Sulandırılmadan  oda sıcaklığında  bir ay saklanabilir  </a:t>
            </a:r>
          </a:p>
          <a:p>
            <a:pPr algn="l">
              <a:buFont typeface="Wingdings" charset="2"/>
              <a:buChar char="Ø"/>
            </a:pPr>
            <a:endParaRPr lang="tr-TR" sz="2000" dirty="0">
              <a:latin typeface="Arial"/>
              <a:cs typeface="Arial"/>
            </a:endParaRPr>
          </a:p>
          <a:p>
            <a:pPr algn="l">
              <a:buFont typeface="Wingdings" charset="2"/>
              <a:buChar char="Ø"/>
            </a:pPr>
            <a:r>
              <a:rPr lang="tr-TR" sz="2000" dirty="0">
                <a:latin typeface="Arial"/>
                <a:cs typeface="Arial"/>
              </a:rPr>
              <a:t>Buzdolabında + 2 - 8 </a:t>
            </a:r>
            <a:r>
              <a:rPr lang="tr-TR" sz="2000" baseline="30000" dirty="0" err="1">
                <a:latin typeface="Arial"/>
                <a:cs typeface="Arial"/>
              </a:rPr>
              <a:t>o</a:t>
            </a:r>
            <a:r>
              <a:rPr lang="tr-TR" sz="2000" dirty="0" err="1">
                <a:latin typeface="Arial"/>
                <a:cs typeface="Arial"/>
              </a:rPr>
              <a:t>C</a:t>
            </a:r>
            <a:r>
              <a:rPr lang="tr-TR" sz="2000" dirty="0">
                <a:latin typeface="Arial"/>
                <a:cs typeface="Arial"/>
              </a:rPr>
              <a:t>’ de 1-2 yıl saklanabilir</a:t>
            </a:r>
          </a:p>
          <a:p>
            <a:pPr algn="l">
              <a:buFont typeface="Wingdings" charset="2"/>
              <a:buChar char="Ø"/>
            </a:pPr>
            <a:endParaRPr lang="tr-TR" sz="2000" dirty="0">
              <a:latin typeface="Arial"/>
              <a:cs typeface="Arial"/>
            </a:endParaRPr>
          </a:p>
          <a:p>
            <a:pPr algn="l">
              <a:buFont typeface="Wingdings" charset="2"/>
              <a:buChar char="Ø"/>
            </a:pPr>
            <a:r>
              <a:rPr lang="tr-TR" sz="2000" dirty="0">
                <a:latin typeface="Arial"/>
                <a:cs typeface="Arial"/>
              </a:rPr>
              <a:t>Isı ve ışığa çok dayanıksız, donmaya duyarlı( buzluktan 3 raf altta) </a:t>
            </a:r>
          </a:p>
          <a:p>
            <a:pPr marL="0" indent="0" algn="l">
              <a:buNone/>
            </a:pPr>
            <a:endParaRPr lang="tr-TR" sz="2000" dirty="0">
              <a:latin typeface="Arial"/>
              <a:cs typeface="Arial"/>
            </a:endParaRPr>
          </a:p>
          <a:p>
            <a:pPr algn="l">
              <a:buFont typeface="Wingdings" charset="2"/>
              <a:buChar char="Ø"/>
            </a:pPr>
            <a:r>
              <a:rPr lang="tr-TR" sz="2000" dirty="0">
                <a:latin typeface="Arial"/>
                <a:cs typeface="Arial"/>
              </a:rPr>
              <a:t>Sulandırılınca 6 saat içinde kullanılmalı </a:t>
            </a:r>
            <a:r>
              <a:rPr lang="en-US" sz="2000" dirty="0">
                <a:latin typeface="Arial"/>
                <a:cs typeface="Arial"/>
              </a:rPr>
              <a:t>–</a:t>
            </a:r>
            <a:r>
              <a:rPr lang="tr-TR" sz="2000" dirty="0">
                <a:latin typeface="Arial"/>
                <a:cs typeface="Arial"/>
              </a:rPr>
              <a:t> buzluk ve kapak rafına konulmaz</a:t>
            </a:r>
          </a:p>
          <a:p>
            <a:pPr algn="l">
              <a:buFont typeface="Wingdings" charset="2"/>
              <a:buChar char="Ø"/>
            </a:pPr>
            <a:endParaRPr lang="tr-TR" sz="2000" dirty="0">
              <a:latin typeface="Arial"/>
              <a:cs typeface="Arial"/>
            </a:endParaRPr>
          </a:p>
          <a:p>
            <a:pPr algn="l">
              <a:buFont typeface="Wingdings" charset="2"/>
              <a:buChar char="Ø"/>
            </a:pPr>
            <a:r>
              <a:rPr lang="tr-TR" sz="2000" dirty="0">
                <a:latin typeface="Arial"/>
                <a:cs typeface="Arial"/>
              </a:rPr>
              <a:t>Sadece kendi sulandırıcısıyla sulandırılmalı</a:t>
            </a:r>
          </a:p>
          <a:p>
            <a:pPr algn="l">
              <a:buFont typeface="Wingdings" charset="2"/>
              <a:buChar char="Ø"/>
            </a:pPr>
            <a:endParaRPr lang="tr-TR" sz="2000" dirty="0">
              <a:latin typeface="Arial"/>
              <a:cs typeface="Arial"/>
            </a:endParaRPr>
          </a:p>
          <a:p>
            <a:pPr algn="l">
              <a:buFont typeface="Wingdings" charset="2"/>
              <a:buChar char="Ø"/>
            </a:pPr>
            <a:r>
              <a:rPr lang="tr-TR" sz="2000" dirty="0">
                <a:latin typeface="Arial"/>
                <a:cs typeface="Arial"/>
              </a:rPr>
              <a:t> Sulandırıldığında partiküller, yabancı maddeler içeriyorsa, kullanım süresi dolmuşsa,  ampuller etiketsizse veya ampuller çatlaksa kullanılmaz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-45876" y="116632"/>
            <a:ext cx="8928992" cy="63668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smtClean="0">
                <a:solidFill>
                  <a:srgbClr val="FF0000"/>
                </a:solidFill>
              </a:rPr>
              <a:t>BCG aşı saklanma koşulları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955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2176" y="1196752"/>
            <a:ext cx="7992888" cy="482453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0392" lvl="1" indent="-457200">
              <a:buFont typeface="+mj-ea"/>
              <a:buAutoNum type="circleNumDbPlain"/>
            </a:pPr>
            <a:endParaRPr lang="tr-TR" sz="2000" dirty="0" smtClean="0"/>
          </a:p>
          <a:p>
            <a:pPr marL="850392" lvl="1" indent="-457200">
              <a:buFont typeface="+mj-ea"/>
              <a:buAutoNum type="circleNumDbPlain"/>
            </a:pPr>
            <a:r>
              <a:rPr lang="tr-TR" sz="2400" dirty="0" smtClean="0"/>
              <a:t>Ateş  	&gt; 38.5 derece</a:t>
            </a:r>
          </a:p>
          <a:p>
            <a:pPr marL="850392" lvl="1" indent="-457200">
              <a:buFont typeface="+mj-ea"/>
              <a:buAutoNum type="circleNumDbPlain"/>
            </a:pPr>
            <a:r>
              <a:rPr lang="tr-TR" sz="2400" dirty="0" smtClean="0"/>
              <a:t>Kızamık salgını sırasında( kızamık aşısı yapılmamışlara) </a:t>
            </a:r>
          </a:p>
          <a:p>
            <a:pPr marL="850392" lvl="1" indent="-457200">
              <a:buFont typeface="+mj-ea"/>
              <a:buAutoNum type="circleNumDbPlain"/>
            </a:pPr>
            <a:r>
              <a:rPr lang="tr-TR" sz="2400" dirty="0" err="1" smtClean="0"/>
              <a:t>İmmün</a:t>
            </a:r>
            <a:r>
              <a:rPr lang="tr-TR" sz="2400" dirty="0" smtClean="0"/>
              <a:t> yetmezliği olanlara::, </a:t>
            </a:r>
            <a:r>
              <a:rPr lang="tr-TR" sz="2400" dirty="0" err="1" smtClean="0"/>
              <a:t>lenfoma</a:t>
            </a:r>
            <a:r>
              <a:rPr lang="tr-TR" sz="2400" dirty="0" smtClean="0"/>
              <a:t> lösemi</a:t>
            </a:r>
          </a:p>
          <a:p>
            <a:pPr marL="850392" lvl="1" indent="-457200">
              <a:buFont typeface="+mj-ea"/>
              <a:buAutoNum type="circleNumDbPlain"/>
            </a:pPr>
            <a:r>
              <a:rPr lang="tr-TR" sz="2400" dirty="0" smtClean="0"/>
              <a:t> </a:t>
            </a:r>
            <a:r>
              <a:rPr lang="tr-TR" sz="2400" dirty="0" err="1" smtClean="0"/>
              <a:t>immün</a:t>
            </a:r>
            <a:r>
              <a:rPr lang="tr-TR" sz="2400" dirty="0" smtClean="0"/>
              <a:t> </a:t>
            </a:r>
            <a:r>
              <a:rPr lang="tr-TR" sz="2400" dirty="0" err="1" smtClean="0"/>
              <a:t>yetm</a:t>
            </a:r>
            <a:r>
              <a:rPr lang="tr-TR" sz="2400" dirty="0" smtClean="0"/>
              <a:t> HIV , yaygın </a:t>
            </a:r>
            <a:r>
              <a:rPr lang="tr-TR" sz="2400" dirty="0" err="1" smtClean="0"/>
              <a:t>malign</a:t>
            </a:r>
            <a:r>
              <a:rPr lang="tr-TR" sz="2400" dirty="0" smtClean="0"/>
              <a:t> hastalık</a:t>
            </a:r>
          </a:p>
          <a:p>
            <a:pPr marL="850392" lvl="1" indent="-457200">
              <a:buFont typeface="+mj-ea"/>
              <a:buAutoNum type="circleNumDbPlain"/>
            </a:pPr>
            <a:r>
              <a:rPr lang="tr-TR" sz="2400" dirty="0" err="1" smtClean="0"/>
              <a:t>Tb</a:t>
            </a:r>
            <a:r>
              <a:rPr lang="tr-TR" sz="2400" dirty="0" smtClean="0"/>
              <a:t> hastalığı geçirenlere,  BCG aşısı yapılmışlara</a:t>
            </a:r>
          </a:p>
          <a:p>
            <a:pPr marL="850392" lvl="1" indent="-457200">
              <a:buFont typeface="+mj-ea"/>
              <a:buAutoNum type="circleNumDbPlain"/>
            </a:pPr>
            <a:r>
              <a:rPr lang="tr-TR" sz="2400" dirty="0" err="1" smtClean="0"/>
              <a:t>TDT’i</a:t>
            </a:r>
            <a:r>
              <a:rPr lang="tr-TR" sz="2400" dirty="0" smtClean="0"/>
              <a:t> 6 mm ve üzerinde  olanlara</a:t>
            </a:r>
          </a:p>
          <a:p>
            <a:pPr marL="850392" lvl="1" indent="-457200">
              <a:buFont typeface="+mj-ea"/>
              <a:buAutoNum type="circleNumDbPlain"/>
            </a:pPr>
            <a:r>
              <a:rPr lang="tr-TR" sz="2400" dirty="0" smtClean="0"/>
              <a:t>Aşı yapılma bölgesinde </a:t>
            </a:r>
            <a:r>
              <a:rPr lang="tr-TR" sz="2400" dirty="0" err="1" smtClean="0"/>
              <a:t>Ekzama</a:t>
            </a:r>
            <a:r>
              <a:rPr lang="tr-TR" sz="2400" dirty="0" smtClean="0"/>
              <a:t> gibi deri hastalığı olanlara </a:t>
            </a:r>
          </a:p>
          <a:p>
            <a:pPr marL="850392" lvl="1" indent="-457200">
              <a:buFont typeface="+mj-ea"/>
              <a:buAutoNum type="circleNumDbPlain"/>
            </a:pPr>
            <a:r>
              <a:rPr lang="tr-TR" sz="2400" dirty="0" err="1" smtClean="0"/>
              <a:t>Steroid</a:t>
            </a:r>
            <a:r>
              <a:rPr lang="tr-TR" sz="2400" dirty="0" smtClean="0"/>
              <a:t>, </a:t>
            </a:r>
            <a:r>
              <a:rPr lang="tr-TR" sz="2400" dirty="0" err="1" smtClean="0"/>
              <a:t>alkilleyici</a:t>
            </a:r>
            <a:r>
              <a:rPr lang="tr-TR" sz="2400" dirty="0" smtClean="0"/>
              <a:t> ajan , </a:t>
            </a:r>
            <a:r>
              <a:rPr lang="tr-TR" sz="2400" dirty="0" err="1" smtClean="0"/>
              <a:t>antimetabolit</a:t>
            </a:r>
            <a:r>
              <a:rPr lang="tr-TR" sz="2400" dirty="0" smtClean="0"/>
              <a:t>, radyasyon, TNF antagonisti gibi bağışıklığı baskılayan</a:t>
            </a:r>
            <a:endParaRPr lang="en-US" sz="2400" dirty="0"/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-45876" y="116632"/>
            <a:ext cx="8928992" cy="63668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solidFill>
                  <a:srgbClr val="FF0000"/>
                </a:solidFill>
              </a:rPr>
              <a:t>BCG kime yapılmaz?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63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1"/>
          <p:cNvSpPr txBox="1">
            <a:spLocks/>
          </p:cNvSpPr>
          <p:nvPr/>
        </p:nvSpPr>
        <p:spPr>
          <a:xfrm>
            <a:off x="395536" y="116632"/>
            <a:ext cx="8487580" cy="63668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solidFill>
                  <a:srgbClr val="FF0000"/>
                </a:solidFill>
              </a:rPr>
              <a:t>BCG nasıl yapılır?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55576" y="980728"/>
            <a:ext cx="7632848" cy="39395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l">
              <a:buClr>
                <a:srgbClr val="FF0000"/>
              </a:buClr>
              <a:buFont typeface="+mj-ea"/>
              <a:buAutoNum type="circleNumDbPlain"/>
            </a:pPr>
            <a:r>
              <a:rPr lang="tr-TR" sz="1800" dirty="0">
                <a:latin typeface="Arial"/>
                <a:cs typeface="Arial"/>
              </a:rPr>
              <a:t>Sol omuz( Türkiye) </a:t>
            </a:r>
            <a:r>
              <a:rPr lang="tr-TR" sz="1800" dirty="0" err="1">
                <a:latin typeface="Arial"/>
                <a:cs typeface="Arial"/>
              </a:rPr>
              <a:t>deltoid</a:t>
            </a:r>
            <a:r>
              <a:rPr lang="tr-TR" sz="1800" dirty="0">
                <a:latin typeface="Arial"/>
                <a:cs typeface="Arial"/>
              </a:rPr>
              <a:t> kasa  </a:t>
            </a:r>
            <a:r>
              <a:rPr lang="tr-TR" sz="1800" dirty="0" err="1">
                <a:latin typeface="Arial"/>
                <a:cs typeface="Arial"/>
              </a:rPr>
              <a:t>intradermal</a:t>
            </a:r>
            <a:r>
              <a:rPr lang="tr-TR" sz="1800" dirty="0">
                <a:latin typeface="Arial"/>
                <a:cs typeface="Arial"/>
              </a:rPr>
              <a:t> (İD):  0.1 ml = 1 dizyem </a:t>
            </a:r>
          </a:p>
          <a:p>
            <a:pPr marL="822960" lvl="1" indent="-457200" algn="l">
              <a:buClr>
                <a:srgbClr val="FF0000"/>
              </a:buClr>
              <a:buFont typeface="Wingdings" charset="2"/>
              <a:buChar char="Ø"/>
            </a:pPr>
            <a:r>
              <a:rPr lang="tr-TR" sz="1800" dirty="0">
                <a:latin typeface="Arial"/>
                <a:cs typeface="Arial"/>
              </a:rPr>
              <a:t>0-12 ay arası 0.05 ml= ½ dizyem yapılır</a:t>
            </a:r>
          </a:p>
          <a:p>
            <a:pPr marL="822960" lvl="1" indent="-457200" algn="l">
              <a:buClr>
                <a:srgbClr val="FF0000"/>
              </a:buClr>
              <a:buFont typeface="Wingdings" charset="2"/>
              <a:buChar char="Ø"/>
            </a:pPr>
            <a:r>
              <a:rPr lang="tr-TR" sz="1800" dirty="0" err="1">
                <a:latin typeface="Arial"/>
                <a:cs typeface="Arial"/>
              </a:rPr>
              <a:t>Ampüle</a:t>
            </a:r>
            <a:r>
              <a:rPr lang="tr-TR" sz="1800" dirty="0">
                <a:latin typeface="Arial"/>
                <a:cs typeface="Arial"/>
              </a:rPr>
              <a:t> hava kaçırılmamalı</a:t>
            </a:r>
          </a:p>
          <a:p>
            <a:pPr marL="822960" lvl="1" indent="-457200" algn="l">
              <a:buClr>
                <a:srgbClr val="FF0000"/>
              </a:buClr>
              <a:buFont typeface="Wingdings" charset="2"/>
              <a:buChar char="Ø"/>
            </a:pPr>
            <a:r>
              <a:rPr lang="tr-TR" sz="1800" dirty="0">
                <a:latin typeface="Arial"/>
                <a:cs typeface="Arial"/>
              </a:rPr>
              <a:t>Aşı uygulanacak alan antiseptikle silinmemeli</a:t>
            </a:r>
          </a:p>
          <a:p>
            <a:pPr marL="457200" indent="-457200" algn="l">
              <a:buClr>
                <a:srgbClr val="FF0000"/>
              </a:buClr>
              <a:buFont typeface="+mj-ea"/>
              <a:buAutoNum type="circleNumDbPlain"/>
            </a:pPr>
            <a:endParaRPr lang="tr-TR" sz="1800" dirty="0">
              <a:latin typeface="Arial"/>
              <a:cs typeface="Arial"/>
            </a:endParaRPr>
          </a:p>
          <a:p>
            <a:pPr marL="457200" indent="-457200" algn="l">
              <a:buClr>
                <a:srgbClr val="FF0000"/>
              </a:buClr>
              <a:buFont typeface="+mj-ea"/>
              <a:buAutoNum type="circleNumDbPlain"/>
            </a:pPr>
            <a:r>
              <a:rPr lang="tr-TR" sz="1800" dirty="0">
                <a:latin typeface="Arial"/>
                <a:cs typeface="Arial"/>
              </a:rPr>
              <a:t>Cilt sol el işaret ve başparmak arasında gerdirilir </a:t>
            </a:r>
            <a:r>
              <a:rPr lang="en-US" sz="1800" dirty="0">
                <a:latin typeface="Arial"/>
                <a:cs typeface="Arial"/>
              </a:rPr>
              <a:t>–</a:t>
            </a:r>
            <a:r>
              <a:rPr lang="tr-TR" sz="1800" dirty="0">
                <a:latin typeface="Arial"/>
                <a:cs typeface="Arial"/>
              </a:rPr>
              <a:t> enjektör ucu kertilmiş kısmı deri içine </a:t>
            </a:r>
            <a:r>
              <a:rPr lang="tr-TR" sz="1800" dirty="0" err="1">
                <a:latin typeface="Arial"/>
                <a:cs typeface="Arial"/>
              </a:rPr>
              <a:t>parelel</a:t>
            </a:r>
            <a:r>
              <a:rPr lang="tr-TR" sz="1800" dirty="0">
                <a:latin typeface="Arial"/>
                <a:cs typeface="Arial"/>
              </a:rPr>
              <a:t> girinceye kadar ilerletilir ve  enjekte edilir </a:t>
            </a:r>
            <a:r>
              <a:rPr lang="en-US" sz="1800" dirty="0">
                <a:latin typeface="Arial"/>
                <a:cs typeface="Arial"/>
              </a:rPr>
              <a:t>–</a:t>
            </a:r>
            <a:r>
              <a:rPr lang="tr-TR" sz="1800" dirty="0">
                <a:latin typeface="Arial"/>
                <a:cs typeface="Arial"/>
              </a:rPr>
              <a:t> mercimek büyüklüğünde / 5-6 mm kabartı oluşur </a:t>
            </a:r>
            <a:r>
              <a:rPr lang="en-US" sz="1800" dirty="0">
                <a:latin typeface="Arial"/>
                <a:cs typeface="Arial"/>
              </a:rPr>
              <a:t>–</a:t>
            </a:r>
            <a:r>
              <a:rPr lang="tr-TR" sz="1800" dirty="0">
                <a:latin typeface="Arial"/>
                <a:cs typeface="Arial"/>
              </a:rPr>
              <a:t>İD verilmişse sağlaması</a:t>
            </a:r>
          </a:p>
          <a:p>
            <a:pPr marL="651510" lvl="1" indent="-285750" algn="l">
              <a:buClr>
                <a:srgbClr val="FF0000"/>
              </a:buClr>
              <a:buFont typeface="Wingdings" charset="2"/>
              <a:buChar char="Ø"/>
            </a:pPr>
            <a:r>
              <a:rPr lang="tr-TR" sz="1600" dirty="0" err="1">
                <a:latin typeface="Arial"/>
                <a:cs typeface="Arial"/>
              </a:rPr>
              <a:t>İntradermal</a:t>
            </a:r>
            <a:r>
              <a:rPr lang="tr-TR" sz="1600" dirty="0">
                <a:latin typeface="Arial"/>
                <a:cs typeface="Arial"/>
              </a:rPr>
              <a:t> uygulamada komplikasyonlar azalır</a:t>
            </a:r>
          </a:p>
          <a:p>
            <a:pPr marL="457200" indent="-457200" algn="l">
              <a:buClr>
                <a:srgbClr val="FF0000"/>
              </a:buClr>
              <a:buFont typeface="+mj-ea"/>
              <a:buAutoNum type="circleNumDbPlain"/>
            </a:pPr>
            <a:endParaRPr lang="tr-TR" sz="1800" dirty="0">
              <a:latin typeface="Arial"/>
              <a:cs typeface="Arial"/>
            </a:endParaRPr>
          </a:p>
          <a:p>
            <a:pPr marL="457200" indent="-457200" algn="l">
              <a:buClr>
                <a:srgbClr val="FF0000"/>
              </a:buClr>
              <a:buFont typeface="+mj-ea"/>
              <a:buAutoNum type="circleNumDbPlain"/>
            </a:pPr>
            <a:r>
              <a:rPr lang="tr-TR" sz="1800" dirty="0" err="1">
                <a:latin typeface="Arial"/>
                <a:cs typeface="Arial"/>
              </a:rPr>
              <a:t>Ampül</a:t>
            </a:r>
            <a:r>
              <a:rPr lang="tr-TR" sz="1800" dirty="0">
                <a:latin typeface="Arial"/>
                <a:cs typeface="Arial"/>
              </a:rPr>
              <a:t> derhal buzdolabı ya da soğutucu kaba konur</a:t>
            </a:r>
          </a:p>
          <a:p>
            <a:pPr marL="457200" indent="-457200" algn="l">
              <a:buClr>
                <a:srgbClr val="FF0000"/>
              </a:buClr>
              <a:buFont typeface="+mj-ea"/>
              <a:buAutoNum type="circleNumDbPlain"/>
            </a:pPr>
            <a:endParaRPr lang="tr-TR" sz="1800" dirty="0">
              <a:latin typeface="Arial"/>
              <a:cs typeface="Arial"/>
            </a:endParaRPr>
          </a:p>
          <a:p>
            <a:pPr marL="457200" indent="-457200" algn="l">
              <a:buClr>
                <a:srgbClr val="FF0000"/>
              </a:buClr>
              <a:buFont typeface="+mj-ea"/>
              <a:buAutoNum type="circleNumDbPlain"/>
            </a:pPr>
            <a:r>
              <a:rPr lang="tr-TR" sz="1800" dirty="0">
                <a:latin typeface="Arial"/>
                <a:cs typeface="Arial"/>
              </a:rPr>
              <a:t>5-6 </a:t>
            </a:r>
            <a:r>
              <a:rPr lang="tr-TR" sz="1800" dirty="0" err="1">
                <a:latin typeface="Arial"/>
                <a:cs typeface="Arial"/>
              </a:rPr>
              <a:t>mm’lik</a:t>
            </a:r>
            <a:r>
              <a:rPr lang="tr-TR" sz="1800" dirty="0">
                <a:latin typeface="Arial"/>
                <a:cs typeface="Arial"/>
              </a:rPr>
              <a:t> </a:t>
            </a:r>
            <a:r>
              <a:rPr lang="tr-TR" sz="1800" dirty="0" err="1">
                <a:latin typeface="Arial"/>
                <a:cs typeface="Arial"/>
              </a:rPr>
              <a:t>papül</a:t>
            </a:r>
            <a:r>
              <a:rPr lang="tr-TR" sz="1800" dirty="0">
                <a:latin typeface="Arial"/>
                <a:cs typeface="Arial"/>
              </a:rPr>
              <a:t> 20 – 30 dakikada kaybolur.  </a:t>
            </a:r>
          </a:p>
        </p:txBody>
      </p:sp>
    </p:spTree>
    <p:extLst>
      <p:ext uri="{BB962C8B-B14F-4D97-AF65-F5344CB8AC3E}">
        <p14:creationId xmlns:p14="http://schemas.microsoft.com/office/powerpoint/2010/main" xmlns="" val="134259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1"/>
          <p:cNvSpPr txBox="1">
            <a:spLocks/>
          </p:cNvSpPr>
          <p:nvPr/>
        </p:nvSpPr>
        <p:spPr>
          <a:xfrm>
            <a:off x="395536" y="116632"/>
            <a:ext cx="8487580" cy="63668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solidFill>
                  <a:srgbClr val="FF0000"/>
                </a:solidFill>
              </a:rPr>
              <a:t>Bağışıklık kontrolü ve Takibi nasıl yapılır?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743111" y="1196752"/>
            <a:ext cx="8128198" cy="43704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l">
              <a:buClr>
                <a:srgbClr val="0000FF"/>
              </a:buClr>
              <a:buFont typeface="+mj-ea"/>
              <a:buAutoNum type="circleNumDbPlain"/>
            </a:pPr>
            <a:r>
              <a:rPr lang="tr-TR" sz="1800" dirty="0">
                <a:latin typeface="Arial"/>
                <a:cs typeface="Arial"/>
              </a:rPr>
              <a:t>Nedbe bağışıklığın geliştiğini göstermez - </a:t>
            </a:r>
            <a:r>
              <a:rPr lang="tr-TR" sz="1800" u="sng" dirty="0">
                <a:solidFill>
                  <a:srgbClr val="0000FF"/>
                </a:solidFill>
                <a:latin typeface="Arial"/>
                <a:cs typeface="Arial"/>
              </a:rPr>
              <a:t>Yara iyileşmesi </a:t>
            </a:r>
            <a:r>
              <a:rPr lang="en-US" sz="1800" u="sng" dirty="0">
                <a:solidFill>
                  <a:srgbClr val="0000FF"/>
                </a:solidFill>
                <a:latin typeface="Arial"/>
                <a:cs typeface="Arial"/>
              </a:rPr>
              <a:t>–</a:t>
            </a:r>
            <a:r>
              <a:rPr lang="tr-TR" sz="1800" u="sng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tr-TR" sz="1800" u="sng" dirty="0" err="1">
                <a:solidFill>
                  <a:srgbClr val="0000FF"/>
                </a:solidFill>
                <a:latin typeface="Arial"/>
                <a:cs typeface="Arial"/>
              </a:rPr>
              <a:t>skar</a:t>
            </a:r>
            <a:r>
              <a:rPr lang="tr-TR" sz="1800" u="sng" dirty="0">
                <a:solidFill>
                  <a:srgbClr val="0000FF"/>
                </a:solidFill>
                <a:latin typeface="Arial"/>
                <a:cs typeface="Arial"/>
              </a:rPr>
              <a:t> / </a:t>
            </a:r>
            <a:r>
              <a:rPr lang="tr-TR" sz="1800" u="sng" dirty="0" err="1">
                <a:solidFill>
                  <a:srgbClr val="0000FF"/>
                </a:solidFill>
                <a:latin typeface="Arial"/>
                <a:cs typeface="Arial"/>
              </a:rPr>
              <a:t>keloid</a:t>
            </a:r>
            <a:endParaRPr lang="tr-TR" sz="1800" u="sng" dirty="0">
              <a:solidFill>
                <a:srgbClr val="0000FF"/>
              </a:solidFill>
              <a:latin typeface="Arial"/>
              <a:cs typeface="Arial"/>
            </a:endParaRPr>
          </a:p>
          <a:p>
            <a:pPr marL="514350" indent="-514350" algn="l">
              <a:buClr>
                <a:srgbClr val="0000FF"/>
              </a:buClr>
              <a:buFont typeface="+mj-ea"/>
              <a:buAutoNum type="circleNumDbPlain"/>
            </a:pPr>
            <a:endParaRPr lang="tr-TR" sz="1800" dirty="0">
              <a:latin typeface="Arial"/>
              <a:cs typeface="Arial"/>
            </a:endParaRPr>
          </a:p>
          <a:p>
            <a:pPr marL="514350" indent="-514350" algn="l">
              <a:buClr>
                <a:srgbClr val="0000FF"/>
              </a:buClr>
              <a:buFont typeface="+mj-ea"/>
              <a:buAutoNum type="circleNumDbPlain"/>
            </a:pPr>
            <a:r>
              <a:rPr lang="tr-TR" sz="180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E</a:t>
            </a:r>
            <a:r>
              <a:rPr lang="tr-TR" sz="1800" dirty="0">
                <a:latin typeface="Arial"/>
                <a:cs typeface="Arial"/>
              </a:rPr>
              <a:t>n erken ≥ 2 hafta sonra TCT testi ile bağışıklık gösterilebilir</a:t>
            </a:r>
          </a:p>
          <a:p>
            <a:pPr marL="514350" indent="-514350" algn="l">
              <a:buClr>
                <a:srgbClr val="0000FF"/>
              </a:buClr>
              <a:buFont typeface="+mj-ea"/>
              <a:buAutoNum type="circleNumDbPlain"/>
            </a:pPr>
            <a:endParaRPr lang="tr-TR" sz="1800" dirty="0">
              <a:latin typeface="Arial"/>
              <a:cs typeface="Arial"/>
            </a:endParaRPr>
          </a:p>
          <a:p>
            <a:pPr marL="514350" indent="-514350" algn="l">
              <a:buClr>
                <a:srgbClr val="0000FF"/>
              </a:buClr>
              <a:buFont typeface="+mj-ea"/>
              <a:buAutoNum type="circleNumDbPlain"/>
            </a:pPr>
            <a:r>
              <a:rPr lang="tr-TR" sz="1800" b="1" u="sng" dirty="0">
                <a:solidFill>
                  <a:srgbClr val="0000FF"/>
                </a:solidFill>
                <a:latin typeface="Arial"/>
                <a:cs typeface="Arial"/>
              </a:rPr>
              <a:t>BCG aşısına bağlı aşı yeri değişiklikleri:</a:t>
            </a:r>
          </a:p>
          <a:p>
            <a:pPr lvl="1" algn="l">
              <a:buClr>
                <a:srgbClr val="0000FF"/>
              </a:buClr>
              <a:buFont typeface="Wingdings" charset="2"/>
              <a:buChar char="²"/>
            </a:pPr>
            <a:r>
              <a:rPr lang="tr-TR" sz="1600" dirty="0">
                <a:latin typeface="Arial"/>
                <a:cs typeface="Arial"/>
              </a:rPr>
              <a:t> 3-4 hafta sonra aşı yerinde nodül, nodül kızarır</a:t>
            </a:r>
            <a:r>
              <a:rPr lang="tr-TR" sz="1600" b="1" u="sng" dirty="0">
                <a:solidFill>
                  <a:srgbClr val="FF0000"/>
                </a:solidFill>
                <a:latin typeface="Arial"/>
                <a:cs typeface="Arial"/>
              </a:rPr>
              <a:t>( &lt; 2 hafta </a:t>
            </a:r>
            <a:r>
              <a:rPr lang="tr-TR" sz="1600" b="1" u="sng" dirty="0" err="1">
                <a:solidFill>
                  <a:srgbClr val="FF0000"/>
                </a:solidFill>
                <a:latin typeface="Arial"/>
                <a:cs typeface="Arial"/>
              </a:rPr>
              <a:t>akselere</a:t>
            </a:r>
            <a:r>
              <a:rPr lang="tr-TR" sz="1600" b="1" u="sng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tr-TR" sz="1600" b="1" u="sng" dirty="0" err="1">
                <a:solidFill>
                  <a:srgbClr val="FF0000"/>
                </a:solidFill>
                <a:latin typeface="Arial"/>
                <a:cs typeface="Arial"/>
              </a:rPr>
              <a:t>rxn</a:t>
            </a:r>
            <a:r>
              <a:rPr lang="tr-TR" sz="1600" b="1" u="sng" dirty="0">
                <a:solidFill>
                  <a:srgbClr val="FF0000"/>
                </a:solidFill>
                <a:latin typeface="Arial"/>
                <a:cs typeface="Arial"/>
              </a:rPr>
              <a:t> : PPD + anlamı taşır )</a:t>
            </a:r>
          </a:p>
          <a:p>
            <a:pPr lvl="1" algn="l">
              <a:buClr>
                <a:srgbClr val="0000FF"/>
              </a:buClr>
              <a:buFont typeface="Wingdings" charset="2"/>
              <a:buChar char="²"/>
            </a:pPr>
            <a:r>
              <a:rPr lang="tr-TR" sz="1600" dirty="0">
                <a:latin typeface="Arial"/>
                <a:cs typeface="Arial"/>
              </a:rPr>
              <a:t>6.haftada akar,</a:t>
            </a:r>
          </a:p>
          <a:p>
            <a:pPr lvl="1" algn="l">
              <a:buClr>
                <a:srgbClr val="0000FF"/>
              </a:buClr>
              <a:buFont typeface="Wingdings" charset="2"/>
              <a:buChar char="²"/>
            </a:pPr>
            <a:r>
              <a:rPr lang="tr-TR" sz="1600" dirty="0">
                <a:latin typeface="Arial"/>
                <a:cs typeface="Arial"/>
              </a:rPr>
              <a:t> 8 haftada kabuk bağlar ve </a:t>
            </a:r>
          </a:p>
          <a:p>
            <a:pPr lvl="1" algn="l">
              <a:buClr>
                <a:srgbClr val="0000FF"/>
              </a:buClr>
              <a:buFont typeface="Wingdings" charset="2"/>
              <a:buChar char="²"/>
            </a:pPr>
            <a:r>
              <a:rPr lang="tr-TR" sz="1600" dirty="0">
                <a:latin typeface="Arial"/>
                <a:cs typeface="Arial"/>
              </a:rPr>
              <a:t>10 haftada kabuk düşer. </a:t>
            </a:r>
          </a:p>
          <a:p>
            <a:pPr lvl="1" algn="l">
              <a:buClr>
                <a:srgbClr val="0000FF"/>
              </a:buClr>
              <a:buFont typeface="Wingdings" charset="2"/>
              <a:buChar char="²"/>
            </a:pPr>
            <a:r>
              <a:rPr lang="tr-TR" sz="1800" dirty="0">
                <a:latin typeface="Arial"/>
                <a:cs typeface="Arial"/>
              </a:rPr>
              <a:t>Nedbe hayat boyu kalır. </a:t>
            </a:r>
          </a:p>
          <a:p>
            <a:pPr lvl="1" algn="l">
              <a:buClr>
                <a:srgbClr val="0000FF"/>
              </a:buClr>
              <a:buFont typeface="Wingdings" charset="2"/>
              <a:buChar char="Ø"/>
            </a:pPr>
            <a:endParaRPr lang="tr-TR" sz="1800" dirty="0">
              <a:latin typeface="Arial"/>
              <a:cs typeface="Arial"/>
            </a:endParaRPr>
          </a:p>
          <a:p>
            <a:pPr lvl="1" algn="l">
              <a:buClr>
                <a:srgbClr val="0000FF"/>
              </a:buClr>
              <a:buFont typeface="Wingdings" charset="2"/>
              <a:buChar char="Ø"/>
            </a:pPr>
            <a:r>
              <a:rPr lang="tr-TR" sz="1800" dirty="0" err="1">
                <a:latin typeface="Arial"/>
                <a:cs typeface="Arial"/>
              </a:rPr>
              <a:t>Antibiotikli</a:t>
            </a:r>
            <a:r>
              <a:rPr lang="tr-TR" sz="1800" dirty="0">
                <a:latin typeface="Arial"/>
                <a:cs typeface="Arial"/>
              </a:rPr>
              <a:t> toz / </a:t>
            </a:r>
            <a:r>
              <a:rPr lang="tr-TR" sz="1800" dirty="0" err="1">
                <a:latin typeface="Arial"/>
                <a:cs typeface="Arial"/>
              </a:rPr>
              <a:t>pomad</a:t>
            </a:r>
            <a:r>
              <a:rPr lang="tr-TR" sz="1800" dirty="0">
                <a:latin typeface="Arial"/>
                <a:cs typeface="Arial"/>
              </a:rPr>
              <a:t> sürülmez.  </a:t>
            </a:r>
          </a:p>
          <a:p>
            <a:pPr lvl="1" algn="l">
              <a:buClr>
                <a:srgbClr val="0000FF"/>
              </a:buClr>
              <a:buFont typeface="Wingdings" charset="2"/>
              <a:buChar char="Ø"/>
            </a:pPr>
            <a:r>
              <a:rPr lang="tr-TR" sz="1800" dirty="0">
                <a:latin typeface="Arial"/>
                <a:cs typeface="Arial"/>
              </a:rPr>
              <a:t>Aşı kırgınlık, ateş gibi semptomlar yapmaz.  </a:t>
            </a:r>
          </a:p>
          <a:p>
            <a:pPr lvl="1" algn="l">
              <a:buClr>
                <a:srgbClr val="0000FF"/>
              </a:buClr>
              <a:buFont typeface="Wingdings" charset="2"/>
              <a:buChar char="Ø"/>
            </a:pPr>
            <a:r>
              <a:rPr lang="tr-TR" sz="1800" dirty="0">
                <a:latin typeface="Arial"/>
                <a:cs typeface="Arial"/>
              </a:rPr>
              <a:t>Aşı deri altına yapılırsa, </a:t>
            </a:r>
            <a:r>
              <a:rPr lang="tr-TR" sz="1800" dirty="0" err="1">
                <a:latin typeface="Arial"/>
                <a:cs typeface="Arial"/>
              </a:rPr>
              <a:t>steriliteye</a:t>
            </a:r>
            <a:r>
              <a:rPr lang="tr-TR" sz="1800" dirty="0">
                <a:latin typeface="Arial"/>
                <a:cs typeface="Arial"/>
              </a:rPr>
              <a:t> uyulmazsa aşı yerinde </a:t>
            </a:r>
            <a:r>
              <a:rPr lang="tr-TR" sz="1800" dirty="0" err="1">
                <a:latin typeface="Arial"/>
                <a:cs typeface="Arial"/>
              </a:rPr>
              <a:t>abse</a:t>
            </a:r>
            <a:r>
              <a:rPr lang="tr-TR" sz="1800" dirty="0">
                <a:latin typeface="Arial"/>
                <a:cs typeface="Arial"/>
              </a:rPr>
              <a:t> gelişebilir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xmlns="" val="290572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92696"/>
          </a:xfr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000" b="1" dirty="0" err="1" smtClean="0">
                <a:solidFill>
                  <a:srgbClr val="FF0000"/>
                </a:solidFill>
              </a:rPr>
              <a:t>Tb</a:t>
            </a:r>
            <a:r>
              <a:rPr lang="tr-TR" sz="4000" b="1" dirty="0" smtClean="0">
                <a:solidFill>
                  <a:srgbClr val="FF0000"/>
                </a:solidFill>
              </a:rPr>
              <a:t> - </a:t>
            </a:r>
            <a:r>
              <a:rPr lang="tr-TR" sz="4000" b="1" dirty="0" err="1" smtClean="0">
                <a:solidFill>
                  <a:srgbClr val="FF0000"/>
                </a:solidFill>
              </a:rPr>
              <a:t>Latent</a:t>
            </a:r>
            <a:r>
              <a:rPr lang="tr-TR" sz="4000" b="1" dirty="0" smtClean="0">
                <a:solidFill>
                  <a:srgbClr val="FF0000"/>
                </a:solidFill>
              </a:rPr>
              <a:t> </a:t>
            </a:r>
            <a:r>
              <a:rPr lang="tr-TR" sz="4000" b="1" dirty="0" err="1" smtClean="0">
                <a:solidFill>
                  <a:srgbClr val="FF0000"/>
                </a:solidFill>
              </a:rPr>
              <a:t>Tb</a:t>
            </a:r>
            <a:r>
              <a:rPr lang="tr-TR" sz="4000" b="1" dirty="0" smtClean="0">
                <a:solidFill>
                  <a:srgbClr val="FF0000"/>
                </a:solidFill>
              </a:rPr>
              <a:t> </a:t>
            </a:r>
            <a:r>
              <a:rPr lang="tr-TR" sz="4000" b="1" dirty="0">
                <a:solidFill>
                  <a:srgbClr val="FF0000"/>
                </a:solidFill>
              </a:rPr>
              <a:t>Tanısı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0" y="836712"/>
            <a:ext cx="9144000" cy="5544616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514350" indent="-514350">
              <a:buClr>
                <a:srgbClr val="FF0000"/>
              </a:buClr>
              <a:buFont typeface="+mj-ea"/>
              <a:buAutoNum type="circleNumDbPlain"/>
            </a:pPr>
            <a:r>
              <a:rPr lang="tr-TR" sz="2800" b="1" u="sng" dirty="0" smtClean="0">
                <a:solidFill>
                  <a:srgbClr val="FF0000"/>
                </a:solidFill>
                <a:latin typeface="Arial"/>
                <a:cs typeface="Arial"/>
              </a:rPr>
              <a:t>Tüberkülin </a:t>
            </a:r>
            <a:r>
              <a:rPr lang="tr-TR" sz="2800" b="1" u="sng" dirty="0">
                <a:solidFill>
                  <a:srgbClr val="FF0000"/>
                </a:solidFill>
                <a:latin typeface="Arial"/>
                <a:cs typeface="Arial"/>
              </a:rPr>
              <a:t>Cilt Testi </a:t>
            </a:r>
            <a:r>
              <a:rPr lang="tr-TR" sz="2800" b="1" u="sng" dirty="0" smtClean="0">
                <a:solidFill>
                  <a:srgbClr val="FF0000"/>
                </a:solidFill>
                <a:latin typeface="Arial"/>
                <a:cs typeface="Arial"/>
              </a:rPr>
              <a:t>(TCT: PPD</a:t>
            </a:r>
            <a:r>
              <a:rPr lang="tr-TR" sz="2800" b="1" u="sng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lang="en-US" sz="2800" b="1" u="sng" dirty="0">
              <a:solidFill>
                <a:srgbClr val="FF0000"/>
              </a:solidFill>
              <a:latin typeface="Arial"/>
              <a:cs typeface="Arial"/>
            </a:endParaRPr>
          </a:p>
          <a:p>
            <a:pPr marL="850392" lvl="1" indent="-457200">
              <a:buClr>
                <a:srgbClr val="FF0000"/>
              </a:buClr>
              <a:buFont typeface="+mj-ea"/>
              <a:buAutoNum type="circleNumDbPlain"/>
            </a:pPr>
            <a:r>
              <a:rPr lang="tr-TR" dirty="0">
                <a:latin typeface="Arial"/>
                <a:cs typeface="Arial"/>
              </a:rPr>
              <a:t>Aktif hastalık </a:t>
            </a:r>
            <a:r>
              <a:rPr lang="en-US" dirty="0" smtClean="0">
                <a:latin typeface="Arial"/>
                <a:cs typeface="Arial"/>
              </a:rPr>
              <a:t>–</a:t>
            </a:r>
            <a:r>
              <a:rPr lang="tr-TR" dirty="0" err="1" smtClean="0">
                <a:latin typeface="Arial"/>
                <a:cs typeface="Arial"/>
              </a:rPr>
              <a:t>infeksiyon</a:t>
            </a:r>
            <a:r>
              <a:rPr lang="tr-TR" dirty="0" smtClean="0">
                <a:latin typeface="Arial"/>
                <a:cs typeface="Arial"/>
              </a:rPr>
              <a:t> ayrımı yapmaz</a:t>
            </a:r>
            <a:endParaRPr lang="en-US" dirty="0">
              <a:latin typeface="Arial"/>
              <a:cs typeface="Arial"/>
            </a:endParaRPr>
          </a:p>
          <a:p>
            <a:pPr marL="850392" lvl="1" indent="-457200">
              <a:buClr>
                <a:srgbClr val="FF0000"/>
              </a:buClr>
              <a:buFont typeface="+mj-ea"/>
              <a:buAutoNum type="circleNumDbPlain"/>
            </a:pPr>
            <a:r>
              <a:rPr lang="tr-TR" dirty="0">
                <a:latin typeface="Arial"/>
                <a:cs typeface="Arial"/>
              </a:rPr>
              <a:t>Kişinin tüberküloz basili ile karşılaştığını </a:t>
            </a:r>
            <a:r>
              <a:rPr lang="tr-TR" dirty="0" smtClean="0">
                <a:latin typeface="Arial"/>
                <a:cs typeface="Arial"/>
              </a:rPr>
              <a:t>gösterir</a:t>
            </a:r>
          </a:p>
          <a:p>
            <a:pPr marL="850392" lvl="1" indent="-457200">
              <a:buClr>
                <a:srgbClr val="FF0000"/>
              </a:buClr>
              <a:buFont typeface="+mj-ea"/>
              <a:buAutoNum type="circleNumDbPlain"/>
            </a:pPr>
            <a:endParaRPr lang="en-US" dirty="0">
              <a:latin typeface="Arial"/>
              <a:cs typeface="Arial"/>
            </a:endParaRPr>
          </a:p>
          <a:p>
            <a:pPr marL="514350" indent="-514350">
              <a:buClr>
                <a:srgbClr val="FF0000"/>
              </a:buClr>
              <a:buFont typeface="+mj-ea"/>
              <a:buAutoNum type="circleNumDbPlain"/>
            </a:pPr>
            <a:r>
              <a:rPr lang="tr-TR" sz="2800" b="1" u="sng" dirty="0" err="1" smtClean="0">
                <a:solidFill>
                  <a:srgbClr val="FF0000"/>
                </a:solidFill>
                <a:latin typeface="Arial"/>
                <a:cs typeface="Arial"/>
              </a:rPr>
              <a:t>Quantiferon</a:t>
            </a:r>
            <a:r>
              <a:rPr lang="tr-TR" sz="2800" b="1" u="sng" dirty="0" smtClean="0">
                <a:solidFill>
                  <a:srgbClr val="FF0000"/>
                </a:solidFill>
                <a:latin typeface="Arial"/>
                <a:cs typeface="Arial"/>
              </a:rPr>
              <a:t> Testi ( IGRA)</a:t>
            </a:r>
            <a:endParaRPr lang="en-US" sz="2800" b="1" u="sng" dirty="0">
              <a:solidFill>
                <a:srgbClr val="FF0000"/>
              </a:solidFill>
              <a:latin typeface="Arial"/>
              <a:cs typeface="Arial"/>
            </a:endParaRPr>
          </a:p>
          <a:p>
            <a:pPr marL="850392" lvl="1" indent="-457200">
              <a:buClr>
                <a:srgbClr val="FF0000"/>
              </a:buClr>
              <a:buFont typeface="+mj-ea"/>
              <a:buAutoNum type="circleNumDbPlain"/>
            </a:pPr>
            <a:r>
              <a:rPr lang="tr-TR" dirty="0" smtClean="0">
                <a:latin typeface="Arial"/>
                <a:cs typeface="Arial"/>
              </a:rPr>
              <a:t>ELİSA </a:t>
            </a:r>
            <a:r>
              <a:rPr lang="tr-TR" dirty="0">
                <a:latin typeface="Arial"/>
                <a:cs typeface="Arial"/>
              </a:rPr>
              <a:t>yöntemi </a:t>
            </a:r>
            <a:r>
              <a:rPr lang="tr-TR" dirty="0" smtClean="0">
                <a:latin typeface="Arial"/>
                <a:cs typeface="Arial"/>
              </a:rPr>
              <a:t>ile, </a:t>
            </a:r>
            <a:r>
              <a:rPr lang="tr-TR" dirty="0">
                <a:latin typeface="Arial"/>
                <a:cs typeface="Arial"/>
              </a:rPr>
              <a:t>T hücrelerden salınan </a:t>
            </a:r>
            <a:r>
              <a:rPr lang="tr-TR" dirty="0" err="1" smtClean="0">
                <a:latin typeface="Arial"/>
                <a:cs typeface="Arial"/>
              </a:rPr>
              <a:t>IFγ</a:t>
            </a:r>
            <a:r>
              <a:rPr lang="tr-TR" dirty="0" smtClean="0">
                <a:latin typeface="Arial"/>
                <a:cs typeface="Arial"/>
              </a:rPr>
              <a:t>  ölçümü</a:t>
            </a:r>
            <a:endParaRPr lang="en-US" dirty="0">
              <a:latin typeface="Arial"/>
              <a:cs typeface="Arial"/>
            </a:endParaRPr>
          </a:p>
          <a:p>
            <a:pPr marL="850392" lvl="1" indent="-457200">
              <a:buClr>
                <a:srgbClr val="FF0000"/>
              </a:buClr>
              <a:buFont typeface="+mj-ea"/>
              <a:buAutoNum type="circleNumDbPlain"/>
            </a:pPr>
            <a:r>
              <a:rPr lang="tr-TR" dirty="0">
                <a:latin typeface="Arial"/>
                <a:cs typeface="Arial"/>
              </a:rPr>
              <a:t>BCG </a:t>
            </a:r>
            <a:r>
              <a:rPr lang="tr-TR" dirty="0" smtClean="0">
                <a:latin typeface="Arial"/>
                <a:cs typeface="Arial"/>
              </a:rPr>
              <a:t>ve </a:t>
            </a:r>
            <a:r>
              <a:rPr lang="tr-TR" dirty="0" err="1" smtClean="0">
                <a:latin typeface="Arial"/>
                <a:cs typeface="Arial"/>
              </a:rPr>
              <a:t>atipik</a:t>
            </a:r>
            <a:r>
              <a:rPr lang="tr-TR" dirty="0" smtClean="0">
                <a:latin typeface="Arial"/>
                <a:cs typeface="Arial"/>
              </a:rPr>
              <a:t> </a:t>
            </a:r>
            <a:r>
              <a:rPr lang="tr-TR" dirty="0" err="1" smtClean="0">
                <a:latin typeface="Arial"/>
                <a:cs typeface="Arial"/>
              </a:rPr>
              <a:t>mikobakterilerden</a:t>
            </a:r>
            <a:r>
              <a:rPr lang="tr-TR" dirty="0" smtClean="0">
                <a:latin typeface="Arial"/>
                <a:cs typeface="Arial"/>
              </a:rPr>
              <a:t>  etkilenmez</a:t>
            </a:r>
          </a:p>
          <a:p>
            <a:pPr marL="850392" lvl="1" indent="-457200">
              <a:buClr>
                <a:srgbClr val="FF0000"/>
              </a:buClr>
              <a:buFont typeface="+mj-ea"/>
              <a:buAutoNum type="circleNumDbPlain"/>
            </a:pPr>
            <a:endParaRPr lang="tr-TR" dirty="0" smtClean="0">
              <a:latin typeface="Arial"/>
              <a:cs typeface="Arial"/>
            </a:endParaRPr>
          </a:p>
          <a:p>
            <a:pPr marL="514350" indent="-514350">
              <a:buClr>
                <a:srgbClr val="FF0000"/>
              </a:buClr>
              <a:buFont typeface="+mj-ea"/>
              <a:buAutoNum type="circleNumDbPlain"/>
            </a:pPr>
            <a:r>
              <a:rPr lang="tr-TR" sz="2800" b="1" u="sng" dirty="0">
                <a:solidFill>
                  <a:srgbClr val="FF0000"/>
                </a:solidFill>
                <a:latin typeface="Arial"/>
                <a:cs typeface="Arial"/>
              </a:rPr>
              <a:t>TB SPOT-ELİSPOT </a:t>
            </a:r>
            <a:r>
              <a:rPr lang="tr-TR" sz="2800" b="1" u="sng" dirty="0" smtClean="0">
                <a:solidFill>
                  <a:srgbClr val="FF0000"/>
                </a:solidFill>
                <a:latin typeface="Arial"/>
                <a:cs typeface="Arial"/>
              </a:rPr>
              <a:t>Testi</a:t>
            </a:r>
          </a:p>
          <a:p>
            <a:pPr marL="514350" indent="-514350">
              <a:buClr>
                <a:srgbClr val="FF0000"/>
              </a:buClr>
              <a:buFont typeface="+mj-ea"/>
              <a:buAutoNum type="circleNumDbPlain"/>
            </a:pPr>
            <a:endParaRPr lang="en-US" sz="2800" u="sng" dirty="0">
              <a:solidFill>
                <a:srgbClr val="FF0000"/>
              </a:solidFill>
              <a:latin typeface="Arial"/>
              <a:cs typeface="Arial"/>
            </a:endParaRPr>
          </a:p>
          <a:p>
            <a:pPr marL="850392" lvl="1" indent="-457200">
              <a:buClr>
                <a:srgbClr val="FF0000"/>
              </a:buClr>
              <a:buFont typeface="+mj-ea"/>
              <a:buAutoNum type="circleNumDbPlain"/>
            </a:pPr>
            <a:r>
              <a:rPr lang="tr-TR" dirty="0" smtClean="0">
                <a:latin typeface="Arial"/>
                <a:cs typeface="Arial"/>
              </a:rPr>
              <a:t>ESAT</a:t>
            </a:r>
            <a:r>
              <a:rPr lang="tr-TR" dirty="0">
                <a:latin typeface="Arial"/>
                <a:cs typeface="Arial"/>
              </a:rPr>
              <a:t>-6 (</a:t>
            </a:r>
            <a:r>
              <a:rPr lang="tr-TR" dirty="0" err="1" smtClean="0">
                <a:solidFill>
                  <a:srgbClr val="FF0000"/>
                </a:solidFill>
                <a:latin typeface="Arial"/>
                <a:cs typeface="Arial"/>
              </a:rPr>
              <a:t>Early</a:t>
            </a:r>
            <a:r>
              <a:rPr lang="tr-TR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Arial"/>
                <a:cs typeface="Arial"/>
              </a:rPr>
              <a:t>secreted</a:t>
            </a:r>
            <a:r>
              <a:rPr lang="tr-TR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Arial"/>
                <a:cs typeface="Arial"/>
              </a:rPr>
              <a:t>antijenik</a:t>
            </a:r>
            <a:r>
              <a:rPr lang="tr-TR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Arial"/>
                <a:cs typeface="Arial"/>
              </a:rPr>
              <a:t>target</a:t>
            </a:r>
            <a:r>
              <a:rPr lang="tr-TR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tr-TR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lang="tr-TR" dirty="0">
                <a:latin typeface="Arial"/>
                <a:cs typeface="Arial"/>
              </a:rPr>
              <a:t>)  ve CFP 10’na  (</a:t>
            </a:r>
            <a:r>
              <a:rPr lang="tr-TR" dirty="0" err="1" smtClean="0">
                <a:solidFill>
                  <a:srgbClr val="FF0000"/>
                </a:solidFill>
                <a:latin typeface="Arial"/>
                <a:cs typeface="Arial"/>
              </a:rPr>
              <a:t>Culture</a:t>
            </a:r>
            <a:r>
              <a:rPr lang="tr-TR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Arial"/>
                <a:cs typeface="Arial"/>
              </a:rPr>
              <a:t>filtrate</a:t>
            </a:r>
            <a:r>
              <a:rPr lang="tr-TR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tr-TR" dirty="0">
                <a:solidFill>
                  <a:srgbClr val="FF0000"/>
                </a:solidFill>
                <a:latin typeface="Arial"/>
                <a:cs typeface="Arial"/>
              </a:rPr>
              <a:t>protein 10</a:t>
            </a:r>
            <a:r>
              <a:rPr lang="tr-TR" dirty="0">
                <a:latin typeface="Arial"/>
                <a:cs typeface="Arial"/>
              </a:rPr>
              <a:t>) karşı </a:t>
            </a:r>
            <a:r>
              <a:rPr lang="tr-TR" dirty="0" smtClean="0">
                <a:latin typeface="Arial"/>
                <a:cs typeface="Arial"/>
              </a:rPr>
              <a:t>T </a:t>
            </a:r>
            <a:r>
              <a:rPr lang="tr-TR" dirty="0">
                <a:latin typeface="Arial"/>
                <a:cs typeface="Arial"/>
              </a:rPr>
              <a:t>hücre yanıtının </a:t>
            </a:r>
            <a:r>
              <a:rPr lang="tr-TR" dirty="0" smtClean="0">
                <a:latin typeface="Arial"/>
                <a:cs typeface="Arial"/>
              </a:rPr>
              <a:t>ölçülmesi</a:t>
            </a:r>
            <a:endParaRPr lang="en-US" dirty="0">
              <a:latin typeface="Arial"/>
              <a:cs typeface="Arial"/>
            </a:endParaRPr>
          </a:p>
          <a:p>
            <a:pPr marL="850392" lvl="1" indent="-457200">
              <a:buClr>
                <a:srgbClr val="FF0000"/>
              </a:buClr>
              <a:buFont typeface="+mj-ea"/>
              <a:buAutoNum type="circleNumDbPlain"/>
            </a:pPr>
            <a:endParaRPr lang="en-US" dirty="0">
              <a:latin typeface="Arial"/>
              <a:cs typeface="Arial"/>
            </a:endParaRPr>
          </a:p>
          <a:p>
            <a:pPr marL="850392" lvl="1" indent="-457200">
              <a:buClr>
                <a:srgbClr val="FF0000"/>
              </a:buClr>
              <a:buFont typeface="+mj-ea"/>
              <a:buAutoNum type="circleNumDbPlain"/>
            </a:pPr>
            <a:r>
              <a:rPr lang="tr-TR" dirty="0" smtClean="0">
                <a:latin typeface="Arial"/>
                <a:cs typeface="Arial"/>
              </a:rPr>
              <a:t>BCG </a:t>
            </a:r>
            <a:r>
              <a:rPr lang="tr-TR" dirty="0">
                <a:latin typeface="Arial"/>
                <a:cs typeface="Arial"/>
              </a:rPr>
              <a:t>ve </a:t>
            </a:r>
            <a:r>
              <a:rPr lang="tr-TR" dirty="0" err="1">
                <a:latin typeface="Arial"/>
                <a:cs typeface="Arial"/>
              </a:rPr>
              <a:t>atipik</a:t>
            </a:r>
            <a:r>
              <a:rPr lang="tr-TR" dirty="0">
                <a:latin typeface="Arial"/>
                <a:cs typeface="Arial"/>
              </a:rPr>
              <a:t> </a:t>
            </a:r>
            <a:r>
              <a:rPr lang="tr-TR" dirty="0" err="1">
                <a:latin typeface="Arial"/>
                <a:cs typeface="Arial"/>
              </a:rPr>
              <a:t>mikobakterilerden</a:t>
            </a:r>
            <a:r>
              <a:rPr lang="tr-TR" dirty="0">
                <a:latin typeface="Arial"/>
                <a:cs typeface="Arial"/>
              </a:rPr>
              <a:t>  etkilenmez</a:t>
            </a:r>
          </a:p>
          <a:p>
            <a:pPr lvl="0"/>
            <a:endParaRPr lang="en-US" sz="2800" dirty="0">
              <a:latin typeface="Arial"/>
              <a:cs typeface="Arial"/>
            </a:endParaRPr>
          </a:p>
          <a:p>
            <a:pPr lvl="1"/>
            <a:endParaRPr lang="en-US" sz="1600" dirty="0">
              <a:latin typeface="Arial"/>
              <a:cs typeface="Arial"/>
            </a:endParaRPr>
          </a:p>
          <a:p>
            <a:pPr lvl="1"/>
            <a:endParaRPr lang="en-US" sz="1800" dirty="0">
              <a:latin typeface="Arial"/>
              <a:cs typeface="Arial"/>
            </a:endParaRPr>
          </a:p>
          <a:p>
            <a:pPr lvl="1"/>
            <a:endParaRPr lang="en-US" sz="2000" dirty="0">
              <a:latin typeface="Arial"/>
              <a:cs typeface="Arial"/>
            </a:endParaRPr>
          </a:p>
          <a:p>
            <a:pPr lvl="1"/>
            <a:endParaRPr lang="en-US" sz="2400" dirty="0">
              <a:latin typeface="Arial"/>
              <a:cs typeface="Arial"/>
            </a:endParaRPr>
          </a:p>
          <a:p>
            <a:pPr lvl="1"/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71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333375"/>
            <a:ext cx="9144000" cy="57467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smtClean="0">
                <a:solidFill>
                  <a:srgbClr val="C00000"/>
                </a:solidFill>
                <a:latin typeface="Arial" pitchFamily="34" charset="0"/>
              </a:rPr>
              <a:t>BCG komplikasyonları</a:t>
            </a:r>
          </a:p>
        </p:txBody>
      </p:sp>
      <p:sp>
        <p:nvSpPr>
          <p:cNvPr id="4" name="Dikdörtgen 3"/>
          <p:cNvSpPr/>
          <p:nvPr/>
        </p:nvSpPr>
        <p:spPr>
          <a:xfrm>
            <a:off x="743744" y="1052736"/>
            <a:ext cx="7848872" cy="47705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tr-TR" sz="2000" dirty="0" smtClean="0">
                <a:latin typeface="Arial" pitchFamily="34" charset="0"/>
              </a:rPr>
              <a:t>Enderdir</a:t>
            </a:r>
            <a:endParaRPr lang="tr-TR" sz="2000" dirty="0">
              <a:latin typeface="Arial" pitchFamily="34" charset="0"/>
            </a:endParaRPr>
          </a:p>
          <a:p>
            <a:pPr marL="342900" indent="-342900" algn="l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tr-TR" sz="2000" dirty="0">
              <a:latin typeface="Arial" pitchFamily="34" charset="0"/>
            </a:endParaRPr>
          </a:p>
          <a:p>
            <a:pPr marL="342900" indent="-342900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tr-TR" sz="2000" dirty="0">
                <a:latin typeface="Arial" pitchFamily="34" charset="0"/>
              </a:rPr>
              <a:t>Aşı dozu, yeri ve derinliği, kişinin yaşı ve bağışıklık sisteminin yeterliliği etkiler</a:t>
            </a:r>
          </a:p>
          <a:p>
            <a:pPr marL="342900" indent="-342900" algn="l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tr-TR" sz="2000" dirty="0">
              <a:latin typeface="Arial" pitchFamily="34" charset="0"/>
            </a:endParaRPr>
          </a:p>
          <a:p>
            <a:pPr marL="342900" indent="-342900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tr-TR" sz="2000" dirty="0">
                <a:latin typeface="Arial" pitchFamily="34" charset="0"/>
              </a:rPr>
              <a:t>En sık </a:t>
            </a:r>
            <a:r>
              <a:rPr lang="tr-TR" sz="2000" dirty="0" err="1">
                <a:latin typeface="Arial" pitchFamily="34" charset="0"/>
              </a:rPr>
              <a:t>aksiller</a:t>
            </a:r>
            <a:r>
              <a:rPr lang="tr-TR" sz="2000" dirty="0">
                <a:latin typeface="Arial" pitchFamily="34" charset="0"/>
              </a:rPr>
              <a:t> ve </a:t>
            </a:r>
            <a:r>
              <a:rPr lang="tr-TR" sz="2000" dirty="0" err="1">
                <a:latin typeface="Arial" pitchFamily="34" charset="0"/>
              </a:rPr>
              <a:t>servikal</a:t>
            </a:r>
            <a:r>
              <a:rPr lang="tr-TR" sz="2000" dirty="0">
                <a:latin typeface="Arial" pitchFamily="34" charset="0"/>
              </a:rPr>
              <a:t> LAP - lokal </a:t>
            </a:r>
            <a:r>
              <a:rPr lang="tr-TR" sz="2000" dirty="0" err="1">
                <a:latin typeface="Arial" pitchFamily="34" charset="0"/>
              </a:rPr>
              <a:t>abseler</a:t>
            </a:r>
            <a:endParaRPr lang="tr-TR" sz="2000" dirty="0">
              <a:latin typeface="Arial" pitchFamily="34" charset="0"/>
            </a:endParaRPr>
          </a:p>
          <a:p>
            <a:pPr marL="342900" indent="-342900" algn="l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tr-TR" sz="2000" dirty="0">
              <a:latin typeface="Arial" pitchFamily="34" charset="0"/>
            </a:endParaRPr>
          </a:p>
          <a:p>
            <a:pPr marL="342900" indent="-342900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tr-TR" sz="2000" dirty="0" err="1">
                <a:latin typeface="Arial" pitchFamily="34" charset="0"/>
              </a:rPr>
              <a:t>Adenopatiler</a:t>
            </a:r>
            <a:r>
              <a:rPr lang="tr-TR" sz="2000" dirty="0">
                <a:latin typeface="Arial" pitchFamily="34" charset="0"/>
              </a:rPr>
              <a:t> </a:t>
            </a:r>
            <a:r>
              <a:rPr lang="tr-TR" sz="2000" dirty="0" err="1">
                <a:latin typeface="Arial" pitchFamily="34" charset="0"/>
              </a:rPr>
              <a:t>gn’le</a:t>
            </a:r>
            <a:r>
              <a:rPr lang="tr-TR" sz="2000" dirty="0">
                <a:latin typeface="Arial" pitchFamily="34" charset="0"/>
              </a:rPr>
              <a:t> 1-2 ay içinde, seyrek olarak 8 -12( &lt; 24) ayda da olabilir</a:t>
            </a:r>
          </a:p>
          <a:p>
            <a:pPr marL="342900" indent="-342900" algn="l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tr-TR" sz="2000" dirty="0">
              <a:latin typeface="Arial" pitchFamily="34" charset="0"/>
            </a:endParaRPr>
          </a:p>
          <a:p>
            <a:pPr marL="342900" indent="-342900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tr-TR" sz="2000" dirty="0">
                <a:latin typeface="Arial" pitchFamily="34" charset="0"/>
              </a:rPr>
              <a:t>Tedavi gerekmez, büyükse cerrahi </a:t>
            </a:r>
            <a:r>
              <a:rPr lang="tr-TR" sz="2000" dirty="0" err="1">
                <a:latin typeface="Arial" pitchFamily="34" charset="0"/>
              </a:rPr>
              <a:t>ekzisyon</a:t>
            </a:r>
            <a:endParaRPr lang="tr-TR" sz="2000" dirty="0">
              <a:latin typeface="Arial" pitchFamily="34" charset="0"/>
            </a:endParaRPr>
          </a:p>
          <a:p>
            <a:pPr marL="342900" indent="-342900" algn="l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tr-TR" sz="2000" dirty="0">
              <a:latin typeface="Arial" pitchFamily="34" charset="0"/>
            </a:endParaRPr>
          </a:p>
          <a:p>
            <a:pPr marL="342900" indent="-342900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tr-TR" sz="2000" dirty="0" err="1">
                <a:latin typeface="Arial" pitchFamily="34" charset="0"/>
              </a:rPr>
              <a:t>Fluktuasyon</a:t>
            </a:r>
            <a:r>
              <a:rPr lang="tr-TR" sz="2000" dirty="0">
                <a:latin typeface="Arial" pitchFamily="34" charset="0"/>
              </a:rPr>
              <a:t> vermeyen( süpüre olmayan) </a:t>
            </a:r>
            <a:r>
              <a:rPr lang="tr-TR" sz="2000" dirty="0" err="1">
                <a:latin typeface="Arial" pitchFamily="34" charset="0"/>
              </a:rPr>
              <a:t>LAP’lar</a:t>
            </a:r>
            <a:r>
              <a:rPr lang="tr-TR" sz="2000" dirty="0">
                <a:latin typeface="Arial" pitchFamily="34" charset="0"/>
              </a:rPr>
              <a:t> tedavi gerekmez</a:t>
            </a:r>
          </a:p>
          <a:p>
            <a:pPr marL="342900" indent="-342900" algn="l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tr-TR" sz="2000" dirty="0">
              <a:latin typeface="Arial" pitchFamily="34" charset="0"/>
            </a:endParaRPr>
          </a:p>
          <a:p>
            <a:pPr marL="342900" indent="-342900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tr-TR" sz="2000" dirty="0">
                <a:latin typeface="Arial" pitchFamily="34" charset="0"/>
              </a:rPr>
              <a:t>Süpüre olanlar iğne ile </a:t>
            </a:r>
            <a:r>
              <a:rPr lang="tr-TR" sz="2000" dirty="0" err="1">
                <a:latin typeface="Arial" pitchFamily="34" charset="0"/>
              </a:rPr>
              <a:t>aspire</a:t>
            </a:r>
            <a:r>
              <a:rPr lang="tr-TR" sz="2000" dirty="0">
                <a:latin typeface="Arial" pitchFamily="34" charset="0"/>
              </a:rPr>
              <a:t> edilir, drenaj sağlanır / eksize edilebilir</a:t>
            </a:r>
          </a:p>
          <a:p>
            <a:pPr marL="342900" indent="-342900" algn="l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tr-TR" sz="2000" dirty="0">
              <a:latin typeface="Arial" pitchFamily="34" charset="0"/>
            </a:endParaRPr>
          </a:p>
          <a:p>
            <a:pPr marL="342900" indent="-342900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tr-TR" sz="2000" dirty="0" err="1">
                <a:latin typeface="Arial" pitchFamily="34" charset="0"/>
              </a:rPr>
              <a:t>İzoniyazid</a:t>
            </a:r>
            <a:r>
              <a:rPr lang="tr-TR" sz="2000" dirty="0">
                <a:latin typeface="Arial" pitchFamily="34" charset="0"/>
              </a:rPr>
              <a:t> tedavisi iyileşme süresini kısaltmaz</a:t>
            </a:r>
          </a:p>
        </p:txBody>
      </p:sp>
    </p:spTree>
    <p:extLst>
      <p:ext uri="{BB962C8B-B14F-4D97-AF65-F5344CB8AC3E}">
        <p14:creationId xmlns:p14="http://schemas.microsoft.com/office/powerpoint/2010/main" xmlns="" val="180605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625" y="908720"/>
            <a:ext cx="858202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1331640" y="4437112"/>
            <a:ext cx="6390456" cy="150502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tr-TR" sz="1800" dirty="0" smtClean="0">
                <a:solidFill>
                  <a:srgbClr val="FF0000"/>
                </a:solidFill>
              </a:rPr>
              <a:t>				Daha ender</a:t>
            </a:r>
            <a:endParaRPr lang="tr-TR" sz="1800" dirty="0">
              <a:solidFill>
                <a:srgbClr val="FF0000"/>
              </a:solidFill>
            </a:endParaRPr>
          </a:p>
          <a:p>
            <a:pPr lvl="8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tr-TR" sz="1800" dirty="0">
                <a:solidFill>
                  <a:srgbClr val="FF0000"/>
                </a:solidFill>
              </a:rPr>
              <a:t>Aşı yerinde </a:t>
            </a:r>
            <a:r>
              <a:rPr lang="tr-TR" sz="1800" dirty="0" err="1">
                <a:solidFill>
                  <a:srgbClr val="FF0000"/>
                </a:solidFill>
              </a:rPr>
              <a:t>lupus</a:t>
            </a:r>
            <a:r>
              <a:rPr lang="tr-TR" sz="1800" dirty="0">
                <a:solidFill>
                  <a:srgbClr val="FF0000"/>
                </a:solidFill>
              </a:rPr>
              <a:t> </a:t>
            </a:r>
            <a:r>
              <a:rPr lang="tr-TR" sz="1800" dirty="0" err="1">
                <a:solidFill>
                  <a:srgbClr val="FF0000"/>
                </a:solidFill>
              </a:rPr>
              <a:t>vulgaris</a:t>
            </a:r>
            <a:r>
              <a:rPr lang="tr-TR" sz="1800" dirty="0">
                <a:solidFill>
                  <a:srgbClr val="FF0000"/>
                </a:solidFill>
              </a:rPr>
              <a:t>, </a:t>
            </a:r>
          </a:p>
          <a:p>
            <a:pPr lvl="8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tr-TR" sz="1800" dirty="0" err="1">
                <a:solidFill>
                  <a:srgbClr val="FF0000"/>
                </a:solidFill>
              </a:rPr>
              <a:t>Hepatosplenomegali</a:t>
            </a:r>
            <a:r>
              <a:rPr lang="tr-TR" sz="1800" dirty="0">
                <a:solidFill>
                  <a:srgbClr val="FF0000"/>
                </a:solidFill>
              </a:rPr>
              <a:t>, </a:t>
            </a:r>
          </a:p>
          <a:p>
            <a:pPr lvl="8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tr-TR" sz="1800" dirty="0" err="1">
                <a:solidFill>
                  <a:srgbClr val="FF0000"/>
                </a:solidFill>
              </a:rPr>
              <a:t>Genitoüriner</a:t>
            </a:r>
            <a:r>
              <a:rPr lang="tr-TR" sz="1800" dirty="0">
                <a:solidFill>
                  <a:srgbClr val="FF0000"/>
                </a:solidFill>
              </a:rPr>
              <a:t> hastalık</a:t>
            </a:r>
          </a:p>
        </p:txBody>
      </p:sp>
    </p:spTree>
    <p:extLst>
      <p:ext uri="{BB962C8B-B14F-4D97-AF65-F5344CB8AC3E}">
        <p14:creationId xmlns:p14="http://schemas.microsoft.com/office/powerpoint/2010/main" xmlns="" val="278495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404664"/>
            <a:ext cx="5544616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941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99480"/>
            <a:ext cx="9259888" cy="5572125"/>
          </a:xfrm>
          <a:prstGeom prst="rect">
            <a:avLst/>
          </a:prstGeom>
          <a:ln w="2286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150" y="481806"/>
            <a:ext cx="9186863" cy="48180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277889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ikdörtgen 2"/>
          <p:cNvSpPr/>
          <p:nvPr/>
        </p:nvSpPr>
        <p:spPr>
          <a:xfrm>
            <a:off x="683568" y="1916832"/>
            <a:ext cx="7344816" cy="31947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93192" lvl="1" algn="l" fontAlgn="auto"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</a:pP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14350" lvl="0" indent="-514350" algn="l" fontAlgn="auto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+mj-ea"/>
              <a:buAutoNum type="circleNumDbPlain"/>
            </a:pPr>
            <a:r>
              <a:rPr lang="tr-TR" sz="1600" dirty="0">
                <a:solidFill>
                  <a:prstClr val="black"/>
                </a:solidFill>
                <a:latin typeface="Arial"/>
                <a:cs typeface="Arial"/>
              </a:rPr>
              <a:t>Sol ön kol 2/3 üst iç(</a:t>
            </a:r>
            <a:r>
              <a:rPr lang="tr-TR" sz="1600" dirty="0" err="1">
                <a:solidFill>
                  <a:prstClr val="black"/>
                </a:solidFill>
                <a:latin typeface="Arial"/>
                <a:cs typeface="Arial"/>
              </a:rPr>
              <a:t>volar</a:t>
            </a:r>
            <a:r>
              <a:rPr lang="tr-TR" sz="1600" dirty="0">
                <a:solidFill>
                  <a:prstClr val="black"/>
                </a:solidFill>
                <a:latin typeface="Arial"/>
                <a:cs typeface="Arial"/>
              </a:rPr>
              <a:t> )yüzü kılsız alana 0.1 ml ( of 5 TU) PPD </a:t>
            </a:r>
            <a:r>
              <a:rPr lang="tr-TR" sz="1600" dirty="0" err="1">
                <a:solidFill>
                  <a:prstClr val="black"/>
                </a:solidFill>
                <a:latin typeface="Arial"/>
                <a:cs typeface="Arial"/>
              </a:rPr>
              <a:t>intradermal</a:t>
            </a:r>
            <a:r>
              <a:rPr lang="tr-TR" sz="1600" dirty="0">
                <a:solidFill>
                  <a:prstClr val="black"/>
                </a:solidFill>
                <a:latin typeface="Arial"/>
                <a:cs typeface="Arial"/>
              </a:rPr>
              <a:t> 27 </a:t>
            </a:r>
            <a:r>
              <a:rPr lang="tr-TR" sz="1600" dirty="0" err="1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tr-TR" sz="1600" dirty="0">
                <a:solidFill>
                  <a:prstClr val="black"/>
                </a:solidFill>
                <a:latin typeface="Arial"/>
                <a:cs typeface="Arial"/>
              </a:rPr>
              <a:t> iğne ile </a:t>
            </a:r>
            <a:r>
              <a:rPr lang="tr-TR" sz="1600" dirty="0" err="1">
                <a:solidFill>
                  <a:prstClr val="black"/>
                </a:solidFill>
                <a:latin typeface="Arial"/>
                <a:cs typeface="Arial"/>
              </a:rPr>
              <a:t>injekte</a:t>
            </a:r>
            <a:r>
              <a:rPr lang="tr-TR" sz="1600" dirty="0">
                <a:solidFill>
                  <a:prstClr val="black"/>
                </a:solidFill>
                <a:latin typeface="Arial"/>
                <a:cs typeface="Arial"/>
              </a:rPr>
              <a:t>  -</a:t>
            </a:r>
            <a:r>
              <a:rPr lang="fr-FR" sz="1600" dirty="0" err="1">
                <a:solidFill>
                  <a:prstClr val="black"/>
                </a:solidFill>
                <a:latin typeface="Constantia"/>
              </a:rPr>
              <a:t>Mantoux</a:t>
            </a:r>
            <a:r>
              <a:rPr lang="fr-FR" sz="1600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Constantia"/>
              </a:rPr>
              <a:t>yöntem</a:t>
            </a:r>
            <a:r>
              <a:rPr lang="fr-FR" sz="1600" dirty="0">
                <a:solidFill>
                  <a:prstClr val="black"/>
                </a:solidFill>
                <a:latin typeface="Constantia"/>
              </a:rPr>
              <a:t> </a:t>
            </a:r>
          </a:p>
          <a:p>
            <a:pPr lvl="0" algn="l" fontAlgn="auto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</a:pPr>
            <a:endParaRPr lang="tr-TR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14350" lvl="0" indent="-514350" algn="l" fontAlgn="auto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+mj-ea"/>
              <a:buAutoNum type="circleNumDbPlain"/>
            </a:pPr>
            <a:r>
              <a:rPr lang="tr-TR" sz="1600" dirty="0" err="1">
                <a:solidFill>
                  <a:prstClr val="black"/>
                </a:solidFill>
                <a:latin typeface="Arial"/>
                <a:cs typeface="Arial"/>
              </a:rPr>
              <a:t>İnjeksiyon</a:t>
            </a:r>
            <a:r>
              <a:rPr lang="tr-TR" sz="1600" dirty="0">
                <a:solidFill>
                  <a:prstClr val="black"/>
                </a:solidFill>
                <a:latin typeface="Arial"/>
                <a:cs typeface="Arial"/>
              </a:rPr>
              <a:t> yerinde 6 - 10 mm çapında bir şişlik </a:t>
            </a:r>
          </a:p>
          <a:p>
            <a:pPr marL="514350" lvl="0" indent="-514350" algn="l" fontAlgn="auto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+mj-ea"/>
              <a:buAutoNum type="circleNumDbPlain"/>
            </a:pPr>
            <a:endParaRPr lang="tr-TR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14350" lvl="0" indent="-514350" algn="l" fontAlgn="auto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+mj-ea"/>
              <a:buAutoNum type="circleNumDbPlain"/>
            </a:pPr>
            <a:r>
              <a:rPr lang="tr-TR" sz="1600" dirty="0">
                <a:solidFill>
                  <a:prstClr val="black"/>
                </a:solidFill>
                <a:latin typeface="Arial"/>
                <a:cs typeface="Arial"/>
              </a:rPr>
              <a:t>48 - 72 saat sonra </a:t>
            </a:r>
            <a:r>
              <a:rPr lang="tr-TR" sz="1600" dirty="0" err="1">
                <a:solidFill>
                  <a:prstClr val="black"/>
                </a:solidFill>
                <a:latin typeface="Arial"/>
                <a:cs typeface="Arial"/>
              </a:rPr>
              <a:t>endurasyonun</a:t>
            </a:r>
            <a:r>
              <a:rPr lang="tr-TR" sz="1600" dirty="0">
                <a:solidFill>
                  <a:prstClr val="black"/>
                </a:solidFill>
                <a:latin typeface="Arial"/>
                <a:cs typeface="Arial"/>
              </a:rPr>
              <a:t>( </a:t>
            </a:r>
            <a:r>
              <a:rPr lang="tr-TR" sz="1600" b="1" dirty="0">
                <a:solidFill>
                  <a:srgbClr val="FF0000"/>
                </a:solidFill>
                <a:latin typeface="Arial"/>
                <a:cs typeface="Arial"/>
              </a:rPr>
              <a:t>kabarıklığın</a:t>
            </a:r>
            <a:r>
              <a:rPr lang="tr-TR" sz="1600" dirty="0">
                <a:solidFill>
                  <a:prstClr val="black"/>
                </a:solidFill>
                <a:latin typeface="Arial"/>
                <a:cs typeface="Arial"/>
              </a:rPr>
              <a:t>) yere </a:t>
            </a:r>
            <a:r>
              <a:rPr lang="tr-TR" sz="1600" dirty="0" err="1">
                <a:solidFill>
                  <a:prstClr val="black"/>
                </a:solidFill>
                <a:latin typeface="Arial"/>
                <a:cs typeface="Arial"/>
              </a:rPr>
              <a:t>parelel</a:t>
            </a:r>
            <a:r>
              <a:rPr lang="tr-TR" sz="1600" dirty="0">
                <a:solidFill>
                  <a:prstClr val="black"/>
                </a:solidFill>
                <a:latin typeface="Arial"/>
                <a:cs typeface="Arial"/>
              </a:rPr>
              <a:t> çapı ölçülür. </a:t>
            </a:r>
          </a:p>
          <a:p>
            <a:pPr lvl="0" algn="l" fontAlgn="auto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</a:pPr>
            <a:r>
              <a:rPr lang="tr-TR" sz="1600" dirty="0">
                <a:solidFill>
                  <a:prstClr val="black"/>
                </a:solidFill>
                <a:latin typeface="Arial"/>
                <a:cs typeface="Arial"/>
              </a:rPr>
              <a:t>	Ölçüm mm olarak kaydedilir  “negatif” ya da “pozitif” olarak sonuç verilmez.  </a:t>
            </a:r>
          </a:p>
          <a:p>
            <a:pPr marL="514350" lvl="0" indent="-514350" algn="l" fontAlgn="auto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+mj-ea"/>
              <a:buAutoNum type="circleNumDbPlain"/>
            </a:pPr>
            <a:endParaRPr lang="tr-TR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14350" lvl="0" indent="-514350" algn="l" fontAlgn="auto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+mj-ea"/>
              <a:buAutoNum type="circleNumDbPlain"/>
            </a:pPr>
            <a:r>
              <a:rPr lang="tr-TR" sz="1600" dirty="0" err="1">
                <a:solidFill>
                  <a:prstClr val="black"/>
                </a:solidFill>
                <a:latin typeface="Arial"/>
                <a:cs typeface="Arial"/>
              </a:rPr>
              <a:t>TCT’ni</a:t>
            </a:r>
            <a:r>
              <a:rPr lang="tr-TR" sz="1600" dirty="0">
                <a:solidFill>
                  <a:prstClr val="black"/>
                </a:solidFill>
                <a:latin typeface="Arial"/>
                <a:cs typeface="Arial"/>
              </a:rPr>
              <a:t> hekim ya da eğitimli sağlık personeli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331640" y="332656"/>
            <a:ext cx="6480720" cy="132343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PPD</a:t>
            </a:r>
            <a:r>
              <a:rPr lang="tr-TR" sz="4000" dirty="0">
                <a:latin typeface="Arial"/>
                <a:cs typeface="Arial"/>
              </a:rPr>
              <a:t> </a:t>
            </a:r>
            <a:r>
              <a:rPr lang="tr-TR" sz="4000" dirty="0" smtClean="0">
                <a:latin typeface="Arial"/>
                <a:cs typeface="Arial"/>
              </a:rPr>
              <a:t>(= </a:t>
            </a:r>
            <a:r>
              <a:rPr lang="tr-TR" sz="4000" dirty="0">
                <a:latin typeface="Arial"/>
                <a:cs typeface="Arial"/>
              </a:rPr>
              <a:t>“</a:t>
            </a:r>
            <a:r>
              <a:rPr lang="tr-TR" sz="4000" dirty="0" err="1">
                <a:latin typeface="Arial"/>
                <a:cs typeface="Arial"/>
              </a:rPr>
              <a:t>purified</a:t>
            </a:r>
            <a:r>
              <a:rPr lang="tr-TR" sz="4000" dirty="0">
                <a:latin typeface="Arial"/>
                <a:cs typeface="Arial"/>
              </a:rPr>
              <a:t> protein </a:t>
            </a:r>
            <a:r>
              <a:rPr lang="tr-TR" sz="4000" dirty="0" err="1" smtClean="0">
                <a:latin typeface="Arial"/>
                <a:cs typeface="Arial"/>
              </a:rPr>
              <a:t>derivative</a:t>
            </a:r>
            <a:r>
              <a:rPr lang="tr-TR" sz="4000" dirty="0" smtClean="0">
                <a:latin typeface="Arial"/>
                <a:cs typeface="Arial"/>
              </a:rPr>
              <a:t>) </a:t>
            </a:r>
            <a:r>
              <a:rPr kumimoji="0" lang="tr-T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: TDT: TCT</a:t>
            </a:r>
            <a:endParaRPr kumimoji="0" lang="tr-T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95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3" y="908720"/>
            <a:ext cx="519284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887" y="3212976"/>
            <a:ext cx="456247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2861" y="404664"/>
            <a:ext cx="4962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916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0"/>
            <a:ext cx="8954487" cy="685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712" y="0"/>
            <a:ext cx="1260872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703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791575" cy="401955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3" name="Dikdörtgen 2"/>
          <p:cNvSpPr/>
          <p:nvPr/>
        </p:nvSpPr>
        <p:spPr>
          <a:xfrm>
            <a:off x="611560" y="548680"/>
            <a:ext cx="7488832" cy="9664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tr-TR" sz="2800" b="1" dirty="0">
                <a:solidFill>
                  <a:srgbClr val="FF0000"/>
                </a:solidFill>
                <a:latin typeface="Tahoma" pitchFamily="34" charset="0"/>
              </a:rPr>
              <a:t>Yalancı negatif TCT nedenleri</a:t>
            </a:r>
          </a:p>
          <a:p>
            <a:pPr lvl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tr-TR" dirty="0">
                <a:latin typeface="Tahoma" pitchFamily="34" charset="0"/>
              </a:rPr>
              <a:t>TCT </a:t>
            </a:r>
            <a:r>
              <a:rPr lang="tr-TR" dirty="0" err="1">
                <a:latin typeface="Tahoma" pitchFamily="34" charset="0"/>
              </a:rPr>
              <a:t>sensitivitesini</a:t>
            </a:r>
            <a:r>
              <a:rPr lang="tr-TR" dirty="0">
                <a:latin typeface="Tahoma" pitchFamily="34" charset="0"/>
              </a:rPr>
              <a:t> azaltan durumlar</a:t>
            </a:r>
          </a:p>
        </p:txBody>
      </p:sp>
    </p:spTree>
    <p:extLst>
      <p:ext uri="{BB962C8B-B14F-4D97-AF65-F5344CB8AC3E}">
        <p14:creationId xmlns:p14="http://schemas.microsoft.com/office/powerpoint/2010/main" xmlns="" val="190060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043608" y="1700808"/>
            <a:ext cx="6840760" cy="3477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charset="2"/>
              <a:buChar char="Ø"/>
            </a:pPr>
            <a:r>
              <a:rPr lang="tr-TR" sz="2000" dirty="0"/>
              <a:t>Erişkinlerde TCT negatif ise 1-4 hafta içinde ikinci bir TCT yapıldığında </a:t>
            </a:r>
            <a:r>
              <a:rPr lang="tr-TR" sz="2000" dirty="0" err="1"/>
              <a:t>immün</a:t>
            </a:r>
            <a:r>
              <a:rPr lang="tr-TR" sz="2000" dirty="0"/>
              <a:t> sistem antijeni hatırlar pozitif  TCT,  yaşla artar </a:t>
            </a:r>
          </a:p>
          <a:p>
            <a:pPr>
              <a:buFont typeface="Wingdings" charset="2"/>
              <a:buChar char="Ø"/>
            </a:pPr>
            <a:endParaRPr lang="tr-TR" sz="2000" dirty="0"/>
          </a:p>
          <a:p>
            <a:pPr marL="514350" indent="-514350">
              <a:buClr>
                <a:srgbClr val="FF0000"/>
              </a:buClr>
              <a:buFont typeface="+mj-ea"/>
              <a:buAutoNum type="circleNumDbPlain"/>
            </a:pPr>
            <a:r>
              <a:rPr lang="tr-TR" sz="2000" dirty="0"/>
              <a:t>İki test arasında en az 6mm fark olmalı</a:t>
            </a:r>
          </a:p>
          <a:p>
            <a:pPr marL="514350" indent="-514350">
              <a:buClr>
                <a:srgbClr val="FF0000"/>
              </a:buClr>
              <a:buFont typeface="+mj-ea"/>
              <a:buAutoNum type="circleNumDbPlain"/>
            </a:pPr>
            <a:endParaRPr lang="en-US" sz="2000" dirty="0"/>
          </a:p>
          <a:p>
            <a:pPr marL="514350" indent="-514350">
              <a:buClr>
                <a:srgbClr val="FF0000"/>
              </a:buClr>
              <a:buFont typeface="+mj-ea"/>
              <a:buAutoNum type="circleNumDbPlain"/>
            </a:pPr>
            <a:r>
              <a:rPr lang="tr-TR" sz="2000" dirty="0"/>
              <a:t>İkinci TCT testi pozitif ise kişi </a:t>
            </a:r>
            <a:r>
              <a:rPr lang="tr-TR" sz="2000" dirty="0" err="1"/>
              <a:t>infekte</a:t>
            </a:r>
            <a:endParaRPr lang="tr-TR" sz="2000" dirty="0"/>
          </a:p>
          <a:p>
            <a:pPr marL="514350" indent="-514350">
              <a:buClr>
                <a:srgbClr val="FF0000"/>
              </a:buClr>
              <a:buFont typeface="+mj-ea"/>
              <a:buAutoNum type="circleNumDbPlain"/>
            </a:pPr>
            <a:endParaRPr lang="tr-TR" sz="2000" dirty="0"/>
          </a:p>
          <a:p>
            <a:pPr lvl="1">
              <a:buFont typeface="Wingdings" charset="2"/>
              <a:buChar char="q"/>
            </a:pPr>
            <a:r>
              <a:rPr lang="tr-TR" sz="2000" dirty="0"/>
              <a:t>İkinci TCT testi negatif ise kişi </a:t>
            </a:r>
            <a:r>
              <a:rPr lang="tr-TR" sz="2000" dirty="0" err="1"/>
              <a:t>infekte</a:t>
            </a:r>
            <a:r>
              <a:rPr lang="tr-TR" sz="2000" dirty="0"/>
              <a:t> değil</a:t>
            </a:r>
          </a:p>
          <a:p>
            <a:pPr lvl="1">
              <a:buFont typeface="Wingdings" charset="2"/>
              <a:buChar char="q"/>
            </a:pPr>
            <a:endParaRPr lang="tr-TR" sz="2000" dirty="0"/>
          </a:p>
          <a:p>
            <a:pPr lvl="1">
              <a:buFont typeface="Wingdings" charset="2"/>
              <a:buChar char="q"/>
            </a:pPr>
            <a:r>
              <a:rPr lang="tr-TR" sz="2000" dirty="0"/>
              <a:t>BCG aşılı şahıslarda ≥ 15 mm aşısızlarda ≥ 10mm pozitif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611560" y="548680"/>
            <a:ext cx="7488832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tr-TR" sz="2800" b="1" dirty="0" smtClean="0">
                <a:solidFill>
                  <a:srgbClr val="FF0000"/>
                </a:solidFill>
                <a:latin typeface="Tahoma" pitchFamily="34" charset="0"/>
              </a:rPr>
              <a:t>BOOSTER ETKİSİ</a:t>
            </a:r>
            <a:endParaRPr lang="tr-TR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27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8_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4692</TotalTime>
  <Words>841</Words>
  <Application>Microsoft Office PowerPoint</Application>
  <PresentationFormat>Ekran Gösterisi (4:3)</PresentationFormat>
  <Paragraphs>166</Paragraphs>
  <Slides>21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21</vt:i4>
      </vt:variant>
    </vt:vector>
  </HeadingPairs>
  <TitlesOfParts>
    <vt:vector size="23" baseType="lpstr">
      <vt:lpstr>8_Akış</vt:lpstr>
      <vt:lpstr>Office Theme</vt:lpstr>
      <vt:lpstr>TÜBERKÜLOZ</vt:lpstr>
      <vt:lpstr>Tb - Latent Tb Tanısı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İdiyopatik Pulmoner Fibrozisin Tedavisinde Yenilikler?</dc:title>
  <dc:creator>Demet</dc:creator>
  <cp:lastModifiedBy>user</cp:lastModifiedBy>
  <cp:revision>840</cp:revision>
  <cp:lastPrinted>2015-03-03T01:10:42Z</cp:lastPrinted>
  <dcterms:created xsi:type="dcterms:W3CDTF">2015-01-07T15:25:58Z</dcterms:created>
  <dcterms:modified xsi:type="dcterms:W3CDTF">2020-05-11T11:01:11Z</dcterms:modified>
</cp:coreProperties>
</file>