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6" r:id="rId3"/>
    <p:sldId id="307" r:id="rId4"/>
    <p:sldId id="308" r:id="rId5"/>
    <p:sldId id="309" r:id="rId6"/>
    <p:sldId id="310" r:id="rId7"/>
    <p:sldId id="311" r:id="rId8"/>
    <p:sldId id="313" r:id="rId9"/>
    <p:sldId id="363" r:id="rId10"/>
    <p:sldId id="366" r:id="rId11"/>
    <p:sldId id="367" r:id="rId12"/>
    <p:sldId id="370" r:id="rId13"/>
    <p:sldId id="31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CC"/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Asıl metin stillerini düzenlemek için tıklatın</a:t>
            </a:r>
          </a:p>
          <a:p>
            <a:pPr lvl="1"/>
            <a:r>
              <a:rPr lang="en-US" noProof="0" smtClean="0"/>
              <a:t>İkinci düzey</a:t>
            </a:r>
          </a:p>
          <a:p>
            <a:pPr lvl="2"/>
            <a:r>
              <a:rPr lang="en-US" noProof="0" smtClean="0"/>
              <a:t>Üçüncü düzey</a:t>
            </a:r>
          </a:p>
          <a:p>
            <a:pPr lvl="3"/>
            <a:r>
              <a:rPr lang="en-US" noProof="0" smtClean="0"/>
              <a:t>Dördüncü düzey</a:t>
            </a:r>
          </a:p>
          <a:p>
            <a:pPr lvl="4"/>
            <a:r>
              <a:rPr lang="en-US" noProof="0" smtClean="0"/>
              <a:t>Beşinci düzey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FEC319F-6460-4F05-A0CC-560BC5C3E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69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9CA1C88-173B-46B1-8CA9-3D2FCA3BEF7A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5FAD5B-8A78-4936-A5B0-273C8E4D3C6A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76718A-B3E5-4E11-9509-70157B413765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E995F9B-8210-4A50-BDB8-96ABAAFA23BE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98621B8-EB63-419B-9321-258798BFF918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6F37F8C-8C10-42C1-BBCF-473F714AB8B5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39907CB-C896-437A-8506-58F41C61C8F2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68AD492-7139-4AAF-9FBD-50F6C740496B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6390EA-9E6F-40E3-BD06-95BDD88D4117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D5F42D6-58C8-4154-9443-CCF720D28FB6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04C1509-F60E-450B-A65C-C75D8898C327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A3BE73-390C-425B-9859-AA190CD15EDB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282BB5D-DA5F-4F67-8445-9C3D049800B9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0EC30-DFCD-4638-BBED-628757B3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D2C02-ACCA-44C0-AF5F-4E6D61629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0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6581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6581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B5400-543E-4E97-B8EB-BBA7706FB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3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0623C-D8AA-4249-8F2A-7CDE4AB1F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5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A8DA8-25B1-41F8-A3A1-74BB72154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97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2F5CE-04C0-432B-8F97-8CE45C635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5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C8519-2524-4C93-992E-A2946C85A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6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83ACA-F897-42A7-87B3-C1E348490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93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46944-0E46-4934-8718-133EFA3EB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03FA5-3804-42E9-9BA9-C46DB7AD0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3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546D0-BA9A-4A20-A12E-B75698E62E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12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0350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Asıl metin stillerini düzenlemek için tıklatın</a:t>
            </a:r>
          </a:p>
          <a:p>
            <a:pPr lvl="1"/>
            <a:r>
              <a:rPr lang="en-US" altLang="en-US" smtClean="0"/>
              <a:t>İkinci düzey</a:t>
            </a:r>
          </a:p>
          <a:p>
            <a:pPr lvl="2"/>
            <a:r>
              <a:rPr lang="en-US" altLang="en-US" smtClean="0"/>
              <a:t>Üçüncü düzey</a:t>
            </a:r>
          </a:p>
          <a:p>
            <a:pPr lvl="3"/>
            <a:r>
              <a:rPr lang="en-US" altLang="en-US" smtClean="0"/>
              <a:t>Dördüncü düzey</a:t>
            </a:r>
          </a:p>
          <a:p>
            <a:pPr lvl="4"/>
            <a:r>
              <a:rPr lang="en-US" altLang="en-US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6479C31-47AF-4434-8B46-FE5E1047C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A5002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b="1" dirty="0" err="1" smtClean="0">
                <a:solidFill>
                  <a:srgbClr val="FF0000"/>
                </a:solidFill>
              </a:rPr>
              <a:t>Zamanuyumlu</a:t>
            </a:r>
            <a:r>
              <a:rPr lang="en-GB" altLang="en-US" b="1" dirty="0" smtClean="0">
                <a:solidFill>
                  <a:srgbClr val="FF0000"/>
                </a:solidFill>
              </a:rPr>
              <a:t> </a:t>
            </a:r>
            <a:r>
              <a:rPr lang="en-GB" altLang="en-US" b="1" dirty="0" err="1" smtClean="0">
                <a:solidFill>
                  <a:srgbClr val="FF0000"/>
                </a:solidFill>
              </a:rPr>
              <a:t>Dizisel</a:t>
            </a:r>
            <a:r>
              <a:rPr lang="en-GB" altLang="en-US" b="1" dirty="0" smtClean="0">
                <a:solidFill>
                  <a:srgbClr val="FF0000"/>
                </a:solidFill>
              </a:rPr>
              <a:t> </a:t>
            </a:r>
            <a:r>
              <a:rPr lang="en-GB" altLang="en-US" b="1" dirty="0" err="1" smtClean="0">
                <a:solidFill>
                  <a:srgbClr val="FF0000"/>
                </a:solidFill>
              </a:rPr>
              <a:t>Mantık</a:t>
            </a:r>
            <a:r>
              <a:rPr lang="en-GB" altLang="en-US" b="1" dirty="0" smtClean="0">
                <a:solidFill>
                  <a:srgbClr val="FF0000"/>
                </a:solidFill>
              </a:rPr>
              <a:t> </a:t>
            </a:r>
            <a:br>
              <a:rPr lang="en-GB" altLang="en-US" b="1" dirty="0" smtClean="0">
                <a:solidFill>
                  <a:srgbClr val="FF0000"/>
                </a:solidFill>
              </a:rPr>
            </a:br>
            <a:r>
              <a:rPr lang="en-GB" altLang="en-US" b="1" dirty="0" smtClean="0">
                <a:solidFill>
                  <a:srgbClr val="FF0000"/>
                </a:solidFill>
              </a:rPr>
              <a:t>(</a:t>
            </a:r>
            <a:r>
              <a:rPr lang="en-GB" altLang="en-US" b="1" dirty="0" err="1" smtClean="0">
                <a:solidFill>
                  <a:srgbClr val="FF0000"/>
                </a:solidFill>
              </a:rPr>
              <a:t>Syncronous</a:t>
            </a:r>
            <a:r>
              <a:rPr lang="en-GB" altLang="en-US" b="1" dirty="0" smtClean="0">
                <a:solidFill>
                  <a:srgbClr val="FF0000"/>
                </a:solidFill>
              </a:rPr>
              <a:t> Sequential Logic)</a:t>
            </a:r>
            <a:r>
              <a:rPr lang="en-GB" altLang="en-US" b="1" smtClean="0">
                <a:solidFill>
                  <a:srgbClr val="FF0000"/>
                </a:solidFill>
              </a:rPr>
              <a:t/>
            </a:r>
            <a:br>
              <a:rPr lang="en-GB" altLang="en-US" b="1" smtClean="0">
                <a:solidFill>
                  <a:srgbClr val="FF0000"/>
                </a:solidFill>
              </a:rPr>
            </a:br>
            <a:r>
              <a:rPr lang="en-GB" altLang="en-US" b="1" smtClean="0">
                <a:solidFill>
                  <a:srgbClr val="FF0000"/>
                </a:solidFill>
              </a:rPr>
              <a:t>2/3</a:t>
            </a:r>
            <a:endParaRPr lang="en-US" altLang="en-US" b="1" dirty="0" smtClean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dirty="0" err="1" smtClean="0"/>
              <a:t>Bölüm</a:t>
            </a:r>
            <a:r>
              <a:rPr lang="tr-TR" altLang="en-US" dirty="0" smtClean="0"/>
              <a:t> 5</a:t>
            </a:r>
          </a:p>
          <a:p>
            <a:pPr eaLnBrk="1" hangingPunct="1">
              <a:lnSpc>
                <a:spcPct val="90000"/>
              </a:lnSpc>
            </a:pPr>
            <a:endParaRPr lang="tr-TR" altLang="en-US" dirty="0" smtClean="0"/>
          </a:p>
          <a:p>
            <a:pPr eaLnBrk="1" hangingPunct="1">
              <a:lnSpc>
                <a:spcPct val="90000"/>
              </a:lnSpc>
            </a:pPr>
            <a:endParaRPr lang="tr-T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2. </a:t>
            </a:r>
            <a:r>
              <a:rPr lang="en-US" altLang="en-US" dirty="0" err="1" smtClean="0"/>
              <a:t>yöntem</a:t>
            </a:r>
            <a:r>
              <a:rPr lang="en-US" altLang="en-US" dirty="0" smtClean="0"/>
              <a:t> (durum </a:t>
            </a:r>
            <a:r>
              <a:rPr lang="en-US" altLang="en-US" dirty="0" err="1" smtClean="0"/>
              <a:t>denklemleri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ile</a:t>
            </a:r>
            <a:r>
              <a:rPr lang="en-US" altLang="en-US" dirty="0" smtClean="0"/>
              <a:t>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 smtClean="0"/>
              <a:t>Sonraki</a:t>
            </a:r>
            <a:r>
              <a:rPr lang="en-US" altLang="en-US" dirty="0" smtClean="0"/>
              <a:t> durum </a:t>
            </a:r>
            <a:r>
              <a:rPr lang="en-US" altLang="en-US" dirty="0" err="1" smtClean="0"/>
              <a:t>değerleri</a:t>
            </a:r>
            <a:r>
              <a:rPr lang="en-US" altLang="en-US" dirty="0" smtClean="0"/>
              <a:t> durum </a:t>
            </a:r>
            <a:r>
              <a:rPr lang="en-US" altLang="en-US" dirty="0" err="1" smtClean="0"/>
              <a:t>tablosu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yerine</a:t>
            </a:r>
            <a:r>
              <a:rPr lang="en-US" altLang="en-US" dirty="0" smtClean="0"/>
              <a:t> durum </a:t>
            </a:r>
            <a:r>
              <a:rPr lang="en-US" altLang="en-US" dirty="0" err="1" smtClean="0"/>
              <a:t>denklemleri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kullanılarak</a:t>
            </a:r>
            <a:r>
              <a:rPr lang="en-US" altLang="en-US" dirty="0" smtClean="0"/>
              <a:t> da </a:t>
            </a:r>
            <a:r>
              <a:rPr lang="en-US" altLang="en-US" dirty="0" err="1" smtClean="0"/>
              <a:t>çıkarılabilir</a:t>
            </a:r>
            <a:r>
              <a:rPr lang="en-US" altLang="en-US" dirty="0" smtClean="0"/>
              <a:t>:</a:t>
            </a:r>
          </a:p>
          <a:p>
            <a:pPr marL="457200" lvl="1" indent="0" eaLnBrk="1" hangingPunct="1">
              <a:buNone/>
            </a:pPr>
            <a:r>
              <a:rPr lang="en-US" altLang="en-US" dirty="0" smtClean="0"/>
              <a:t>1. </a:t>
            </a:r>
            <a:r>
              <a:rPr lang="en-US" altLang="en-US" dirty="0" err="1" smtClean="0"/>
              <a:t>Yine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girdi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denklemlerini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yazın</a:t>
            </a:r>
            <a:r>
              <a:rPr lang="en-US" altLang="en-US" dirty="0" smtClean="0"/>
              <a:t>.</a:t>
            </a:r>
          </a:p>
          <a:p>
            <a:pPr marL="457200" lvl="1" indent="0" eaLnBrk="1" hangingPunct="1">
              <a:buNone/>
            </a:pPr>
            <a:r>
              <a:rPr lang="en-US" altLang="en-US" dirty="0" smtClean="0"/>
              <a:t>2. </a:t>
            </a:r>
            <a:r>
              <a:rPr lang="en-US" altLang="en-US" dirty="0" err="1" smtClean="0"/>
              <a:t>Karakteristik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denklemlerdeki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girdiler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yerine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girdi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denklemlerindeki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sağ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tarafları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yerine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koyarak</a:t>
            </a:r>
            <a:r>
              <a:rPr lang="en-US" altLang="en-US" dirty="0" smtClean="0"/>
              <a:t> durum </a:t>
            </a:r>
            <a:r>
              <a:rPr lang="en-US" altLang="en-US" dirty="0" err="1" smtClean="0"/>
              <a:t>denklemlerini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elde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edin</a:t>
            </a:r>
            <a:r>
              <a:rPr lang="en-US" altLang="en-US" dirty="0" smtClean="0"/>
              <a:t>.</a:t>
            </a:r>
          </a:p>
          <a:p>
            <a:pPr marL="457200" lvl="1" indent="0" eaLnBrk="1" hangingPunct="1">
              <a:buNone/>
            </a:pPr>
            <a:r>
              <a:rPr lang="en-US" altLang="en-US" dirty="0" smtClean="0"/>
              <a:t>3. </a:t>
            </a:r>
            <a:r>
              <a:rPr lang="en-US" altLang="en-US" dirty="0" err="1" smtClean="0"/>
              <a:t>Bulduğunuz</a:t>
            </a:r>
            <a:r>
              <a:rPr lang="en-US" altLang="en-US" dirty="0" smtClean="0"/>
              <a:t> durum </a:t>
            </a:r>
            <a:r>
              <a:rPr lang="en-US" altLang="en-US" dirty="0" err="1" smtClean="0"/>
              <a:t>denklemlerini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kullanarak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sonraki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durumları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direk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yazabilirsiniz</a:t>
            </a:r>
            <a:r>
              <a:rPr lang="en-US" alt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Durum </a:t>
            </a:r>
            <a:r>
              <a:rPr lang="en-US" altLang="en-US" dirty="0" err="1" smtClean="0"/>
              <a:t>denklemlerini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kullanma</a:t>
            </a:r>
            <a:endParaRPr lang="en-US" altLang="en-US" dirty="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1. </a:t>
            </a:r>
            <a:r>
              <a:rPr lang="en-US" altLang="en-US" dirty="0" err="1" smtClean="0"/>
              <a:t>İki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durumluların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girdileri</a:t>
            </a:r>
            <a:endParaRPr lang="en-US" altLang="en-US" dirty="0" smtClean="0"/>
          </a:p>
          <a:p>
            <a:pPr marL="0" indent="0" eaLnBrk="1" hangingPunct="1">
              <a:buNone/>
            </a:pPr>
            <a:r>
              <a:rPr lang="en-US" altLang="en-US" dirty="0" smtClean="0"/>
              <a:t>             J</a:t>
            </a:r>
            <a:r>
              <a:rPr lang="en-US" altLang="en-US" baseline="-25000" dirty="0" smtClean="0"/>
              <a:t>A</a:t>
            </a:r>
            <a:r>
              <a:rPr lang="en-US" altLang="en-US" dirty="0" smtClean="0"/>
              <a:t>=B  ,  K</a:t>
            </a:r>
            <a:r>
              <a:rPr lang="en-US" altLang="en-US" baseline="-25000" dirty="0" smtClean="0"/>
              <a:t>A</a:t>
            </a:r>
            <a:r>
              <a:rPr lang="en-US" altLang="en-US" dirty="0" smtClean="0"/>
              <a:t>=</a:t>
            </a:r>
            <a:r>
              <a:rPr lang="en-US" altLang="en-US" dirty="0" err="1" smtClean="0"/>
              <a:t>Bx</a:t>
            </a:r>
            <a:r>
              <a:rPr lang="en-US" altLang="en-US" dirty="0" smtClean="0"/>
              <a:t>’</a:t>
            </a:r>
          </a:p>
          <a:p>
            <a:pPr marL="0" indent="0" eaLnBrk="1" hangingPunct="1">
              <a:buNone/>
            </a:pPr>
            <a:r>
              <a:rPr lang="en-US" altLang="en-US" dirty="0" smtClean="0"/>
              <a:t>             J</a:t>
            </a:r>
            <a:r>
              <a:rPr lang="en-US" altLang="en-US" baseline="-25000" dirty="0" smtClean="0"/>
              <a:t>B</a:t>
            </a:r>
            <a:r>
              <a:rPr lang="en-US" altLang="en-US" dirty="0" smtClean="0"/>
              <a:t>=x’  ,  K</a:t>
            </a:r>
            <a:r>
              <a:rPr lang="en-US" altLang="en-US" baseline="-25000" dirty="0" smtClean="0"/>
              <a:t>B</a:t>
            </a:r>
            <a:r>
              <a:rPr lang="en-US" altLang="en-US" dirty="0" smtClean="0"/>
              <a:t>=</a:t>
            </a:r>
            <a:r>
              <a:rPr lang="en-US" altLang="en-US" dirty="0" err="1" smtClean="0"/>
              <a:t>A’x+Ax</a:t>
            </a:r>
            <a:r>
              <a:rPr lang="en-US" altLang="en-US" dirty="0" smtClean="0"/>
              <a:t>’</a:t>
            </a:r>
          </a:p>
          <a:p>
            <a:pPr marL="0" indent="0" eaLnBrk="1" hangingPunct="1">
              <a:buNone/>
            </a:pPr>
            <a:r>
              <a:rPr lang="en-US" altLang="en-US" dirty="0" smtClean="0"/>
              <a:t>2. </a:t>
            </a:r>
            <a:r>
              <a:rPr lang="en-US" altLang="en-US" dirty="0" err="1" smtClean="0"/>
              <a:t>Karakteristik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denklemlerde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yerine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koyalım</a:t>
            </a:r>
            <a:r>
              <a:rPr lang="en-US" altLang="en-US" dirty="0" smtClean="0"/>
              <a:t>:</a:t>
            </a:r>
          </a:p>
          <a:p>
            <a:pPr marL="457200" lvl="1" indent="0" eaLnBrk="1" hangingPunct="1">
              <a:buNone/>
            </a:pPr>
            <a:r>
              <a:rPr lang="en-US" altLang="en-US" dirty="0" smtClean="0"/>
              <a:t>A(t+1)=JA’+K’A=BA’+(</a:t>
            </a:r>
            <a:r>
              <a:rPr lang="en-US" altLang="en-US" dirty="0" err="1" smtClean="0"/>
              <a:t>Bx</a:t>
            </a:r>
            <a:r>
              <a:rPr lang="en-US" altLang="en-US" dirty="0" smtClean="0"/>
              <a:t>’)’A=</a:t>
            </a:r>
            <a:r>
              <a:rPr lang="en-US" altLang="en-US" dirty="0" err="1" smtClean="0"/>
              <a:t>A’B+AB’+Ax</a:t>
            </a:r>
            <a:endParaRPr lang="en-US" altLang="en-US" dirty="0" smtClean="0"/>
          </a:p>
          <a:p>
            <a:pPr marL="457200" lvl="1" indent="0" eaLnBrk="1" hangingPunct="1">
              <a:buNone/>
            </a:pPr>
            <a:r>
              <a:rPr lang="en-US" altLang="en-US" dirty="0" smtClean="0"/>
              <a:t>B(t+1)=JB’+K’B=</a:t>
            </a:r>
          </a:p>
          <a:p>
            <a:pPr marL="0" indent="0" eaLnBrk="1" hangingPunct="1">
              <a:buNone/>
            </a:pPr>
            <a:r>
              <a:rPr lang="en-US" altLang="en-US" dirty="0" smtClean="0"/>
              <a:t>3. </a:t>
            </a:r>
            <a:r>
              <a:rPr lang="en-US" altLang="en-US" dirty="0" err="1" smtClean="0"/>
              <a:t>Bunları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kullanarak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sonraki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değerleri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tabloya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yazabiliriz</a:t>
            </a:r>
            <a:r>
              <a:rPr lang="en-US" altLang="en-US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6620366"/>
              </p:ext>
            </p:extLst>
          </p:nvPr>
        </p:nvGraphicFramePr>
        <p:xfrm>
          <a:off x="3419872" y="4132882"/>
          <a:ext cx="4176712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3" name="Denklem" r:id="rId4" imgW="2222500" imgH="203200" progId="Equation.3">
                  <p:embed/>
                </p:oleObj>
              </mc:Choice>
              <mc:Fallback>
                <p:oleObj name="Denklem" r:id="rId4" imgW="22225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4132882"/>
                        <a:ext cx="4176712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 </a:t>
            </a:r>
            <a:r>
              <a:rPr lang="en-US" altLang="en-US" dirty="0" err="1" smtClean="0"/>
              <a:t>İkidurumluları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Analiz</a:t>
            </a:r>
            <a:endParaRPr lang="en-US" altLang="en-US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JK </a:t>
            </a:r>
            <a:r>
              <a:rPr lang="en-US" altLang="en-US" dirty="0" err="1" smtClean="0"/>
              <a:t>için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yaptığımız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aynı</a:t>
            </a:r>
            <a:endParaRPr lang="en-US" altLang="en-US" dirty="0" smtClean="0"/>
          </a:p>
          <a:p>
            <a:pPr lvl="1" eaLnBrk="1" hangingPunct="1"/>
            <a:r>
              <a:rPr lang="en-US" altLang="en-US" dirty="0" err="1" smtClean="0"/>
              <a:t>Aşağıdakilerden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birini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kullanmalıyız</a:t>
            </a:r>
            <a:endParaRPr lang="en-US" altLang="en-US" dirty="0" smtClean="0"/>
          </a:p>
          <a:p>
            <a:pPr lvl="2" eaLnBrk="1" hangingPunct="1"/>
            <a:r>
              <a:rPr lang="en-US" altLang="en-US" dirty="0" err="1" smtClean="0"/>
              <a:t>Karakteristik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tablo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veya</a:t>
            </a:r>
            <a:endParaRPr lang="en-US" altLang="en-US" dirty="0" smtClean="0"/>
          </a:p>
          <a:p>
            <a:pPr lvl="2" eaLnBrk="1" hangingPunct="1"/>
            <a:r>
              <a:rPr lang="en-US" altLang="en-US" dirty="0" err="1" smtClean="0"/>
              <a:t>Karakteristik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denklemler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T </a:t>
            </a:r>
            <a:r>
              <a:rPr lang="en-US" altLang="en-US" dirty="0" err="1" smtClean="0"/>
              <a:t>ikidurumlusunun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karakteristik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denklemi</a:t>
            </a:r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  <p:graphicFrame>
        <p:nvGraphicFramePr>
          <p:cNvPr id="49156" name="Object 6"/>
          <p:cNvGraphicFramePr>
            <a:graphicFrameLocks noChangeAspect="1"/>
          </p:cNvGraphicFramePr>
          <p:nvPr/>
        </p:nvGraphicFramePr>
        <p:xfrm>
          <a:off x="1547813" y="4005263"/>
          <a:ext cx="3770312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5" name="Denklem" r:id="rId4" imgW="1752600" imgH="203200" progId="Equation.3">
                  <p:embed/>
                </p:oleObj>
              </mc:Choice>
              <mc:Fallback>
                <p:oleObj name="Denklem" r:id="rId4" imgW="1752600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4005263"/>
                        <a:ext cx="3770312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438"/>
            <a:ext cx="9144000" cy="645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52413"/>
            <a:ext cx="8713787" cy="630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38"/>
            <a:ext cx="9144000" cy="664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7638"/>
            <a:ext cx="9144000" cy="656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863"/>
            <a:ext cx="9144000" cy="651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9388"/>
            <a:ext cx="9144000" cy="649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0838"/>
            <a:ext cx="9144000" cy="615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en-US" smtClean="0"/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25"/>
            <a:ext cx="9144000" cy="650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JK </a:t>
            </a:r>
            <a:r>
              <a:rPr lang="en-US" altLang="en-US" dirty="0" err="1" smtClean="0"/>
              <a:t>ikidurumluları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analiz</a:t>
            </a:r>
            <a:endParaRPr lang="en-US" altLang="en-US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 </a:t>
            </a:r>
            <a:r>
              <a:rPr lang="en-US" altLang="en-US" dirty="0" err="1" smtClean="0"/>
              <a:t>ikidurumlularında</a:t>
            </a:r>
            <a:r>
              <a:rPr lang="en-US" altLang="en-US" dirty="0" smtClean="0"/>
              <a:t> durum </a:t>
            </a:r>
            <a:r>
              <a:rPr lang="en-US" altLang="en-US" dirty="0" err="1" smtClean="0"/>
              <a:t>denklemi</a:t>
            </a:r>
            <a:r>
              <a:rPr lang="en-US" altLang="en-US" dirty="0" smtClean="0"/>
              <a:t> (state equation), </a:t>
            </a:r>
            <a:r>
              <a:rPr lang="en-US" altLang="en-US" dirty="0" err="1" smtClean="0"/>
              <a:t>girdi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denklemi</a:t>
            </a:r>
            <a:r>
              <a:rPr lang="en-US" altLang="en-US" dirty="0" smtClean="0"/>
              <a:t> (input equation) </a:t>
            </a:r>
            <a:r>
              <a:rPr lang="en-US" altLang="en-US" dirty="0" err="1" smtClean="0"/>
              <a:t>ile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aynıydı</a:t>
            </a:r>
            <a:r>
              <a:rPr lang="en-US" alt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JK 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T </a:t>
            </a:r>
            <a:r>
              <a:rPr lang="en-US" altLang="en-US" dirty="0" err="1" smtClean="0"/>
              <a:t>için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ise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karakteristik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tablolara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denklemlere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bakmamız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gerekir</a:t>
            </a:r>
            <a:r>
              <a:rPr lang="en-US" alt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JK 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T </a:t>
            </a:r>
            <a:r>
              <a:rPr lang="en-US" altLang="en-US" dirty="0" err="1" smtClean="0"/>
              <a:t>ikidurumlularında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sonraki</a:t>
            </a:r>
            <a:r>
              <a:rPr lang="en-US" altLang="en-US" dirty="0" smtClean="0"/>
              <a:t> durum (next state) </a:t>
            </a:r>
            <a:r>
              <a:rPr lang="en-US" altLang="en-US" dirty="0" err="1" smtClean="0"/>
              <a:t>şöyle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belirlenebilir</a:t>
            </a:r>
            <a:r>
              <a:rPr lang="en-US" altLang="en-US" dirty="0" smtClean="0"/>
              <a:t>: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en-US" dirty="0" smtClean="0"/>
              <a:t>1. </a:t>
            </a:r>
            <a:r>
              <a:rPr lang="en-US" altLang="en-US" dirty="0" err="1" smtClean="0"/>
              <a:t>Şu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anki</a:t>
            </a:r>
            <a:r>
              <a:rPr lang="en-US" altLang="en-US" dirty="0" smtClean="0"/>
              <a:t> durum 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girdi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değerlerine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göre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ikidurumlunun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girdisini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ifade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eden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denklemi</a:t>
            </a:r>
            <a:r>
              <a:rPr lang="en-US" altLang="en-US" dirty="0" smtClean="0"/>
              <a:t> (input equation) </a:t>
            </a:r>
            <a:r>
              <a:rPr lang="en-US" altLang="en-US" dirty="0" err="1" smtClean="0"/>
              <a:t>bulun</a:t>
            </a:r>
            <a:r>
              <a:rPr lang="en-US" altLang="en-US" dirty="0" smtClean="0"/>
              <a:t>.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en-US" dirty="0" smtClean="0"/>
              <a:t>2. </a:t>
            </a:r>
            <a:r>
              <a:rPr lang="en-US" altLang="en-US" dirty="0" err="1" smtClean="0"/>
              <a:t>Girdi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denklemlerini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kullanarak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girdi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değerlerini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bulun</a:t>
            </a:r>
            <a:r>
              <a:rPr lang="en-US" altLang="en-US" dirty="0" smtClean="0"/>
              <a:t>.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en-US" dirty="0" smtClean="0"/>
              <a:t>3. </a:t>
            </a:r>
            <a:r>
              <a:rPr lang="en-US" altLang="en-US" dirty="0" err="1" smtClean="0"/>
              <a:t>Bunlara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karakteristik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tabloya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bakarak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sonraki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durumun</a:t>
            </a:r>
            <a:r>
              <a:rPr lang="en-US" altLang="en-US" dirty="0" smtClean="0"/>
              <a:t> ne </a:t>
            </a:r>
            <a:r>
              <a:rPr lang="en-US" altLang="en-US" dirty="0" err="1" smtClean="0"/>
              <a:t>olacağını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bulun</a:t>
            </a:r>
            <a:r>
              <a:rPr lang="en-US" alt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</TotalTime>
  <Words>234</Words>
  <Application>Microsoft Office PowerPoint</Application>
  <PresentationFormat>On-screen Show (4:3)</PresentationFormat>
  <Paragraphs>41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Varsayılan Tasarım</vt:lpstr>
      <vt:lpstr>Denklem</vt:lpstr>
      <vt:lpstr>Zamanuyumlu Dizisel Mantık  (Syncronous Sequential Logic) 2/3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JK ikidurumluları ile analiz</vt:lpstr>
      <vt:lpstr>2. yöntem (durum denklemleri ile)</vt:lpstr>
      <vt:lpstr>Durum denklemlerini kullanma</vt:lpstr>
      <vt:lpstr>T İkidurumluları ile Analiz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ankaraunv</dc:creator>
  <cp:lastModifiedBy>KK</cp:lastModifiedBy>
  <cp:revision>74</cp:revision>
  <dcterms:created xsi:type="dcterms:W3CDTF">2008-09-23T09:44:25Z</dcterms:created>
  <dcterms:modified xsi:type="dcterms:W3CDTF">2020-05-11T11:19:51Z</dcterms:modified>
</cp:coreProperties>
</file>