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351" r:id="rId7"/>
    <p:sldId id="267" r:id="rId8"/>
    <p:sldId id="270" r:id="rId9"/>
    <p:sldId id="352" r:id="rId10"/>
    <p:sldId id="280" r:id="rId11"/>
    <p:sldId id="353" r:id="rId12"/>
    <p:sldId id="282" r:id="rId13"/>
    <p:sldId id="283" r:id="rId14"/>
    <p:sldId id="284" r:id="rId15"/>
    <p:sldId id="275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5" r:id="rId24"/>
    <p:sldId id="296" r:id="rId25"/>
    <p:sldId id="297" r:id="rId26"/>
    <p:sldId id="292" r:id="rId27"/>
    <p:sldId id="298" r:id="rId28"/>
    <p:sldId id="293" r:id="rId29"/>
    <p:sldId id="294" r:id="rId30"/>
    <p:sldId id="299" r:id="rId31"/>
    <p:sldId id="300" r:id="rId32"/>
    <p:sldId id="301" r:id="rId33"/>
    <p:sldId id="304" r:id="rId34"/>
    <p:sldId id="305" r:id="rId35"/>
    <p:sldId id="306" r:id="rId36"/>
    <p:sldId id="303" r:id="rId37"/>
    <p:sldId id="307" r:id="rId38"/>
    <p:sldId id="308" r:id="rId39"/>
    <p:sldId id="309" r:id="rId40"/>
    <p:sldId id="302" r:id="rId41"/>
    <p:sldId id="310" r:id="rId42"/>
    <p:sldId id="335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1" r:id="rId53"/>
    <p:sldId id="322" r:id="rId54"/>
    <p:sldId id="325" r:id="rId55"/>
    <p:sldId id="323" r:id="rId56"/>
    <p:sldId id="324" r:id="rId57"/>
    <p:sldId id="326" r:id="rId58"/>
    <p:sldId id="327" r:id="rId59"/>
    <p:sldId id="329" r:id="rId60"/>
    <p:sldId id="330" r:id="rId61"/>
    <p:sldId id="331" r:id="rId62"/>
    <p:sldId id="332" r:id="rId63"/>
    <p:sldId id="333" r:id="rId64"/>
    <p:sldId id="334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9140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280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7064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7930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339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5337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8510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2339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4700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80491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1000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BF89-F78D-417E-B74F-236EEA61F447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718CA-379F-4AFB-A3C7-2DBEEB4B8B4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3023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0" y="714356"/>
            <a:ext cx="9144000" cy="1584176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KÜMESLER ve DONANIMLARI</a:t>
            </a:r>
            <a:endParaRPr lang="tr-TR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849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tr-TR" b="1" dirty="0" smtClean="0"/>
              <a:t>Hava Hızı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Hava hızı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içerisindeki oransal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dağılımı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homojenite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 yayılımı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üzerinde etkilidir. Çok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düşük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hava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yetersiz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hava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dolaşımı anlamına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gelir ve kümes içi iklimsel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olumsuz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etkiler.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Kümes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içerisinde durgun hava bölgelerinin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oluşması ısı, nem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hava kalitesi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bakımından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homojenitenin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bozulması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kümesin belirli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bölgelerindeki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hayvanların performansındaki düşüş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durumun 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belirgin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sonuçlarıdır.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61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Kümeslerde rüzgarın serinletme etkisinden yararlanma amaçlı olarak önerilen hava hızları 1.5-2.5 m/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s’dir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Kanatlıların ter bezlerinin olmaması ve vücutlarının tüylerle kaplı olması, pratik olarak yüksek hava hızı ile elde edilebilecek serinletme etkisinin, teorik olarak ulaşılan değerden daha düşük olmasına neden olur. 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Amonyak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(NH</a:t>
            </a:r>
            <a:r>
              <a:rPr lang="tr-TR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Keskin, yakıcı kokulu, renksiz ve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molekül ağırlığı havadan hafif bir gazdır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Karbondioksit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(CO</a:t>
            </a:r>
            <a:r>
              <a:rPr lang="tr-TR" b="1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Kokusuz, renksiz ve havadan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ağır bir gazdır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Karbon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monoksit (CO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Renksiz, kokusuz ve zehirli bir gazdır.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Hidrojen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Sülfür (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tr-TR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S):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Kötü kokulu, renksiz, havadan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ağır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oldukça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zehirli bir gazdır.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Metan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Gazı (CH</a:t>
            </a:r>
            <a:r>
              <a:rPr lang="tr-TR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Renksiz, kokusuz ve havadan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hafif bir gazdır.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521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143000"/>
          </a:xfrm>
        </p:spPr>
        <p:txBody>
          <a:bodyPr>
            <a:noAutofit/>
          </a:bodyPr>
          <a:lstStyle/>
          <a:p>
            <a:pPr algn="l"/>
            <a:r>
              <a:rPr lang="tr-TR" sz="3400" b="1" dirty="0" smtClean="0"/>
              <a:t>     Tozlar, Mikroorganizmalar ve </a:t>
            </a:r>
            <a:r>
              <a:rPr lang="tr-TR" sz="3400" b="1" dirty="0" err="1" smtClean="0"/>
              <a:t>Endotoksinler</a:t>
            </a:r>
            <a:endParaRPr lang="tr-TR" sz="3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Normal koşullarda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atmosferde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yaşayamayan çoğu hastalık etmeni organik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toz partikülleri sayesinde uzun süre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canlı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kalabilmekte,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tozla birlikte oldukça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uzun mesafelere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taşınabilmektedir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Kimi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hastalık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etmenlerinde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uygun iklim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rüzgarında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etkisiyle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mesafenin 60-200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arasında değişebildiği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bilinmektedir. </a:t>
            </a:r>
          </a:p>
        </p:txBody>
      </p:sp>
    </p:spTree>
    <p:extLst>
      <p:ext uri="{BB962C8B-B14F-4D97-AF65-F5344CB8AC3E}">
        <p14:creationId xmlns="" xmlns:p14="http://schemas.microsoft.com/office/powerpoint/2010/main" val="198173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b="1" dirty="0" smtClean="0"/>
              <a:t>Koku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Koku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özelliklede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tavukçuluğun yoğunlaştığı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bölgelerde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güncel bir problem ve 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ikâyet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konusu haline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gelmiştir. Kümeslerdeki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tavuklar, yem,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gibi tüm organik materyaller kendine has kokuya sahiptir. Bunun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yanı sıra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organik maddelerin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parçalanması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sonucu oluşan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amonyak, hidrojen sülfür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diğer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sülfürlü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bileşikler, aminler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uçucu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asitleri 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başlıca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koku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kaynaklarıdır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169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072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tr-TR" b="1" dirty="0" smtClean="0"/>
              <a:t>Kümeslerin Planlanması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Tavukçuluk işletmelerinde başarı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büyük ölçüde kümeslerin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yapısal özelliklerine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iç ayrıntılarına bağlıdır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Yer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seçimi,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yönlendirme, boyutlandırma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ekli ve kullanılacak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ekipmanlar kümeslerin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planlanmasında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alınması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gereken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temel etmenlerdir.</a:t>
            </a:r>
          </a:p>
        </p:txBody>
      </p:sp>
    </p:spTree>
    <p:extLst>
      <p:ext uri="{BB962C8B-B14F-4D97-AF65-F5344CB8AC3E}">
        <p14:creationId xmlns="" xmlns:p14="http://schemas.microsoft.com/office/powerpoint/2010/main" val="29662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5796"/>
            <a:ext cx="8229600" cy="1143000"/>
          </a:xfrm>
        </p:spPr>
        <p:txBody>
          <a:bodyPr/>
          <a:lstStyle/>
          <a:p>
            <a:r>
              <a:rPr lang="tr-TR" b="1" dirty="0" smtClean="0"/>
              <a:t>Yer Seçimi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400600"/>
          </a:xfrm>
        </p:spPr>
        <p:txBody>
          <a:bodyPr numCol="2" spcCol="180000"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Yasal Durum ve Teşvikler 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Arazi Maliyeti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Planlama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Ulaşım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Su Temini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Elektrik ve İletişim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Pazarlama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Servis Olanakları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Yükseklik ve Eğim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Drenaj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Bitki Örtüsü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Arazi Yapısı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Toprak Özellikleri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Gelişme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Görünüm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Yangın Koruma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3238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4087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Yönlendirme: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Kümeslerin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uzun ekseni mutlaka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Doğu-Batı doğrultusunda 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şekildeki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yönlendirme ile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kışın güneşten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yararlanma, yazınsa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korunma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sağlanmış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Boyutlandırma;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Kümes Genişliği 	         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Barındırma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sistemi: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barındırma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sisteminde ideal 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genişliği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12-15 m’dir.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Mekanik havalandırmalı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kümeslerde bu rakam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20-25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m’ye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çıkabilmektedir.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Havalandırma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sistemi: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Doğal havalandırmalı kümeslerde genişlik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12 m’yi geçmemelidir.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Çatı maliyeti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Genişliğin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15 m’yi geçmesi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çatı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makas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sayısını,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dolayısıyla çatı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maliyetini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artırabilmektedir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624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Kümes Uzunluğu: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Arazinin durumu: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Uzun kümes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yapımı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hafriyat, tesviye gibi arazi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düzenleme masraflarını artırmadığı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sürece uzun kümes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yapımında bir sakınca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yoktur. </a:t>
            </a:r>
          </a:p>
          <a:p>
            <a:pPr marL="0" indent="0" algn="just">
              <a:buNone/>
            </a:pPr>
            <a:r>
              <a:rPr lang="da-DK" sz="2400" b="1" dirty="0">
                <a:latin typeface="Times New Roman" pitchFamily="18" charset="0"/>
                <a:cs typeface="Times New Roman" pitchFamily="18" charset="0"/>
              </a:rPr>
              <a:t>Ekipman: </a:t>
            </a:r>
            <a:r>
              <a:rPr lang="da-DK" sz="2400" dirty="0" smtClean="0">
                <a:latin typeface="Times New Roman" pitchFamily="18" charset="0"/>
                <a:cs typeface="Times New Roman" pitchFamily="18" charset="0"/>
              </a:rPr>
              <a:t>Kullan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da-DK" sz="2400" dirty="0" smtClean="0">
                <a:latin typeface="Times New Roman" pitchFamily="18" charset="0"/>
                <a:cs typeface="Times New Roman" pitchFamily="18" charset="0"/>
              </a:rPr>
              <a:t>lacak </a:t>
            </a:r>
            <a:r>
              <a:rPr lang="da-DK" sz="2400" dirty="0">
                <a:latin typeface="Times New Roman" pitchFamily="18" charset="0"/>
                <a:cs typeface="Times New Roman" pitchFamily="18" charset="0"/>
              </a:rPr>
              <a:t>ekipmanlar, özellikle de otomatik </a:t>
            </a:r>
            <a:r>
              <a:rPr lang="da-DK" sz="2400" dirty="0" smtClean="0">
                <a:latin typeface="Times New Roman" pitchFamily="18" charset="0"/>
                <a:cs typeface="Times New Roman" pitchFamily="18" charset="0"/>
              </a:rPr>
              <a:t>gübre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temizleme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yemlik ve suluk sistemlerinin verimli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çalışabildiği maksimum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uzunluk kümes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uzunluğunu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da belirler. Günümüzde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 mesafe yaklaşık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150 m’dir.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Kümes Yüksekliği: </a:t>
            </a: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Yetiştirme 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sistemi: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Yerde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yetiştirme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sisteminde yan duvar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yüksekliğinin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2.0-2.3 m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olması yeterlidir. Kafeste yetiştirme sisteminde kümes yüksekliği kullanılacak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kafes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bloğunun yüksekliğine göre belirlenmelidir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Doğal havalandırmalı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kümeslerde mahya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yüksekliği 4.5 m olmalıdır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İklim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Sıcak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bölgelerde normal kümes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yüksekliğinin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30-60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cm artırılmasında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yarar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vardır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956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Kümesler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tavukçuluk sektöründe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üretimin vazgeçilmez unsurlarıdır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yatırım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içerisindeki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payı da yüksektir. İyi planlanmış bir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yetiştiricilikte başarının anahtarıdır. Kanatlılar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koşullarına karşı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oldukça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duyarlı hayvanlardır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durum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içi iklimsel çevrenin denetimini zorunlu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5447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5796"/>
            <a:ext cx="8229600" cy="974932"/>
          </a:xfrm>
        </p:spPr>
        <p:txBody>
          <a:bodyPr/>
          <a:lstStyle/>
          <a:p>
            <a:r>
              <a:rPr lang="tr-TR" b="1" dirty="0" smtClean="0"/>
              <a:t>KÜMES TİPLERİ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88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Kümesler yetiştirme amacı, taban şekli, yapı özellikleri, havalandırma şekli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ısıtma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durumu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gibi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çok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farklı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kıstaslara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sınıflandırılabilmektedir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Yapısal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özelliklerine göre kümesleri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açık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çevre denetimli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kapalı)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olmak üzere iki ana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sınıfa ayırmak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mümkündür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025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b="1" dirty="0" smtClean="0"/>
              <a:t>Açık Kümesler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Açık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kümeslerde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sürekli optimum düzeyde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tutulması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oldukça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güçtür. Kümes içi 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iklimsel olaylardan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büyük ölçüde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etkilenir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özelliklerinden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dolayı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çok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ılıman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iklime sahip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olan bölgeler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 uygun olan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açık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tip kümeslerin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bakım-yönetimi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yeterli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bilgi ve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beceri gerektirir. Aksi takdirde, iklimsel 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dengesindeki olumsuzlukların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verime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yansıması kaçınılmazdır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112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7584" y="5796"/>
            <a:ext cx="8064896" cy="1046940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smtClean="0"/>
              <a:t>Tam Çevre Denetimli (Kapalı) Kümesler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877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Teknolojinin yoğun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kullanıldığı kapalı kümeslerde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elektrik,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elektronik, mekanik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elektromekanik kontrol sistemleri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bilgisayar teknolojilerinden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yararlanılmakta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iklimsel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üzerindeki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insan faktörü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minimize edilerek hayvanlara mümkün olan en ideal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çevre koşulları sağlanabilmektedir.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56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143000"/>
          </a:xfrm>
        </p:spPr>
        <p:txBody>
          <a:bodyPr>
            <a:noAutofit/>
          </a:bodyPr>
          <a:lstStyle/>
          <a:p>
            <a:pPr algn="l"/>
            <a:r>
              <a:rPr lang="tr-TR" sz="3600" b="1" dirty="0" smtClean="0"/>
              <a:t>	Kısmi Çevre Denetimli (Hibrit) Kümesler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Yapısal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özellikleri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bakımından açık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teknolojik alt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yapıları bakımından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ise tam çevre denetimli kümeslere benzeyen hibrit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kümesler, açık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kümeslerin güncel teknolojilerle modernizasyonuyla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ortaya çıkmıştır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Aslen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geçiş tipi barınaklar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olan hibrit kümeslerin maliyet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işletme masraflarının kapalı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kümesler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kadar yüksek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olmaması,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artan çevre denetiminden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kaynaklanan avantajları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üreticilerce tercih edilmesinin nedenleridir. </a:t>
            </a:r>
          </a:p>
        </p:txBody>
      </p:sp>
    </p:spTree>
    <p:extLst>
      <p:ext uri="{BB962C8B-B14F-4D97-AF65-F5344CB8AC3E}">
        <p14:creationId xmlns="" xmlns:p14="http://schemas.microsoft.com/office/powerpoint/2010/main" val="343337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b="1" dirty="0" smtClean="0"/>
              <a:t>YETİŞTİRME SİSTEMLERİ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2859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 yetiştiriciliğinde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yerde veya kafeste olmak üzere iki tip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yetiştirme uygulanmaktadır.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Etlik piliç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damızlık yetiştiriciliğinde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yerde yetiştirme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tercih edilmekte, yumurta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tavukçuluğunda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ise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kafeste yetiştirme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sistemlerinden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yararlanılmaktadır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Yerde Yetiştirme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Yerde yetiştirme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sisteminde,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adından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anlaşılacağı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üzere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zemini üzerinde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barındırılır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sistemde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hayvanların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gübrenin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olumsuz etkilerinden korunabilmesi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amacıyla altlık veya ızgaralardan yararlanılmaktadır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1254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192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/>
              <a:t>	Altlıklı Sistem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Talaş,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çeltik kavuzu, saman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bunların karışımları Ülkemizde yaygın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kullanılmakta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materyalleridir.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neminin düşük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(&lt;%15)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ekipmanlarda ve hayvan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sağlığında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toz ve toz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kaynaklı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sorunlara yol açmakta, yüksek nem (&gt;%30) ise su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tutma kapasitesinin azalmasına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neden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Aşırı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nem ise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altlıkta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kekleşme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” 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adlandırılan yapısal bozulmalara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kümes içi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amonyak düzeyinin artmasına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göğüs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ayaklarda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ödem-yanık oluşumlarına, koku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sinek ve kurtlanma gibi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çeşitli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problemlere yol açar.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 için ideal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partikül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büyüklüğü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0,5-1,5 cm’dir.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929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" y="836714"/>
            <a:ext cx="9120692" cy="475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586892"/>
            <a:ext cx="4065587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367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b="1" dirty="0" smtClean="0"/>
              <a:t>	 Izgaralı Sistem</a:t>
            </a:r>
          </a:p>
          <a:p>
            <a:pPr marL="0" indent="0" algn="just">
              <a:buNone/>
            </a:pPr>
            <a:endParaRPr lang="tr-TR" sz="2800" b="1" dirty="0" smtClean="0"/>
          </a:p>
          <a:p>
            <a:pPr marL="0" indent="0" algn="just">
              <a:buNone/>
            </a:pPr>
            <a:r>
              <a:rPr lang="tr-TR" sz="2300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Izgaralı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sistemde gübrenin kümes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tabanına yerleştirilen ızgaralar altında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irikmesi sağlanarak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hayvanlara temiz bir ortam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sağlanır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Bu amaçla 2-2,5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genişliğinde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2,5-3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aralıklı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zgaralar kullanılır. Izgaralar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tabandan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yaklaşık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80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yüksekliğe yerleştirilir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Izgara yapımında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genellikle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ahşap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malzeme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kullanılmakla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birlikte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günümüzde plastik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zgaralarda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temin edilebilmektedir.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Izgaralı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kümesler tam,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yarı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veya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2/3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ızgaralı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olmak üzere üç ş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ekilde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planlanabilir. </a:t>
            </a:r>
            <a:endParaRPr lang="tr-TR" sz="2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59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95736" y="5581244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Tam Izgaralı Sistem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5" r="1212"/>
          <a:stretch/>
        </p:blipFill>
        <p:spPr bwMode="auto">
          <a:xfrm>
            <a:off x="-5735" y="476672"/>
            <a:ext cx="918624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367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20688"/>
            <a:ext cx="9144000" cy="473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160177" y="5592961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2/3 Izgaralı Sistem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67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/>
              <a:t>Kümes İçi İklimsel Çevre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104256"/>
            <a:ext cx="8229600" cy="4565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Genotip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yemin besin madde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içeriğinin optimize edildiği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endüstriyel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tavukçulukta performans, kümes içi 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koşullarına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bağlıdır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Dolayısıyla yetiştiriciler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kümes içi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iklimsel koşulları optimize edebildiği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ölçüde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başarılıdır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59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135916" y="5733256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1/2 Izgaralı Sistem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149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b="1" dirty="0" smtClean="0"/>
              <a:t>	Kafeste Yetiştirme</a:t>
            </a:r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Kafeste yetiştirme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tavukların sınırlandırılmış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hacimler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içerisinde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genellikle küçük gruplar (5-7 tavuk) halinde veya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bireysel olarak barındırılması esasına dayanır.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Altlık ihtiyacı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olmaması, hayvanların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gübre ile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temasının önlenmesi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yönetim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otomasyona uygunluğu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 sistemlerinin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başlıca avantajlarıdır. Yüksek yatırım tutarı,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ayak ve bacak problemleri ile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göğüs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ödemleri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ise kafes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sistemlerinin temel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dezavantajlarını oluşturmaktadır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99050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9" y="476672"/>
            <a:ext cx="9152010" cy="497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841480" y="5877272"/>
            <a:ext cx="54530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3-8 Katlı Batarya Tip Kafes Sistemleri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47885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6696744" cy="678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228184" y="332656"/>
            <a:ext cx="2705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Gübre </a:t>
            </a:r>
            <a:r>
              <a:rPr lang="tr-TR" sz="2800" dirty="0" err="1" smtClean="0"/>
              <a:t>Sıyırıcılı</a:t>
            </a:r>
            <a:r>
              <a:rPr lang="tr-TR" sz="2800" dirty="0" smtClean="0"/>
              <a:t> </a:t>
            </a:r>
          </a:p>
          <a:p>
            <a:pPr algn="ctr"/>
            <a:r>
              <a:rPr lang="tr-TR" sz="2800" dirty="0" smtClean="0"/>
              <a:t>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5966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" y="0"/>
            <a:ext cx="65637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444208" y="332656"/>
            <a:ext cx="2225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Gübre Bantlı </a:t>
            </a:r>
          </a:p>
          <a:p>
            <a:pPr algn="ctr"/>
            <a:r>
              <a:rPr lang="tr-TR" sz="2800" dirty="0" smtClean="0"/>
              <a:t>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5966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3" y="0"/>
            <a:ext cx="84984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843808" y="6093296"/>
            <a:ext cx="4302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Kaliforniya Tipi 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59664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1" y="188641"/>
            <a:ext cx="9085659" cy="63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483768" y="6055381"/>
            <a:ext cx="491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Yarı Kaliforniya Tipi 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27678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8" y="476672"/>
            <a:ext cx="914789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593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00" y="548680"/>
            <a:ext cx="9232897" cy="5045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598586" y="5934471"/>
            <a:ext cx="4363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Normal Tabanlı 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8593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549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123728" y="6021288"/>
            <a:ext cx="5148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Derin Gübre Çukurlu Kafes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38593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80120"/>
          </a:xfrm>
        </p:spPr>
        <p:txBody>
          <a:bodyPr/>
          <a:lstStyle/>
          <a:p>
            <a:r>
              <a:rPr lang="tr-TR" b="1" dirty="0" smtClean="0"/>
              <a:t>Sıcaklık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Kanatlılarında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içinde yer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aldığı sıcakkanlı canlılarda vücut sıcaklığı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dengelenmesi hayati önem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taşır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Metabolik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ısının bir kısmı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vücut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sıcaklığının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dengelenmesi amacıyla kullanılırken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fazla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duyulur (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radyasyon,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kondüksiyon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konveksiyon) ve gizli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evaporasyon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ısı yayılımıyla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vücuttan uzaklaştırılır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12483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ALTERNATİF YETİŞTİRME SİSTEMLERİ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Endüstriyel tavukçuluğa geçiş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kafes sisteminin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yaygınlaşması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hayvan hakları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refahı konularındaki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kimi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endişeleri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beraberinde getirmiştir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Herrison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tarafından yazılan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“Hayvan Makineleri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Machines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1964)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adlı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kitapla kamuoyunun gündemine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gelen hayvan hakları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1965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yılında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İ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ngiliz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Hükümeti’nin Prof. Dr.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R.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Brambell’e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hazırlattığı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raporla da politik konulardan biri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haline gelmiştir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9970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84976" cy="66247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Yerde Yetiştirmeye Alternatif Sistemler</a:t>
            </a:r>
          </a:p>
          <a:p>
            <a:pPr marL="0" indent="0" algn="just">
              <a:buNone/>
            </a:pP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Oluk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tipi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yemliklerde en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az 10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cm/tavuk, yuvarlak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yemliklerde ise en az 4 cm yemlik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uzunluğu sağlanmalıdır, 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Oluk tipi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suluklarda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2.5 cm/tavuk, yuvarlak suluklarda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ise en az 1 cm suluk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uzunluğu sağlanmalıdır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Kap veya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damla suluk kullanılıyorsa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her 10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tavuğa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 az bir suluk,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etrafı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çevrili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alanlarda her tavuğun ulaşabileceği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 az iki damla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kap tipi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suluk sağlanmalıdır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Yedi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tavuğa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bir folluk gözü, grup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folluklarında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ise 120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tavuğa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az 1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m2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folluk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alanı sağlanmalıdır,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Tavuk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başına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 az 15 cm olmak üzere yeterli tünek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uzunluğu sağlanmalıdır,</a:t>
            </a:r>
          </a:p>
          <a:p>
            <a:pPr marL="0" indent="0" algn="just"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964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3367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• Izgaralı sistemlerde en az 250 cm/tavuk altlıklı alan bulunmalı, taban alanının en az 1/3’ü altlıkla kaplı olmalıdır.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Katlı sistemlerinde kat sayısı 4’ü geçmemeli, bölme ve katlar arasındaki mesafe en az 42 cm olmalı ve katlardaki suluk ve yemlik sayıları eşit olmalı, gübre alt katlara dökülmemelidir, </a:t>
            </a: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• Dışarıya açık sistemlerde çok sayıda serbest çıkış açıklığı olmalı, açıklıklar en az 35 cm yüksekliğinde, 40 cm genişliğinde olmalı, her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tavukluk grup için en az 2 m toplam açıklık olmalı, </a:t>
            </a: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• Açık alanlarda yerleşim sıklığına uygun, olumsuz hava koşullarında koruyucu sundurmalar olmalıdır, </a:t>
            </a:r>
          </a:p>
          <a:p>
            <a:pPr marL="0" indent="0" algn="just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• Yerleşim sıklığı 9 tavuk /m²’yi geçmemelidir.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76067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Serbest Yetiştirme (</a:t>
            </a:r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Free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Gün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boyu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açık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alana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ulaşım sağlanmalı,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serbest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dolaşacağı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alan büyük oranda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yeşil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bitki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örtüsüne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sahip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olmalı,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Yerleşim sıklığı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serbest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dolaşım alanında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1000 tavuk/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ha’dan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fazla olmamal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ya da tavuk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m²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 sağlanmalı,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Bina içerisinde derin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tünek sistemindeki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 sağlanmalıdır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53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Yarı </a:t>
            </a:r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Entansif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Yetiştirme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Tavukların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serbest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dolaşacağı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alan büyük oranda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yeşil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bitki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örtüsüne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sahip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olmalı,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Yerleşim sıklığı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serbest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dolaşım alanında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4 000 tavuk/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ha’dan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fazla olmamal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ya da tavuk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2.5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m²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 sağlanmalı,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Bina içerisinde derin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tünek sistemindeki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koşullar sağlanmalıdır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075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1926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Derin Altlıklı Sistem  </a:t>
            </a:r>
            <a:endParaRPr lang="tr-TR" sz="35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Kümes 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yerleşim sıklığı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tavuk/m’den fazla olmamalı,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az üçte biri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altlıkla kaplı olmalı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(saman</a:t>
            </a:r>
            <a:r>
              <a:rPr lang="nn-NO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tala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dirty="0">
                <a:latin typeface="Times New Roman" pitchFamily="18" charset="0"/>
                <a:cs typeface="Times New Roman" pitchFamily="18" charset="0"/>
              </a:rPr>
              <a:t>kum veya torf),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Tavuklara gübre toplama için yeterli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genişlikte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sağlanmalıdır.</a:t>
            </a:r>
          </a:p>
          <a:p>
            <a:pPr marL="0" indent="0" algn="just">
              <a:buNone/>
            </a:pPr>
            <a:endParaRPr lang="tr-TR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Tünek Sistemi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yerleşim sıklığı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fazla 25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tavuk/m² olmalıdır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Kümes içerisinde tavuk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az 15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uzunluğunda tünek sağlanmalıdır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42196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9650"/>
            <a:ext cx="8712968" cy="1143000"/>
          </a:xfrm>
        </p:spPr>
        <p:txBody>
          <a:bodyPr>
            <a:noAutofit/>
          </a:bodyPr>
          <a:lstStyle/>
          <a:p>
            <a:pPr algn="l"/>
            <a:r>
              <a:rPr lang="tr-TR" sz="3600" b="1" dirty="0" smtClean="0"/>
              <a:t>Kafeste Yetiştirmeye Alternatif Sistemler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3285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sv-SE" dirty="0">
                <a:latin typeface="Times New Roman" pitchFamily="18" charset="0"/>
                <a:cs typeface="Times New Roman" pitchFamily="18" charset="0"/>
              </a:rPr>
              <a:t>Kafesler tavuk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şı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sv-SE" dirty="0">
                <a:latin typeface="Times New Roman" pitchFamily="18" charset="0"/>
                <a:cs typeface="Times New Roman" pitchFamily="18" charset="0"/>
              </a:rPr>
              <a:t>en az 450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cm²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 düşecek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şekilde boyutlandırılmalı,</a:t>
            </a:r>
          </a:p>
          <a:p>
            <a:pPr marL="0" indent="0" algn="just">
              <a:buNone/>
            </a:pPr>
            <a:r>
              <a:rPr lang="sv-SE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sv-SE" dirty="0">
                <a:latin typeface="Times New Roman" pitchFamily="18" charset="0"/>
                <a:cs typeface="Times New Roman" pitchFamily="18" charset="0"/>
              </a:rPr>
              <a:t>az 10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/tavuk yemlik uzunluğu sağlanmalı</a:t>
            </a:r>
          </a:p>
          <a:p>
            <a:pPr marL="0" indent="0" algn="just">
              <a:buNone/>
            </a:pPr>
            <a:r>
              <a:rPr lang="sv-SE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 boyunca uzanan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oluk tipi suluk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sağlanmalı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her kafeste en az iki damla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veya kap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suluk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bulunmalı,</a:t>
            </a:r>
          </a:p>
          <a:p>
            <a:pPr marL="0" indent="0" algn="just">
              <a:buNone/>
            </a:pPr>
            <a:r>
              <a:rPr lang="sv-SE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alanının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%65’inden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fazlasında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yüksekliği en az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40 cm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olmalı,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herhangi bir noktadaki yükseklik 35 cm’den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az olmamalı,</a:t>
            </a:r>
          </a:p>
          <a:p>
            <a:pPr marL="0" indent="0" algn="just">
              <a:buNone/>
            </a:pPr>
            <a:r>
              <a:rPr lang="sv-SE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Zemin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ayak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tabanını, tırnaklar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 dahil olmak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üzere desteklemeli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eğimi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%14’ü veya 8°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’yi geçmemelidir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44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1916832"/>
            <a:ext cx="6934347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6633"/>
            <a:ext cx="8496944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 smtClean="0"/>
              <a:t>Zenginleştirilmiş Kafesler</a:t>
            </a:r>
          </a:p>
          <a:p>
            <a:pPr marL="0" indent="0" algn="just">
              <a:buNone/>
            </a:pPr>
            <a:r>
              <a:rPr lang="sv-SE" sz="2800" dirty="0" smtClean="0"/>
              <a:t>• </a:t>
            </a:r>
            <a:r>
              <a:rPr lang="sv-SE" sz="2800" dirty="0"/>
              <a:t>Tavuk </a:t>
            </a:r>
            <a:r>
              <a:rPr lang="sv-SE" sz="2800" dirty="0" smtClean="0"/>
              <a:t>ba</a:t>
            </a:r>
            <a:r>
              <a:rPr lang="tr-TR" sz="2800" dirty="0" err="1" smtClean="0"/>
              <a:t>şı</a:t>
            </a:r>
            <a:r>
              <a:rPr lang="sv-SE" sz="2800" dirty="0" smtClean="0"/>
              <a:t>na </a:t>
            </a:r>
            <a:r>
              <a:rPr lang="sv-SE" sz="2800" dirty="0"/>
              <a:t>en az 550 </a:t>
            </a:r>
            <a:r>
              <a:rPr lang="sv-SE" sz="2800" dirty="0" smtClean="0"/>
              <a:t>cm</a:t>
            </a:r>
            <a:r>
              <a:rPr lang="tr-TR" sz="2800" dirty="0" smtClean="0"/>
              <a:t>2</a:t>
            </a:r>
            <a:r>
              <a:rPr lang="tr-TR" sz="2800" dirty="0"/>
              <a:t> </a:t>
            </a:r>
            <a:r>
              <a:rPr lang="tr-TR" sz="2800" dirty="0" smtClean="0"/>
              <a:t>kafes </a:t>
            </a:r>
            <a:r>
              <a:rPr lang="tr-TR" sz="2800" dirty="0"/>
              <a:t>taban </a:t>
            </a:r>
            <a:r>
              <a:rPr lang="tr-TR" sz="2800" dirty="0" smtClean="0"/>
              <a:t>alanı sağlanmalıdır</a:t>
            </a:r>
            <a:r>
              <a:rPr lang="tr-TR" sz="2800" dirty="0"/>
              <a:t>. </a:t>
            </a:r>
          </a:p>
          <a:p>
            <a:pPr marL="0" indent="0" algn="just">
              <a:buNone/>
            </a:pPr>
            <a:r>
              <a:rPr lang="tr-TR" sz="2800" dirty="0"/>
              <a:t>• Kafeslerde uygun </a:t>
            </a:r>
            <a:r>
              <a:rPr lang="tr-TR" sz="2800" dirty="0" smtClean="0"/>
              <a:t>tırnak kısaltma gereçleri bulunmalıdır</a:t>
            </a:r>
            <a:r>
              <a:rPr lang="tr-TR" sz="2800" dirty="0"/>
              <a:t>.</a:t>
            </a:r>
            <a:endParaRPr lang="tr-TR" sz="2800" b="1" dirty="0"/>
          </a:p>
        </p:txBody>
      </p:sp>
    </p:spTree>
    <p:extLst>
      <p:ext uri="{BB962C8B-B14F-4D97-AF65-F5344CB8AC3E}">
        <p14:creationId xmlns="" xmlns:p14="http://schemas.microsoft.com/office/powerpoint/2010/main" val="33572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12068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Kafeslerde 600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cm²’si kullanılabilir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olmak üzere tavuk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az 750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cm²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 taban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olacak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şekilde boyutlandırılmalı, kafes yüksekliği kullanılabilir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alan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dışındaki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tüm noktalarda en az 20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 olacaktır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Kafes toplam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alanı 2000 cm²’den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az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olmayacaktır,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Kafeste folluk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olacaktır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just">
              <a:buNone/>
            </a:pPr>
            <a:r>
              <a:rPr lang="sv-SE" dirty="0">
                <a:latin typeface="Times New Roman" pitchFamily="18" charset="0"/>
                <a:cs typeface="Times New Roman" pitchFamily="18" charset="0"/>
              </a:rPr>
              <a:t>• Tavuk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şı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sv-SE" dirty="0">
                <a:latin typeface="Times New Roman" pitchFamily="18" charset="0"/>
                <a:cs typeface="Times New Roman" pitchFamily="18" charset="0"/>
              </a:rPr>
              <a:t>en az 15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uzunluğunda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tünek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bulunacaktır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• Yem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sınırlanmaksızın kullanılacak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tavuk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başına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az 12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cm yemlik uzunluğu sağlanacaktır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Suluk sistemi grup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büyüklüğüne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uygun hale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getirilecektir. Damla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veya kap tipi suluk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kullanılıyorsa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her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tavuğun ulaşabileceği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az iki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damla veya kap suluk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bulunacaktır,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Kafesler arasındaki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koridor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genişliği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 az 90 cm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kümes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taban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ve en alttaki kafes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aras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en az 35 cm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olacakt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83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Çekme Kat (</a:t>
            </a:r>
            <a:r>
              <a:rPr lang="tr-TR" sz="4000" b="1" dirty="0" err="1" smtClean="0"/>
              <a:t>Aviary</a:t>
            </a:r>
            <a:r>
              <a:rPr lang="tr-TR" sz="4000" b="1" dirty="0" smtClean="0"/>
              <a:t>) Sistemi</a:t>
            </a:r>
            <a:endParaRPr lang="tr-TR" sz="40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389063"/>
            <a:ext cx="9120187" cy="484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518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41" y="260648"/>
            <a:ext cx="9160901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53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HAVALANDIRMA</a:t>
            </a:r>
            <a:endParaRPr lang="tr-TR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914400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1670"/>
            <a:ext cx="8892480" cy="104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3455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5212" y="476672"/>
            <a:ext cx="8229600" cy="604664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Doğal Havalandırma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" y="1772816"/>
            <a:ext cx="913568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0228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Mekanik Havalandırma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80" y="692696"/>
            <a:ext cx="8496944" cy="279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5" y="4149080"/>
            <a:ext cx="8053387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029221" y="3501008"/>
            <a:ext cx="3362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Negatif Basınçlı Havalandırma</a:t>
            </a:r>
            <a:endParaRPr lang="tr-TR" sz="2000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3181621" y="6309320"/>
            <a:ext cx="3254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Pozitif Basınçlı Havalandırma</a:t>
            </a:r>
            <a:endParaRPr lang="tr-TR" sz="2000" b="1" dirty="0"/>
          </a:p>
        </p:txBody>
      </p:sp>
    </p:spTree>
    <p:extLst>
      <p:ext uri="{BB962C8B-B14F-4D97-AF65-F5344CB8AC3E}">
        <p14:creationId xmlns="" xmlns:p14="http://schemas.microsoft.com/office/powerpoint/2010/main" val="177094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996"/>
            <a:ext cx="9036496" cy="5029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979712" y="5805264"/>
            <a:ext cx="490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Fanlar ve Açıklıklar Aynı Duvarda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14071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009"/>
            <a:ext cx="9194323" cy="415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979712" y="5805264"/>
            <a:ext cx="4966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Fanlar ve Açıklıklar Karşı Duvarda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9203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57" y="548680"/>
            <a:ext cx="9178757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979712" y="5805264"/>
            <a:ext cx="5969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Fanlar Çatıda ve Açıklıklar Karşı Duvarda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51263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28" y="0"/>
            <a:ext cx="9207840" cy="5670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675747" y="6093296"/>
            <a:ext cx="4200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Tünel Havalandırma Sistemi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92030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tr-TR" b="1" dirty="0" smtClean="0"/>
              <a:t> TAVUKÇULUK EKİPMANLARI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dirty="0"/>
              <a:t>• </a:t>
            </a:r>
            <a:r>
              <a:rPr lang="tr-TR" dirty="0" smtClean="0"/>
              <a:t>Yararlılık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• Basitlik</a:t>
            </a:r>
          </a:p>
          <a:p>
            <a:pPr marL="0" indent="0" algn="ctr">
              <a:buNone/>
            </a:pPr>
            <a:r>
              <a:rPr lang="tr-TR" dirty="0"/>
              <a:t>• </a:t>
            </a:r>
            <a:r>
              <a:rPr lang="tr-TR" dirty="0" smtClean="0"/>
              <a:t>Dayanıklılık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• Temin edilebilirlik</a:t>
            </a:r>
          </a:p>
          <a:p>
            <a:pPr marL="0" indent="0" algn="ctr">
              <a:buNone/>
            </a:pPr>
            <a:r>
              <a:rPr lang="tr-TR" dirty="0"/>
              <a:t>• Performansa etki</a:t>
            </a:r>
          </a:p>
          <a:p>
            <a:pPr marL="0" indent="0" algn="ctr">
              <a:buNone/>
            </a:pPr>
            <a:r>
              <a:rPr lang="tr-TR" dirty="0"/>
              <a:t>• </a:t>
            </a:r>
            <a:r>
              <a:rPr lang="tr-TR" dirty="0" smtClean="0"/>
              <a:t>Satın </a:t>
            </a:r>
            <a:r>
              <a:rPr lang="tr-TR" dirty="0"/>
              <a:t>alma ve </a:t>
            </a:r>
            <a:r>
              <a:rPr lang="tr-TR" dirty="0" smtClean="0"/>
              <a:t>işletme masrafları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• </a:t>
            </a:r>
            <a:r>
              <a:rPr lang="tr-TR" dirty="0" smtClean="0"/>
              <a:t>Taşınabilirlik 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• </a:t>
            </a:r>
            <a:r>
              <a:rPr lang="tr-TR" dirty="0" smtClean="0"/>
              <a:t>İşgücü </a:t>
            </a:r>
            <a:r>
              <a:rPr lang="tr-TR" dirty="0"/>
              <a:t>tasarrufu</a:t>
            </a:r>
          </a:p>
          <a:p>
            <a:pPr marL="0" indent="0" algn="ctr">
              <a:buNone/>
            </a:pPr>
            <a:r>
              <a:rPr lang="tr-TR" dirty="0"/>
              <a:t>• Kirlilik ve risk azaltma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• Servis ve Yedek Parça Temini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997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57" r="326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264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08" r="2997"/>
          <a:stretch/>
        </p:blipFill>
        <p:spPr bwMode="auto">
          <a:xfrm>
            <a:off x="0" y="535805"/>
            <a:ext cx="9090429" cy="46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038251" y="5589240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Elle Beslemeli</a:t>
            </a:r>
            <a:endParaRPr lang="tr-TR" sz="24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6156176" y="5622807"/>
            <a:ext cx="1392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Otomatik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590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Kanatlı yetiştiriciliğinde asıl tehlike 0°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C’nin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altında veya 35°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C’nin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üzerindeki çevre sıcaklıklarıdır. 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Vücut sıcaklığında öldürücü üst sıcaklık 45-47°C olarak kabul edilir. 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Isı stresi, vücut sıcaklığındaki değişimin yönüne bağlı olarak “sıcak stresi” veya “soğuk stresi” olarak şekillenir ve stresin süresi ile şiddetine paralel olarak verimde azalır. </a:t>
            </a:r>
          </a:p>
          <a:p>
            <a:pPr algn="just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97" y="0"/>
            <a:ext cx="6948487" cy="607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699792" y="6237312"/>
            <a:ext cx="394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Çeşitli Tipte Yuvarlak Suluklar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29204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69" y="0"/>
            <a:ext cx="4789487" cy="590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990198" y="6093952"/>
            <a:ext cx="2912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Damla Suluk ve Kesiti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8631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"/>
            <a:ext cx="9180512" cy="5492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26585" y="6093296"/>
            <a:ext cx="1869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Radyan Isıtıcı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8631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-29522"/>
            <a:ext cx="4680520" cy="581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347864" y="6165304"/>
            <a:ext cx="2995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İnfrared</a:t>
            </a:r>
            <a:r>
              <a:rPr lang="tr-TR" sz="2400" b="1" dirty="0" smtClean="0"/>
              <a:t> Lamba Grubu</a:t>
            </a:r>
            <a:endParaRPr lang="tr-T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8631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597540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212739" y="6002124"/>
            <a:ext cx="2727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Bireysel Folluklar</a:t>
            </a:r>
            <a:endParaRPr lang="tr-TR" sz="2800" b="1" dirty="0"/>
          </a:p>
        </p:txBody>
      </p:sp>
    </p:spTree>
    <p:extLst>
      <p:ext uri="{BB962C8B-B14F-4D97-AF65-F5344CB8AC3E}">
        <p14:creationId xmlns="" xmlns:p14="http://schemas.microsoft.com/office/powerpoint/2010/main" val="80615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7" y="188640"/>
            <a:ext cx="9034415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387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9650"/>
            <a:ext cx="8229600" cy="1143000"/>
          </a:xfrm>
        </p:spPr>
        <p:txBody>
          <a:bodyPr/>
          <a:lstStyle/>
          <a:p>
            <a:r>
              <a:rPr lang="tr-TR" b="1" dirty="0" smtClean="0"/>
              <a:t>Nem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	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Kanatlılar sıcaklığa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oranla, neme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karşı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daha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yüksek bir tolerans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düzeyine sahiptir (%20-80). Ancak neme tolerans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yaşa, özelliklede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çevre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sıcaklığına bağlı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büyük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değişim göstermekle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birlikte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kümesler için ideal nem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oranı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%40-60 olarak kabul edilir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56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Düşük nem kümes içi toz konsantrasyonundaki artışa bağlı çeşitli solunum yolu hastalıkları, civcivlerde aşırı su kaybı gibi problemlere neden olur. 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Yüksek nem ise minimum havalandırmanın yapıldığı kış döneminde altlıkta nemlenme ve amonyak oluşumunun artmasına, yeterince yalıtılmamış kümeslerde çatı ve duvarlarda çiğleşmeye neden olmaktadır.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</TotalTime>
  <Words>1063</Words>
  <Application>Microsoft Office PowerPoint</Application>
  <PresentationFormat>Ekran Gösterisi (4:3)</PresentationFormat>
  <Paragraphs>170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5" baseType="lpstr">
      <vt:lpstr>Ofis Teması</vt:lpstr>
      <vt:lpstr>KÜMESLER ve DONANIMLARI</vt:lpstr>
      <vt:lpstr>Slayt 2</vt:lpstr>
      <vt:lpstr>Kümes İçi İklimsel Çevre</vt:lpstr>
      <vt:lpstr>Sıcaklık</vt:lpstr>
      <vt:lpstr>Slayt 5</vt:lpstr>
      <vt:lpstr>Slayt 6</vt:lpstr>
      <vt:lpstr>Slayt 7</vt:lpstr>
      <vt:lpstr>Nem</vt:lpstr>
      <vt:lpstr>Slayt 9</vt:lpstr>
      <vt:lpstr>Hava Hızı</vt:lpstr>
      <vt:lpstr>Slayt 11</vt:lpstr>
      <vt:lpstr>Slayt 12</vt:lpstr>
      <vt:lpstr>     Tozlar, Mikroorganizmalar ve Endotoksinler</vt:lpstr>
      <vt:lpstr>Koku</vt:lpstr>
      <vt:lpstr>Slayt 15</vt:lpstr>
      <vt:lpstr>Kümeslerin Planlanması</vt:lpstr>
      <vt:lpstr>Yer Seçimi</vt:lpstr>
      <vt:lpstr>Slayt 18</vt:lpstr>
      <vt:lpstr>Slayt 19</vt:lpstr>
      <vt:lpstr>KÜMES TİPLERİ</vt:lpstr>
      <vt:lpstr>Açık Kümesler</vt:lpstr>
      <vt:lpstr>Tam Çevre Denetimli (Kapalı) Kümesler</vt:lpstr>
      <vt:lpstr> Kısmi Çevre Denetimli (Hibrit) Kümesler</vt:lpstr>
      <vt:lpstr>YETİŞTİRME SİSTEMLERİ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ALTERNATİF YETİŞTİRME SİSTEMLERİ</vt:lpstr>
      <vt:lpstr>Slayt 41</vt:lpstr>
      <vt:lpstr>Slayt 42</vt:lpstr>
      <vt:lpstr>Slayt 43</vt:lpstr>
      <vt:lpstr>Slayt 44</vt:lpstr>
      <vt:lpstr>Slayt 45</vt:lpstr>
      <vt:lpstr>Kafeste Yetiştirmeye Alternatif Sistemler</vt:lpstr>
      <vt:lpstr>Slayt 47</vt:lpstr>
      <vt:lpstr>Slayt 48</vt:lpstr>
      <vt:lpstr>Çekme Kat (Aviary) Sistemi</vt:lpstr>
      <vt:lpstr>HAVALANDIRMA</vt:lpstr>
      <vt:lpstr>Slayt 51</vt:lpstr>
      <vt:lpstr>Slayt 52</vt:lpstr>
      <vt:lpstr>Slayt 53</vt:lpstr>
      <vt:lpstr>Slayt 54</vt:lpstr>
      <vt:lpstr>Slayt 55</vt:lpstr>
      <vt:lpstr>Slayt 56</vt:lpstr>
      <vt:lpstr> TAVUKÇULUK EKİPMANLARI</vt:lpstr>
      <vt:lpstr>Slayt 58</vt:lpstr>
      <vt:lpstr>Slayt 59</vt:lpstr>
      <vt:lpstr>Slayt 60</vt:lpstr>
      <vt:lpstr>Slayt 61</vt:lpstr>
      <vt:lpstr>Slayt 62</vt:lpstr>
      <vt:lpstr>Slayt 63</vt:lpstr>
      <vt:lpstr>Slayt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Kümesler ve Donanımlar</dc:title>
  <dc:creator>AkrepKral</dc:creator>
  <cp:lastModifiedBy>Samsung</cp:lastModifiedBy>
  <cp:revision>80</cp:revision>
  <dcterms:created xsi:type="dcterms:W3CDTF">2015-03-17T20:01:57Z</dcterms:created>
  <dcterms:modified xsi:type="dcterms:W3CDTF">2017-12-17T07:32:55Z</dcterms:modified>
</cp:coreProperties>
</file>