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6" r:id="rId7"/>
    <p:sldId id="270" r:id="rId8"/>
    <p:sldId id="268" r:id="rId9"/>
    <p:sldId id="271" r:id="rId10"/>
    <p:sldId id="272" r:id="rId11"/>
    <p:sldId id="269" r:id="rId12"/>
    <p:sldId id="267" r:id="rId13"/>
    <p:sldId id="274" r:id="rId14"/>
    <p:sldId id="261" r:id="rId15"/>
    <p:sldId id="273" r:id="rId16"/>
    <p:sldId id="275" r:id="rId17"/>
    <p:sldId id="276" r:id="rId18"/>
    <p:sldId id="262" r:id="rId19"/>
    <p:sldId id="277" r:id="rId20"/>
    <p:sldId id="278" r:id="rId21"/>
    <p:sldId id="279" r:id="rId22"/>
    <p:sldId id="263" r:id="rId23"/>
    <p:sldId id="280" r:id="rId24"/>
    <p:sldId id="281" r:id="rId25"/>
    <p:sldId id="264" r:id="rId26"/>
    <p:sldId id="282" r:id="rId27"/>
    <p:sldId id="265" r:id="rId2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45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23.04.2021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23.04.2021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23.04.2021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23.04.2021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23.04.2021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23.04.2021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23.04.2021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23.04.2021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23.04.2021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23.04.2021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23.04.2021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23.04.2021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MODERN YÖNETİM KURAMLARI VE YENİ YAKLAŞIMLAR</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MODERN YÖNETİM KURAMLARI</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solidFill>
                  <a:srgbClr val="FF0000"/>
                </a:solidFill>
              </a:rPr>
              <a:t>	2)Açık Sistem Teorisi</a:t>
            </a:r>
          </a:p>
          <a:p>
            <a:r>
              <a:rPr lang="tr-TR" dirty="0" smtClean="0"/>
              <a:t>Okullar, açık sistem özelliği taşımakla birlikte çevresine tamamen açık olamazlar. Çünkü çevresine tamamen açık sistemlerde, çevreye yönelik hiçbir sınırlayıcı ya da seçici davranış söz konusu değildir.</a:t>
            </a:r>
          </a:p>
          <a:p>
            <a:r>
              <a:rPr lang="tr-TR" dirty="0" smtClean="0"/>
              <a:t>Oysa okullar, en azından yaş ve yetenek gibi sınırlayıcı faktörleri dikkate almak durumundadır.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MODERN YÖNETİM KURAMLARI</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solidFill>
                  <a:srgbClr val="FF0000"/>
                </a:solidFill>
              </a:rPr>
              <a:t>	3)Durumsallık Teorisi</a:t>
            </a:r>
          </a:p>
          <a:p>
            <a:r>
              <a:rPr lang="tr-TR" dirty="0" smtClean="0"/>
              <a:t>Her koşula uygulanabilecek evrensel yönetim ilkelerinin olmadığı tezini savunur. </a:t>
            </a:r>
          </a:p>
          <a:p>
            <a:r>
              <a:rPr lang="tr-TR" dirty="0" smtClean="0"/>
              <a:t>Yönetim uygulamaları, örgütten örgüte değişiklik göstermek durumundadır; çünkü her örgüt kendine has iç özelliklere ve çevresel koşullara sahiptir.</a:t>
            </a:r>
          </a:p>
          <a:p>
            <a:r>
              <a:rPr lang="tr-TR" dirty="0" smtClean="0"/>
              <a:t>Koşullar değiştiğinde örgütler başarısızlık yaşayabilir.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YENİ YÖNETİM YAKLAŞIMLARI</a:t>
            </a:r>
            <a:endParaRPr lang="tr-TR" dirty="0"/>
          </a:p>
        </p:txBody>
      </p:sp>
      <p:sp>
        <p:nvSpPr>
          <p:cNvPr id="3" name="2 İçerik Yer Tutucusu"/>
          <p:cNvSpPr>
            <a:spLocks noGrp="1"/>
          </p:cNvSpPr>
          <p:nvPr>
            <p:ph idx="1"/>
          </p:nvPr>
        </p:nvSpPr>
        <p:spPr/>
        <p:txBody>
          <a:bodyPr/>
          <a:lstStyle/>
          <a:p>
            <a:r>
              <a:rPr lang="tr-TR" dirty="0" smtClean="0"/>
              <a:t>Yeni yönetim yaklaşımları 3 grupta toplanabilir:</a:t>
            </a:r>
          </a:p>
          <a:p>
            <a:pPr>
              <a:buNone/>
            </a:pPr>
            <a:r>
              <a:rPr lang="tr-TR" dirty="0" smtClean="0"/>
              <a:t>	1)Stratejik yönetim</a:t>
            </a:r>
          </a:p>
          <a:p>
            <a:pPr>
              <a:buNone/>
            </a:pPr>
            <a:r>
              <a:rPr lang="tr-TR" dirty="0" smtClean="0"/>
              <a:t>	2)Toplam kalite yönetimi</a:t>
            </a:r>
          </a:p>
          <a:p>
            <a:pPr>
              <a:buNone/>
            </a:pPr>
            <a:r>
              <a:rPr lang="tr-TR" dirty="0" smtClean="0"/>
              <a:t>	3)Yönetişim</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YENİ YÖNETİM YAKLAŞIMLARI</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a:t>
            </a:r>
            <a:r>
              <a:rPr lang="tr-TR" dirty="0" smtClean="0">
                <a:solidFill>
                  <a:srgbClr val="FF0000"/>
                </a:solidFill>
              </a:rPr>
              <a:t>1)Stratejik Yönetim</a:t>
            </a:r>
          </a:p>
          <a:p>
            <a:r>
              <a:rPr lang="tr-TR" dirty="0" smtClean="0"/>
              <a:t>Stratejik yönetim, özel sektör, kamu sektörü ve üçüncü sektörde (kâr amacı gütmeyen gönüllü sektörde) faaliyet gösteren tüm örgütlerde geleceğe yönelik amaç ve hedeflerin belirlenmesine ve bu hedeflere ulaşılabilmesi için yapılması gerekli işlemlerin tespit edilmesine imkân sağlayan bir yönetim tekniğidir.</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YENİ YÖNETİM YAKLAŞIMLARI</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a:t>
            </a:r>
            <a:r>
              <a:rPr lang="tr-TR" dirty="0" smtClean="0">
                <a:solidFill>
                  <a:srgbClr val="FF0000"/>
                </a:solidFill>
              </a:rPr>
              <a:t>1)Stratejik Yönetim</a:t>
            </a:r>
          </a:p>
          <a:p>
            <a:r>
              <a:rPr lang="tr-TR" dirty="0" smtClean="0"/>
              <a:t>Stratejik yönetim, örgütün bir bütün olarak desen ya da </a:t>
            </a:r>
            <a:r>
              <a:rPr lang="tr-TR" smtClean="0"/>
              <a:t>toplam </a:t>
            </a:r>
            <a:r>
              <a:rPr lang="tr-TR" smtClean="0"/>
              <a:t>stratejisine, </a:t>
            </a:r>
            <a:r>
              <a:rPr lang="tr-TR" dirty="0" smtClean="0"/>
              <a:t>onun hâlihazırdaki ve gelecekteki çevresel isteklerine göre geliştirilmesi ve uygulanması sürecidir.</a:t>
            </a:r>
          </a:p>
          <a:p>
            <a:r>
              <a:rPr lang="tr-TR" dirty="0" smtClean="0"/>
              <a:t>Stratejik yönetimin en önemli özelliği, örgütün hem iç hem dış çevresinin analizine olanak sağlamasıdır.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YENİ YÖNETİM YAKLAŞIMLARI</a:t>
            </a:r>
            <a:endParaRPr lang="tr-TR" dirty="0"/>
          </a:p>
        </p:txBody>
      </p:sp>
      <p:sp>
        <p:nvSpPr>
          <p:cNvPr id="3" name="2 İçerik Yer Tutucusu"/>
          <p:cNvSpPr>
            <a:spLocks noGrp="1"/>
          </p:cNvSpPr>
          <p:nvPr>
            <p:ph idx="1"/>
          </p:nvPr>
        </p:nvSpPr>
        <p:spPr/>
        <p:txBody>
          <a:bodyPr>
            <a:normAutofit/>
          </a:bodyPr>
          <a:lstStyle/>
          <a:p>
            <a:pPr>
              <a:buNone/>
            </a:pPr>
            <a:r>
              <a:rPr lang="tr-TR" dirty="0" smtClean="0">
                <a:solidFill>
                  <a:srgbClr val="FF0000"/>
                </a:solidFill>
              </a:rPr>
              <a:t>	1)Stratejik Yönetim</a:t>
            </a:r>
          </a:p>
          <a:p>
            <a:r>
              <a:rPr lang="tr-TR" dirty="0" smtClean="0"/>
              <a:t>Bu analiz yapıldıktan sonra örgütün vizyonu ve misyonu belirlenmekte sonra da strateji ve eylem planları oluşturulmaktadır.</a:t>
            </a:r>
          </a:p>
          <a:p>
            <a:r>
              <a:rPr lang="tr-TR" dirty="0" smtClean="0">
                <a:solidFill>
                  <a:srgbClr val="FF0000"/>
                </a:solidFill>
              </a:rPr>
              <a:t>Vizyon: </a:t>
            </a:r>
            <a:r>
              <a:rPr lang="tr-TR" dirty="0" smtClean="0"/>
              <a:t>Geleceğe ilişkin gerçekleştirilebilir amaç ve hedeftir.</a:t>
            </a:r>
          </a:p>
          <a:p>
            <a:r>
              <a:rPr lang="tr-TR" dirty="0" smtClean="0">
                <a:solidFill>
                  <a:srgbClr val="FF0000"/>
                </a:solidFill>
              </a:rPr>
              <a:t>Misyon: </a:t>
            </a:r>
            <a:r>
              <a:rPr lang="tr-TR" dirty="0" smtClean="0"/>
              <a:t>Örgütün var oluş nedenidir.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YENİ YÖNETİM YAKLAŞIMLARI</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solidFill>
                  <a:srgbClr val="FF0000"/>
                </a:solidFill>
              </a:rPr>
              <a:t>	1)Stratejik Yönetim</a:t>
            </a:r>
            <a:endParaRPr lang="tr-TR" dirty="0" smtClean="0"/>
          </a:p>
          <a:p>
            <a:r>
              <a:rPr lang="tr-TR" dirty="0" smtClean="0">
                <a:solidFill>
                  <a:srgbClr val="FF0000"/>
                </a:solidFill>
              </a:rPr>
              <a:t>Strateji:</a:t>
            </a:r>
            <a:r>
              <a:rPr lang="tr-TR" dirty="0" smtClean="0"/>
              <a:t> Madde ve insan kaynaklarının aynı amaca yönelik birlikte hareket etmesini sağlamak üzere yol, yöntem ve araçların belirlenmesi, yönlendirilmesi ve eylem birliği sağlanması sürecidir.</a:t>
            </a:r>
          </a:p>
          <a:p>
            <a:r>
              <a:rPr lang="tr-TR" dirty="0" smtClean="0">
                <a:solidFill>
                  <a:srgbClr val="FF0000"/>
                </a:solidFill>
              </a:rPr>
              <a:t>Eylem (Aksiyon): </a:t>
            </a:r>
            <a:r>
              <a:rPr lang="tr-TR" dirty="0" smtClean="0"/>
              <a:t>Belirlenecek stratejiler çerçevesinde izlenecek yollardır. Usul ve teknik bakımdan stratejiden daha ayrıntılıdır.</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YENİ YÖNETİM YAKLAŞIMLARI</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solidFill>
                  <a:srgbClr val="FF0000"/>
                </a:solidFill>
              </a:rPr>
              <a:t>	1)Stratejik Yönetim</a:t>
            </a:r>
          </a:p>
          <a:p>
            <a:r>
              <a:rPr lang="tr-TR" dirty="0" smtClean="0"/>
              <a:t>Stratejik yönetim sürecinin işleyişi:</a:t>
            </a:r>
          </a:p>
          <a:p>
            <a:pPr>
              <a:buNone/>
            </a:pPr>
            <a:r>
              <a:rPr lang="tr-TR" dirty="0" smtClean="0">
                <a:solidFill>
                  <a:srgbClr val="FF0000"/>
                </a:solidFill>
              </a:rPr>
              <a:t>	i)Amaç belirleme: </a:t>
            </a:r>
            <a:r>
              <a:rPr lang="tr-TR" dirty="0" smtClean="0"/>
              <a:t>Örgütün nelere gereksinimi olduğu, kısa ve uzun dönemde nelerin yapılması gerektiği ifade edilir.</a:t>
            </a:r>
          </a:p>
          <a:p>
            <a:pPr>
              <a:buNone/>
            </a:pPr>
            <a:r>
              <a:rPr lang="tr-TR" dirty="0" smtClean="0">
                <a:solidFill>
                  <a:srgbClr val="FF0000"/>
                </a:solidFill>
              </a:rPr>
              <a:t>	</a:t>
            </a:r>
            <a:r>
              <a:rPr lang="tr-TR" dirty="0" err="1" smtClean="0">
                <a:solidFill>
                  <a:srgbClr val="FF0000"/>
                </a:solidFill>
              </a:rPr>
              <a:t>ii</a:t>
            </a:r>
            <a:r>
              <a:rPr lang="tr-TR" dirty="0" smtClean="0">
                <a:solidFill>
                  <a:srgbClr val="FF0000"/>
                </a:solidFill>
              </a:rPr>
              <a:t>)Analiz: </a:t>
            </a:r>
            <a:r>
              <a:rPr lang="tr-TR" dirty="0" smtClean="0"/>
              <a:t>Örgütün güçlü ve zayıf yönlerini, örgütün elinde bulundurduğu fırsatları ve örgüte yönelik tehditleri ortaya koyacak bir SWOT analizi yapılır.</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YENİ YÖNETİM YAKLAŞIMLARI</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solidFill>
                  <a:srgbClr val="FF0000"/>
                </a:solidFill>
              </a:rPr>
              <a:t>	1)Stratejik Yönetim</a:t>
            </a:r>
          </a:p>
          <a:p>
            <a:r>
              <a:rPr lang="tr-TR" dirty="0" smtClean="0"/>
              <a:t>Stratejik yönetim sürecinin işleyişi:</a:t>
            </a:r>
          </a:p>
          <a:p>
            <a:pPr>
              <a:buNone/>
            </a:pPr>
            <a:r>
              <a:rPr lang="tr-TR" dirty="0" smtClean="0"/>
              <a:t>	</a:t>
            </a:r>
            <a:r>
              <a:rPr lang="tr-TR" dirty="0" err="1" smtClean="0">
                <a:solidFill>
                  <a:srgbClr val="FF0000"/>
                </a:solidFill>
              </a:rPr>
              <a:t>iii</a:t>
            </a:r>
            <a:r>
              <a:rPr lang="tr-TR" dirty="0" smtClean="0">
                <a:solidFill>
                  <a:srgbClr val="FF0000"/>
                </a:solidFill>
              </a:rPr>
              <a:t>)Strateji oluşturma: </a:t>
            </a:r>
            <a:r>
              <a:rPr lang="tr-TR" dirty="0" smtClean="0"/>
              <a:t>Analiz sonuçları göz önünde bulundurularak öncelikle nelerin yapılması gerektiği konusunda karar alınır; işlerin yolunda gitmediği durumlar için alternatifler belirlenir.</a:t>
            </a:r>
          </a:p>
          <a:p>
            <a:pPr>
              <a:buNone/>
            </a:pPr>
            <a:r>
              <a:rPr lang="tr-TR" dirty="0" smtClean="0"/>
              <a:t>	</a:t>
            </a:r>
            <a:r>
              <a:rPr lang="tr-TR" dirty="0" smtClean="0">
                <a:solidFill>
                  <a:srgbClr val="FF0000"/>
                </a:solidFill>
              </a:rPr>
              <a:t>iv)Strateji uygulama: </a:t>
            </a:r>
            <a:r>
              <a:rPr lang="tr-TR" dirty="0" smtClean="0"/>
              <a:t>Alınan kararlar ve hazırlanan planlar uygulamaya dökülür. </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YENİ YÖNETİM YAKLAŞIMLARI</a:t>
            </a:r>
            <a:endParaRPr lang="tr-TR" dirty="0"/>
          </a:p>
        </p:txBody>
      </p:sp>
      <p:sp>
        <p:nvSpPr>
          <p:cNvPr id="3" name="2 İçerik Yer Tutucusu"/>
          <p:cNvSpPr>
            <a:spLocks noGrp="1"/>
          </p:cNvSpPr>
          <p:nvPr>
            <p:ph idx="1"/>
          </p:nvPr>
        </p:nvSpPr>
        <p:spPr/>
        <p:txBody>
          <a:bodyPr/>
          <a:lstStyle/>
          <a:p>
            <a:pPr>
              <a:buNone/>
            </a:pPr>
            <a:r>
              <a:rPr lang="tr-TR" dirty="0" smtClean="0">
                <a:solidFill>
                  <a:srgbClr val="FF0000"/>
                </a:solidFill>
              </a:rPr>
              <a:t>	1)Stratejik Yönetim</a:t>
            </a:r>
          </a:p>
          <a:p>
            <a:r>
              <a:rPr lang="tr-TR" dirty="0" smtClean="0"/>
              <a:t>Stratejik yönetim sürecinin işleyişi:</a:t>
            </a:r>
          </a:p>
          <a:p>
            <a:pPr>
              <a:buNone/>
            </a:pPr>
            <a:r>
              <a:rPr lang="tr-TR" dirty="0" smtClean="0"/>
              <a:t>	</a:t>
            </a:r>
            <a:r>
              <a:rPr lang="tr-TR" dirty="0" smtClean="0">
                <a:solidFill>
                  <a:srgbClr val="FF0000"/>
                </a:solidFill>
              </a:rPr>
              <a:t>v)Strateji izleme: </a:t>
            </a:r>
            <a:r>
              <a:rPr lang="tr-TR" dirty="0" smtClean="0"/>
              <a:t>Planlanan hedeflere ulaşılıp ulaşılmadığı kontrol edilir; varsa aksaklıklar konusunda gerekli dönütler elde edilir; dönütler doğrultusunda süreç yeniden işletilir. </a:t>
            </a:r>
          </a:p>
          <a:p>
            <a:pPr>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KURAMLARI</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solidFill>
                  <a:srgbClr val="FF0000"/>
                </a:solidFill>
              </a:rPr>
              <a:t>Klasik kuram : </a:t>
            </a:r>
            <a:r>
              <a:rPr lang="tr-TR" dirty="0" smtClean="0"/>
              <a:t>Örgütü, rasyonel, ussal bir sistem olarak sunmuştur.</a:t>
            </a:r>
          </a:p>
          <a:p>
            <a:r>
              <a:rPr lang="tr-TR" dirty="0" err="1" smtClean="0">
                <a:solidFill>
                  <a:srgbClr val="FF0000"/>
                </a:solidFill>
              </a:rPr>
              <a:t>Neoklasik</a:t>
            </a:r>
            <a:r>
              <a:rPr lang="tr-TR" dirty="0" smtClean="0">
                <a:solidFill>
                  <a:srgbClr val="FF0000"/>
                </a:solidFill>
              </a:rPr>
              <a:t> kuram: </a:t>
            </a:r>
            <a:r>
              <a:rPr lang="tr-TR" dirty="0" smtClean="0"/>
              <a:t>İnsan ilişkilerinin oluşturduğu organik bir örgütsel yapı öngörülmüştür.</a:t>
            </a:r>
          </a:p>
          <a:p>
            <a:r>
              <a:rPr lang="tr-TR" dirty="0" smtClean="0">
                <a:solidFill>
                  <a:srgbClr val="FF0000"/>
                </a:solidFill>
              </a:rPr>
              <a:t>Modern kuram:</a:t>
            </a:r>
            <a:r>
              <a:rPr lang="tr-TR" dirty="0" smtClean="0"/>
              <a:t> Çalışanların karmaşık olduğunu ve çeşitli faktörler tarafından motive edildiğini öne sürmektedir. Örgütler dinamik ve açık sistemler olarak ele alındığı için değişim ve karmaşıklık bu kuramın üzerinde durduğu temel nokta olarak görülmektedir. </a:t>
            </a:r>
          </a:p>
          <a:p>
            <a:endParaRPr lang="tr-TR" dirty="0" smtClean="0"/>
          </a:p>
          <a:p>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YENİ YÖNETİM YAKLAŞIMLARI</a:t>
            </a:r>
            <a:endParaRPr lang="tr-TR" dirty="0"/>
          </a:p>
        </p:txBody>
      </p:sp>
      <p:sp>
        <p:nvSpPr>
          <p:cNvPr id="3" name="2 İçerik Yer Tutucusu"/>
          <p:cNvSpPr>
            <a:spLocks noGrp="1"/>
          </p:cNvSpPr>
          <p:nvPr>
            <p:ph idx="1"/>
          </p:nvPr>
        </p:nvSpPr>
        <p:spPr/>
        <p:txBody>
          <a:bodyPr>
            <a:normAutofit/>
          </a:bodyPr>
          <a:lstStyle/>
          <a:p>
            <a:pPr>
              <a:buNone/>
            </a:pPr>
            <a:r>
              <a:rPr lang="tr-TR" dirty="0" smtClean="0"/>
              <a:t>	</a:t>
            </a:r>
            <a:r>
              <a:rPr lang="tr-TR" dirty="0" smtClean="0">
                <a:solidFill>
                  <a:srgbClr val="FF0000"/>
                </a:solidFill>
              </a:rPr>
              <a:t>1)Stratejik Yönetim</a:t>
            </a:r>
            <a:endParaRPr lang="tr-TR" dirty="0" smtClean="0"/>
          </a:p>
          <a:p>
            <a:pPr>
              <a:buNone/>
            </a:pPr>
            <a:r>
              <a:rPr lang="tr-TR" dirty="0" smtClean="0">
                <a:solidFill>
                  <a:srgbClr val="FF0000"/>
                </a:solidFill>
              </a:rPr>
              <a:t>	Stratejik Planlama: </a:t>
            </a:r>
            <a:r>
              <a:rPr lang="tr-TR" dirty="0" smtClean="0"/>
              <a:t>Bir örgütün ne olduğu, ne için var olduğu, ne yaptığı ve yerine getirmekle yükümlü olduğu görevleri nasıl yerine getirdiği gibi bir örgütü şekillendiren ve ona rehberlik eden en temel karar ve etkinliklerinin belirlenmesini sağlayacak disipline edilmiş etkinliktir.</a:t>
            </a:r>
          </a:p>
          <a:p>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YENİ YÖNETİM YAKLAŞIMLARI</a:t>
            </a:r>
            <a:endParaRPr lang="tr-TR" dirty="0"/>
          </a:p>
        </p:txBody>
      </p:sp>
      <p:sp>
        <p:nvSpPr>
          <p:cNvPr id="3" name="2 İçerik Yer Tutucusu"/>
          <p:cNvSpPr>
            <a:spLocks noGrp="1"/>
          </p:cNvSpPr>
          <p:nvPr>
            <p:ph idx="1"/>
          </p:nvPr>
        </p:nvSpPr>
        <p:spPr/>
        <p:txBody>
          <a:bodyPr>
            <a:normAutofit/>
          </a:bodyPr>
          <a:lstStyle/>
          <a:p>
            <a:pPr>
              <a:buNone/>
            </a:pPr>
            <a:r>
              <a:rPr lang="tr-TR" dirty="0" smtClean="0">
                <a:solidFill>
                  <a:srgbClr val="FF0000"/>
                </a:solidFill>
              </a:rPr>
              <a:t>	1)Stratejik Yönetim</a:t>
            </a:r>
            <a:endParaRPr lang="tr-TR" dirty="0" smtClean="0"/>
          </a:p>
          <a:p>
            <a:r>
              <a:rPr lang="tr-TR" dirty="0" smtClean="0"/>
              <a:t>Stratejik planlama ile uzun vadede gerçekleşecek olaylara yön verilebilir; mevcut eğilimlerden yola çıkılarak geleceği kestirmek mümkün olabilir; gelecekte karşılaşılabilecek güçlükler önlenebilir ve olumsuzluklar giderilerek istenen bir gelecek yaratılabilir. </a:t>
            </a:r>
          </a:p>
          <a:p>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YENİ YÖNETİM YAKLAŞIMLARI</a:t>
            </a:r>
            <a:endParaRPr lang="tr-TR" dirty="0"/>
          </a:p>
        </p:txBody>
      </p:sp>
      <p:sp>
        <p:nvSpPr>
          <p:cNvPr id="3" name="2 İçerik Yer Tutucusu"/>
          <p:cNvSpPr>
            <a:spLocks noGrp="1"/>
          </p:cNvSpPr>
          <p:nvPr>
            <p:ph idx="1"/>
          </p:nvPr>
        </p:nvSpPr>
        <p:spPr/>
        <p:txBody>
          <a:bodyPr/>
          <a:lstStyle/>
          <a:p>
            <a:pPr>
              <a:buNone/>
            </a:pPr>
            <a:r>
              <a:rPr lang="tr-TR" dirty="0" smtClean="0"/>
              <a:t>	</a:t>
            </a:r>
            <a:r>
              <a:rPr lang="tr-TR" dirty="0" smtClean="0">
                <a:solidFill>
                  <a:srgbClr val="FF0000"/>
                </a:solidFill>
              </a:rPr>
              <a:t>2)Toplam Kalite Yönetimi</a:t>
            </a:r>
          </a:p>
          <a:p>
            <a:r>
              <a:rPr lang="tr-TR" dirty="0" smtClean="0"/>
              <a:t>Kalitenin üzerinde fikir birliğine varılmış en yaygın tanımlardan biri </a:t>
            </a:r>
            <a:r>
              <a:rPr lang="tr-TR" dirty="0" smtClean="0">
                <a:solidFill>
                  <a:srgbClr val="FF0000"/>
                </a:solidFill>
              </a:rPr>
              <a:t>müşteri memnuniyeti</a:t>
            </a:r>
            <a:r>
              <a:rPr lang="tr-TR" dirty="0" smtClean="0"/>
              <a:t>dir.</a:t>
            </a:r>
          </a:p>
          <a:p>
            <a:r>
              <a:rPr lang="tr-TR" dirty="0" smtClean="0"/>
              <a:t>Bir ürün ya da hizmetin amaca, müşteri beklentilerine ve kullanımına uygunluğu şeklinde algılanan kalitenin diğer ölçütü </a:t>
            </a:r>
            <a:r>
              <a:rPr lang="tr-TR" dirty="0" smtClean="0">
                <a:solidFill>
                  <a:srgbClr val="FF0000"/>
                </a:solidFill>
              </a:rPr>
              <a:t>hatasız üretim</a:t>
            </a:r>
            <a:r>
              <a:rPr lang="tr-TR" dirty="0" smtClean="0"/>
              <a:t>dir.</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YENİ YÖNETİM YAKLAŞIMLARI</a:t>
            </a:r>
            <a:endParaRPr lang="tr-TR" dirty="0"/>
          </a:p>
        </p:txBody>
      </p:sp>
      <p:sp>
        <p:nvSpPr>
          <p:cNvPr id="3" name="2 İçerik Yer Tutucusu"/>
          <p:cNvSpPr>
            <a:spLocks noGrp="1"/>
          </p:cNvSpPr>
          <p:nvPr>
            <p:ph idx="1"/>
          </p:nvPr>
        </p:nvSpPr>
        <p:spPr/>
        <p:txBody>
          <a:bodyPr>
            <a:normAutofit fontScale="92500"/>
          </a:bodyPr>
          <a:lstStyle/>
          <a:p>
            <a:pPr>
              <a:buNone/>
            </a:pPr>
            <a:r>
              <a:rPr lang="tr-TR" dirty="0" smtClean="0">
                <a:solidFill>
                  <a:srgbClr val="FF0000"/>
                </a:solidFill>
              </a:rPr>
              <a:t>	2)Toplam Kalite Yönetimi</a:t>
            </a:r>
          </a:p>
          <a:p>
            <a:r>
              <a:rPr lang="tr-TR" dirty="0" smtClean="0"/>
              <a:t>Toplam kalite kavramı, ilk kez 1957’de A. </a:t>
            </a:r>
            <a:r>
              <a:rPr lang="tr-TR" dirty="0" err="1" smtClean="0"/>
              <a:t>Feigenbaum</a:t>
            </a:r>
            <a:r>
              <a:rPr lang="tr-TR" dirty="0" smtClean="0"/>
              <a:t> tarafından kullanılmıştır.</a:t>
            </a:r>
          </a:p>
          <a:p>
            <a:r>
              <a:rPr lang="tr-TR" dirty="0" smtClean="0"/>
              <a:t>Toplam kalite, bir işletmenin pazarlama, satış, tasarım ve üretim gibi tüm bölümlerinin kalite kontrolünde görev alması olarak tanımlanmıştır.</a:t>
            </a:r>
          </a:p>
          <a:p>
            <a:r>
              <a:rPr lang="tr-TR" dirty="0" smtClean="0"/>
              <a:t>Toplam kalite yönetimine (TKY) </a:t>
            </a:r>
            <a:r>
              <a:rPr lang="tr-TR" dirty="0" smtClean="0">
                <a:solidFill>
                  <a:srgbClr val="FF0000"/>
                </a:solidFill>
              </a:rPr>
              <a:t>sürekli gelişme (</a:t>
            </a:r>
            <a:r>
              <a:rPr lang="tr-TR" dirty="0" err="1" smtClean="0">
                <a:solidFill>
                  <a:srgbClr val="FF0000"/>
                </a:solidFill>
              </a:rPr>
              <a:t>kaizen</a:t>
            </a:r>
            <a:r>
              <a:rPr lang="tr-TR" dirty="0" smtClean="0">
                <a:solidFill>
                  <a:srgbClr val="FF0000"/>
                </a:solidFill>
              </a:rPr>
              <a:t>) </a:t>
            </a:r>
            <a:r>
              <a:rPr lang="tr-TR" dirty="0" smtClean="0"/>
              <a:t>kavramı </a:t>
            </a:r>
            <a:r>
              <a:rPr lang="tr-TR" dirty="0" err="1" smtClean="0"/>
              <a:t>Masaaki</a:t>
            </a:r>
            <a:r>
              <a:rPr lang="tr-TR" dirty="0" smtClean="0"/>
              <a:t> </a:t>
            </a:r>
            <a:r>
              <a:rPr lang="tr-TR" dirty="0" err="1" smtClean="0"/>
              <a:t>Imai</a:t>
            </a:r>
            <a:r>
              <a:rPr lang="tr-TR" dirty="0" smtClean="0"/>
              <a:t> tarafından kazandırılmıştır.</a:t>
            </a: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YENİ YÖNETİM YAKLAŞIMLARI</a:t>
            </a:r>
            <a:endParaRPr lang="tr-TR" dirty="0"/>
          </a:p>
        </p:txBody>
      </p:sp>
      <p:sp>
        <p:nvSpPr>
          <p:cNvPr id="3" name="2 İçerik Yer Tutucusu"/>
          <p:cNvSpPr>
            <a:spLocks noGrp="1"/>
          </p:cNvSpPr>
          <p:nvPr>
            <p:ph idx="1"/>
          </p:nvPr>
        </p:nvSpPr>
        <p:spPr/>
        <p:txBody>
          <a:bodyPr/>
          <a:lstStyle/>
          <a:p>
            <a:pPr>
              <a:buNone/>
            </a:pPr>
            <a:r>
              <a:rPr lang="tr-TR" dirty="0" smtClean="0">
                <a:solidFill>
                  <a:srgbClr val="FF0000"/>
                </a:solidFill>
              </a:rPr>
              <a:t>	2)Toplam Kalite Yönetimi</a:t>
            </a:r>
          </a:p>
          <a:p>
            <a:r>
              <a:rPr lang="tr-TR" dirty="0" smtClean="0"/>
              <a:t>Eğitim kurumlarında TKY uygulaması çerçevesinde birçok teknikten yararlanılabilir. </a:t>
            </a:r>
          </a:p>
          <a:p>
            <a:r>
              <a:rPr lang="tr-TR" dirty="0" smtClean="0"/>
              <a:t>Ör.)Beyin fırtınası, balık kılçığı, kalite çemberleri, </a:t>
            </a:r>
            <a:r>
              <a:rPr lang="tr-TR" dirty="0" err="1" smtClean="0"/>
              <a:t>Pareto</a:t>
            </a:r>
            <a:r>
              <a:rPr lang="tr-TR" dirty="0" smtClean="0"/>
              <a:t> analizi, benchmarking (kıyaslama)</a:t>
            </a: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YENİ YÖNETİM YAKLAŞIMLARI</a:t>
            </a:r>
            <a:endParaRPr lang="tr-TR" dirty="0"/>
          </a:p>
        </p:txBody>
      </p:sp>
      <p:sp>
        <p:nvSpPr>
          <p:cNvPr id="3" name="2 İçerik Yer Tutucusu"/>
          <p:cNvSpPr>
            <a:spLocks noGrp="1"/>
          </p:cNvSpPr>
          <p:nvPr>
            <p:ph idx="1"/>
          </p:nvPr>
        </p:nvSpPr>
        <p:spPr/>
        <p:txBody>
          <a:bodyPr>
            <a:normAutofit fontScale="85000" lnSpcReduction="20000"/>
          </a:bodyPr>
          <a:lstStyle/>
          <a:p>
            <a:pPr>
              <a:buNone/>
            </a:pPr>
            <a:r>
              <a:rPr lang="tr-TR" dirty="0" smtClean="0"/>
              <a:t>	</a:t>
            </a:r>
            <a:r>
              <a:rPr lang="tr-TR" dirty="0" smtClean="0">
                <a:solidFill>
                  <a:srgbClr val="FF0000"/>
                </a:solidFill>
              </a:rPr>
              <a:t>3)Yönetişim</a:t>
            </a:r>
          </a:p>
          <a:p>
            <a:r>
              <a:rPr lang="tr-TR" dirty="0" smtClean="0"/>
              <a:t>Yönetişim, hükümet ile hükümet dışı örgütlerin etkileşerek ve ortaklaşarak devleti yönetmesi anlamını taşımaktadır.</a:t>
            </a:r>
          </a:p>
          <a:p>
            <a:r>
              <a:rPr lang="tr-TR" dirty="0" smtClean="0"/>
              <a:t>Siyasal erkin sınırlarını daraltan ve ülkeyi yüksek kurullar eliyle yönetmeyi tasarlayan yönetişimin devlet, özel kesim kuruluşları ve sivil toplum örgütleri olmak üzere üç ayağı vardır.</a:t>
            </a:r>
          </a:p>
          <a:p>
            <a:r>
              <a:rPr lang="tr-TR" dirty="0" smtClean="0"/>
              <a:t>Yönetim, toplumsal yaşamı kontrol eden kurumlarla ilgilenirken; yönetişim istenen sonuçlara ulaşılacak etkinliklerin bir takım araçlar yoluyla denetlenmesi ile ilgilidir.</a:t>
            </a:r>
          </a:p>
          <a:p>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YENİ YÖNETİM YAKLAŞIMLARI</a:t>
            </a: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dirty="0" smtClean="0">
                <a:solidFill>
                  <a:srgbClr val="FF0000"/>
                </a:solidFill>
              </a:rPr>
              <a:t>	3)Yönetişim</a:t>
            </a:r>
          </a:p>
          <a:p>
            <a:r>
              <a:rPr lang="tr-TR" dirty="0" smtClean="0"/>
              <a:t>Yönetişim yaklaşımına göre eğitim:</a:t>
            </a:r>
          </a:p>
          <a:p>
            <a:r>
              <a:rPr lang="tr-TR" dirty="0" smtClean="0"/>
              <a:t>Kamusal bir hizmet olmaktan çok ekonomik bir ödüldür.</a:t>
            </a:r>
          </a:p>
          <a:p>
            <a:r>
              <a:rPr lang="tr-TR" dirty="0" smtClean="0"/>
              <a:t>Eğitim ulusal planlamayla değil, küresel bir düzenlemeyle kamuya sunulmalıdır.</a:t>
            </a:r>
          </a:p>
          <a:p>
            <a:r>
              <a:rPr lang="tr-TR" dirty="0" smtClean="0"/>
              <a:t>Kamunun yararını koruyan ve küreselleşmeye karşı çıkan ulus devletlerin zayıflatılması amaçlanmaktadır.</a:t>
            </a:r>
          </a:p>
          <a:p>
            <a:endParaRPr lang="tr-TR" dirty="0" smtClean="0">
              <a:solidFill>
                <a:srgbClr val="FF0000"/>
              </a:solidFill>
            </a:endParaRPr>
          </a:p>
          <a:p>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Yararlanılan Kaynaklar</a:t>
            </a:r>
            <a:endParaRPr lang="tr-TR" dirty="0"/>
          </a:p>
        </p:txBody>
      </p:sp>
      <p:sp>
        <p:nvSpPr>
          <p:cNvPr id="3" name="2 İçerik Yer Tutucusu"/>
          <p:cNvSpPr>
            <a:spLocks noGrp="1"/>
          </p:cNvSpPr>
          <p:nvPr>
            <p:ph idx="1"/>
          </p:nvPr>
        </p:nvSpPr>
        <p:spPr/>
        <p:txBody>
          <a:bodyPr>
            <a:normAutofit fontScale="85000" lnSpcReduction="10000"/>
          </a:bodyPr>
          <a:lstStyle/>
          <a:p>
            <a:r>
              <a:rPr lang="tr-TR" dirty="0" err="1" smtClean="0"/>
              <a:t>Altınkurt</a:t>
            </a:r>
            <a:r>
              <a:rPr lang="tr-TR" dirty="0" smtClean="0"/>
              <a:t>, Y. ve Yılmaz, K. (2010). Stratejik yönetim ve stratejik liderlik. H. B. </a:t>
            </a:r>
            <a:r>
              <a:rPr lang="tr-TR" dirty="0" err="1" smtClean="0"/>
              <a:t>Memduhoğlu</a:t>
            </a:r>
            <a:r>
              <a:rPr lang="tr-TR" dirty="0" smtClean="0"/>
              <a:t> ve K. Yılmaz (Ed.). </a:t>
            </a:r>
            <a:r>
              <a:rPr lang="tr-TR" i="1" dirty="0" smtClean="0"/>
              <a:t>Yönetimde yeni yaklaşımlar </a:t>
            </a:r>
            <a:r>
              <a:rPr lang="tr-TR" dirty="0" smtClean="0"/>
              <a:t>(125-140).</a:t>
            </a:r>
          </a:p>
          <a:p>
            <a:r>
              <a:rPr lang="tr-TR" dirty="0" smtClean="0"/>
              <a:t>Başaran, İ. E. ve </a:t>
            </a:r>
            <a:r>
              <a:rPr lang="tr-TR" dirty="0" err="1" smtClean="0"/>
              <a:t>Çınkır</a:t>
            </a:r>
            <a:r>
              <a:rPr lang="tr-TR" dirty="0" smtClean="0"/>
              <a:t>, Ş. (2013). </a:t>
            </a:r>
            <a:r>
              <a:rPr lang="tr-TR" i="1" dirty="0" smtClean="0"/>
              <a:t>Türk eğitim sistemi ve okul yönetimi. </a:t>
            </a:r>
            <a:r>
              <a:rPr lang="tr-TR" dirty="0" smtClean="0"/>
              <a:t>(4. Baskı). Ankara: Siyasal </a:t>
            </a:r>
            <a:r>
              <a:rPr lang="tr-TR" dirty="0" err="1" smtClean="0"/>
              <a:t>Kitabevi</a:t>
            </a:r>
            <a:r>
              <a:rPr lang="tr-TR" dirty="0" smtClean="0"/>
              <a:t>.</a:t>
            </a:r>
          </a:p>
          <a:p>
            <a:r>
              <a:rPr lang="tr-TR" dirty="0" smtClean="0"/>
              <a:t>İpek, C. (2014). Yönetim teorileri. H. B. </a:t>
            </a:r>
            <a:r>
              <a:rPr lang="tr-TR" dirty="0" err="1" smtClean="0"/>
              <a:t>Memduhoğlu</a:t>
            </a:r>
            <a:r>
              <a:rPr lang="tr-TR" dirty="0" smtClean="0"/>
              <a:t> ve K. Yılmaz (Ed.). </a:t>
            </a:r>
            <a:r>
              <a:rPr lang="tr-TR" i="1" dirty="0" smtClean="0"/>
              <a:t>Türk eğitim sistemi ve okul yönetimi </a:t>
            </a:r>
            <a:r>
              <a:rPr lang="tr-TR" dirty="0" smtClean="0"/>
              <a:t>(89-133). Ankara: </a:t>
            </a:r>
            <a:r>
              <a:rPr lang="tr-TR" dirty="0" err="1" smtClean="0"/>
              <a:t>Pegem</a:t>
            </a:r>
            <a:r>
              <a:rPr lang="tr-TR" dirty="0" smtClean="0"/>
              <a:t> Akademi.</a:t>
            </a:r>
          </a:p>
          <a:p>
            <a:r>
              <a:rPr lang="tr-TR" dirty="0" err="1" smtClean="0"/>
              <a:t>Koçel</a:t>
            </a:r>
            <a:r>
              <a:rPr lang="tr-TR" dirty="0" smtClean="0"/>
              <a:t>, T. (2011). </a:t>
            </a:r>
            <a:r>
              <a:rPr lang="tr-TR" i="1" dirty="0" smtClean="0"/>
              <a:t>İşletme yöneticiliği</a:t>
            </a:r>
            <a:r>
              <a:rPr lang="tr-TR" dirty="0" smtClean="0"/>
              <a:t>. (13. Baskı). İstanbul: Beta Basım.</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MODERN YÖNETİM KURAMLARI</a:t>
            </a:r>
            <a:endParaRPr lang="tr-TR" dirty="0"/>
          </a:p>
        </p:txBody>
      </p:sp>
      <p:sp>
        <p:nvSpPr>
          <p:cNvPr id="3" name="2 İçerik Yer Tutucusu"/>
          <p:cNvSpPr>
            <a:spLocks noGrp="1"/>
          </p:cNvSpPr>
          <p:nvPr>
            <p:ph idx="1"/>
          </p:nvPr>
        </p:nvSpPr>
        <p:spPr/>
        <p:txBody>
          <a:bodyPr>
            <a:normAutofit fontScale="92500"/>
          </a:bodyPr>
          <a:lstStyle/>
          <a:p>
            <a:r>
              <a:rPr lang="tr-TR" dirty="0" smtClean="0"/>
              <a:t>Yönetim biliminde sistem yaklaşımı ile başlayan ve çağdaş yönetim teorileri olarak bilinen dönem sanayi döneminden sanayi sonrası döneme geçişi simgelemektedir. </a:t>
            </a:r>
          </a:p>
          <a:p>
            <a:r>
              <a:rPr lang="tr-TR" dirty="0" smtClean="0"/>
              <a:t>Bu yeni dönemin temel özellikleri:</a:t>
            </a:r>
          </a:p>
          <a:p>
            <a:pPr>
              <a:buNone/>
            </a:pPr>
            <a:r>
              <a:rPr lang="tr-TR" dirty="0" smtClean="0"/>
              <a:t>	1)İşgücünün mal üretimi temelli sektörden hizmet ve enformasyon sektörüne kaymaya başlaması</a:t>
            </a:r>
          </a:p>
          <a:p>
            <a:pPr>
              <a:buNone/>
            </a:pPr>
            <a:r>
              <a:rPr lang="tr-TR" dirty="0" smtClean="0"/>
              <a:t>	2)Profesyonel ve teknik birtakım yeni mesleklerin ortaya çıkmaya başlaması</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MODERN YÖNETİM KURAMLARI</a:t>
            </a:r>
            <a:endParaRPr lang="tr-TR" dirty="0"/>
          </a:p>
        </p:txBody>
      </p:sp>
      <p:sp>
        <p:nvSpPr>
          <p:cNvPr id="3" name="2 İçerik Yer Tutucusu"/>
          <p:cNvSpPr>
            <a:spLocks noGrp="1"/>
          </p:cNvSpPr>
          <p:nvPr>
            <p:ph idx="1"/>
          </p:nvPr>
        </p:nvSpPr>
        <p:spPr/>
        <p:txBody>
          <a:bodyPr>
            <a:normAutofit lnSpcReduction="10000"/>
          </a:bodyPr>
          <a:lstStyle/>
          <a:p>
            <a:r>
              <a:rPr lang="tr-TR" dirty="0" smtClean="0"/>
              <a:t>Bu yeni dönemin temel özellikleri:</a:t>
            </a:r>
          </a:p>
          <a:p>
            <a:pPr>
              <a:buNone/>
            </a:pPr>
            <a:r>
              <a:rPr lang="tr-TR" dirty="0" smtClean="0"/>
              <a:t>	3)Teorik bilgilerin, gerek yeniliklerin gerek toplumsal politikaların temelini oluşturmaya başlaması</a:t>
            </a:r>
          </a:p>
          <a:p>
            <a:pPr>
              <a:buNone/>
            </a:pPr>
            <a:r>
              <a:rPr lang="tr-TR" dirty="0" smtClean="0"/>
              <a:t>	4)Teknolojinin ve teknolojik gelişmelerin planlanıp kontrol edilme gereğinin ortaya çıkması</a:t>
            </a:r>
          </a:p>
          <a:p>
            <a:pPr>
              <a:buNone/>
            </a:pPr>
            <a:r>
              <a:rPr lang="tr-TR" dirty="0" smtClean="0"/>
              <a:t>	5)Entelektüel teknolojiyi ortaya çıkaran kitlesel bilgisayar sistemlerinin ortaya çıkması</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MODERN YÖNETİM KURAMLARI</a:t>
            </a:r>
            <a:endParaRPr lang="tr-TR" dirty="0"/>
          </a:p>
        </p:txBody>
      </p:sp>
      <p:sp>
        <p:nvSpPr>
          <p:cNvPr id="3" name="2 İçerik Yer Tutucusu"/>
          <p:cNvSpPr>
            <a:spLocks noGrp="1"/>
          </p:cNvSpPr>
          <p:nvPr>
            <p:ph idx="1"/>
          </p:nvPr>
        </p:nvSpPr>
        <p:spPr/>
        <p:txBody>
          <a:bodyPr/>
          <a:lstStyle/>
          <a:p>
            <a:r>
              <a:rPr lang="tr-TR" dirty="0" smtClean="0"/>
              <a:t>Modern yönetim kuramları 3 grupta toplanabilir:</a:t>
            </a:r>
          </a:p>
          <a:p>
            <a:pPr>
              <a:buNone/>
            </a:pPr>
            <a:r>
              <a:rPr lang="tr-TR" dirty="0" smtClean="0"/>
              <a:t>	1)Genel Sistem Teorisi</a:t>
            </a:r>
          </a:p>
          <a:p>
            <a:pPr>
              <a:buNone/>
            </a:pPr>
            <a:r>
              <a:rPr lang="tr-TR" dirty="0" smtClean="0"/>
              <a:t>	2)Açık Sistem Teorisi</a:t>
            </a:r>
          </a:p>
          <a:p>
            <a:pPr>
              <a:buNone/>
            </a:pPr>
            <a:r>
              <a:rPr lang="tr-TR" dirty="0" smtClean="0"/>
              <a:t>	3)Durumsallık Teorisi</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MODERN YÖNETİM KURAMLARI</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solidFill>
                  <a:srgbClr val="FF0000"/>
                </a:solidFill>
              </a:rPr>
              <a:t>	1)Genel Sistem Teorisi</a:t>
            </a:r>
          </a:p>
          <a:p>
            <a:r>
              <a:rPr lang="tr-TR" dirty="0" err="1" smtClean="0"/>
              <a:t>Ludwig</a:t>
            </a:r>
            <a:r>
              <a:rPr lang="tr-TR" dirty="0" smtClean="0"/>
              <a:t> </a:t>
            </a:r>
            <a:r>
              <a:rPr lang="tr-TR" dirty="0" err="1" smtClean="0"/>
              <a:t>Bertalanffy</a:t>
            </a:r>
            <a:r>
              <a:rPr lang="tr-TR" dirty="0" smtClean="0"/>
              <a:t>, bir organizmanın birbirine bağlı yapı ve işlevler bütünü olduğunu ileri sürmüştür.</a:t>
            </a:r>
          </a:p>
          <a:p>
            <a:r>
              <a:rPr lang="tr-TR" dirty="0" smtClean="0"/>
              <a:t>Dünyada 10 farklı sistemden oluşan bir sistemler hiyerarşisi vardır: Öğesel etkileşim, duruk yapılar, yalın devinimli yapılar, özdevinimli yapılar, öz yaşamlılar, bitki, hayvan, insan, sosyal sistemler, soyut sistem</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MODERN YÖNETİM KURAMLARI</a:t>
            </a: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dirty="0" smtClean="0">
                <a:solidFill>
                  <a:srgbClr val="FF0000"/>
                </a:solidFill>
              </a:rPr>
              <a:t>	1)Genel Sistem Teorisi</a:t>
            </a:r>
          </a:p>
          <a:p>
            <a:r>
              <a:rPr lang="tr-TR" dirty="0" err="1" smtClean="0"/>
              <a:t>Bertalanffy’nin</a:t>
            </a:r>
            <a:r>
              <a:rPr lang="tr-TR" dirty="0" smtClean="0"/>
              <a:t> biyolojik bir organizma için söylediği sosyal bilimlerde örgütlere şu şekilde uyarlanabilir:</a:t>
            </a:r>
          </a:p>
          <a:p>
            <a:r>
              <a:rPr lang="tr-TR" dirty="0" smtClean="0"/>
              <a:t>Bir örgüt birbirine bağlı yapı ve görevlerin oluşturduğu bir sistemdir. Örgüt gruplardan, gruplar da uyum içinde çalışmaları gereken bireylerden oluşur. Her birey diğer bireylerden mesaj alabilme, aldığı mesaja cevap verebilme yeteneğinde olmalıdır.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MODERN YÖNETİM KURAMLARI</a:t>
            </a:r>
            <a:endParaRPr lang="tr-TR" dirty="0"/>
          </a:p>
        </p:txBody>
      </p:sp>
      <p:sp>
        <p:nvSpPr>
          <p:cNvPr id="3" name="2 İçerik Yer Tutucusu"/>
          <p:cNvSpPr>
            <a:spLocks noGrp="1"/>
          </p:cNvSpPr>
          <p:nvPr>
            <p:ph idx="1"/>
          </p:nvPr>
        </p:nvSpPr>
        <p:spPr/>
        <p:txBody>
          <a:bodyPr/>
          <a:lstStyle/>
          <a:p>
            <a:pPr>
              <a:buNone/>
            </a:pPr>
            <a:r>
              <a:rPr lang="tr-TR" dirty="0" smtClean="0">
                <a:solidFill>
                  <a:srgbClr val="FF0000"/>
                </a:solidFill>
              </a:rPr>
              <a:t>	2)Açık Sistem Teorisi</a:t>
            </a:r>
          </a:p>
          <a:p>
            <a:r>
              <a:rPr lang="tr-TR" dirty="0" err="1" smtClean="0"/>
              <a:t>Özyaşamlı</a:t>
            </a:r>
            <a:r>
              <a:rPr lang="tr-TR" dirty="0" smtClean="0"/>
              <a:t> canlılarda olduğu gibi örgütler de yaşamlarını sürdürebilmek için çevresinden birtakım girdiler almak ve çevresine çıktı sunmak durumundadır.</a:t>
            </a:r>
          </a:p>
          <a:p>
            <a:r>
              <a:rPr lang="tr-TR" dirty="0" smtClean="0"/>
              <a:t>Örgütler, yeterli girdi sağlanıp sağlanamaması, teknolojik gelişmeler ve yasal düzenlemeler gibi birçok çevresel faktörden etkilenirler.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MODERN YÖNETİM KURAMLARI</a:t>
            </a:r>
            <a:endParaRPr lang="tr-TR" dirty="0"/>
          </a:p>
        </p:txBody>
      </p:sp>
      <p:sp>
        <p:nvSpPr>
          <p:cNvPr id="3" name="2 İçerik Yer Tutucusu"/>
          <p:cNvSpPr>
            <a:spLocks noGrp="1"/>
          </p:cNvSpPr>
          <p:nvPr>
            <p:ph idx="1"/>
          </p:nvPr>
        </p:nvSpPr>
        <p:spPr/>
        <p:txBody>
          <a:bodyPr/>
          <a:lstStyle/>
          <a:p>
            <a:pPr>
              <a:buNone/>
            </a:pPr>
            <a:r>
              <a:rPr lang="tr-TR" dirty="0" smtClean="0">
                <a:solidFill>
                  <a:srgbClr val="FF0000"/>
                </a:solidFill>
              </a:rPr>
              <a:t>	2)Açık Sistem Teorisi</a:t>
            </a:r>
          </a:p>
          <a:p>
            <a:endParaRPr lang="tr-TR" dirty="0"/>
          </a:p>
        </p:txBody>
      </p:sp>
      <p:pic>
        <p:nvPicPr>
          <p:cNvPr id="1026" name="Picture 2" descr="C:\Users\User\Desktop\slide_10.jpg"/>
          <p:cNvPicPr>
            <a:picLocks noChangeAspect="1" noChangeArrowheads="1"/>
          </p:cNvPicPr>
          <p:nvPr/>
        </p:nvPicPr>
        <p:blipFill>
          <a:blip r:embed="rId2"/>
          <a:srcRect/>
          <a:stretch>
            <a:fillRect/>
          </a:stretch>
        </p:blipFill>
        <p:spPr bwMode="auto">
          <a:xfrm>
            <a:off x="500034" y="2071678"/>
            <a:ext cx="8072462" cy="4786322"/>
          </a:xfrm>
          <a:prstGeom prst="rect">
            <a:avLst/>
          </a:prstGeom>
          <a:noFill/>
        </p:spPr>
      </p:pic>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TotalTime>
  <Words>313</Words>
  <Application>Microsoft Office PowerPoint</Application>
  <PresentationFormat>Ekran Gösterisi (4:3)</PresentationFormat>
  <Paragraphs>113</Paragraphs>
  <Slides>27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27</vt:i4>
      </vt:variant>
    </vt:vector>
  </HeadingPairs>
  <TitlesOfParts>
    <vt:vector size="30" baseType="lpstr">
      <vt:lpstr>Arial</vt:lpstr>
      <vt:lpstr>Calibri</vt:lpstr>
      <vt:lpstr>Ofis Teması</vt:lpstr>
      <vt:lpstr>MODERN YÖNETİM KURAMLARI VE YENİ YAKLAŞIMLAR</vt:lpstr>
      <vt:lpstr>YÖNETİM KURAMLARI</vt:lpstr>
      <vt:lpstr>MODERN YÖNETİM KURAMLARI</vt:lpstr>
      <vt:lpstr>MODERN YÖNETİM KURAMLARI</vt:lpstr>
      <vt:lpstr>MODERN YÖNETİM KURAMLARI</vt:lpstr>
      <vt:lpstr>MODERN YÖNETİM KURAMLARI</vt:lpstr>
      <vt:lpstr>MODERN YÖNETİM KURAMLARI</vt:lpstr>
      <vt:lpstr>MODERN YÖNETİM KURAMLARI</vt:lpstr>
      <vt:lpstr>MODERN YÖNETİM KURAMLARI</vt:lpstr>
      <vt:lpstr>MODERN YÖNETİM KURAMLARI</vt:lpstr>
      <vt:lpstr>MODERN YÖNETİM KURAMLARI</vt:lpstr>
      <vt:lpstr>YENİ YÖNETİM YAKLAŞIMLARI</vt:lpstr>
      <vt:lpstr>YENİ YÖNETİM YAKLAŞIMLARI</vt:lpstr>
      <vt:lpstr>YENİ YÖNETİM YAKLAŞIMLARI</vt:lpstr>
      <vt:lpstr>YENİ YÖNETİM YAKLAŞIMLARI</vt:lpstr>
      <vt:lpstr>YENİ YÖNETİM YAKLAŞIMLARI</vt:lpstr>
      <vt:lpstr>YENİ YÖNETİM YAKLAŞIMLARI</vt:lpstr>
      <vt:lpstr>YENİ YÖNETİM YAKLAŞIMLARI</vt:lpstr>
      <vt:lpstr>YENİ YÖNETİM YAKLAŞIMLARI</vt:lpstr>
      <vt:lpstr>YENİ YÖNETİM YAKLAŞIMLARI</vt:lpstr>
      <vt:lpstr>YENİ YÖNETİM YAKLAŞIMLARI</vt:lpstr>
      <vt:lpstr>YENİ YÖNETİM YAKLAŞIMLARI</vt:lpstr>
      <vt:lpstr>YENİ YÖNETİM YAKLAŞIMLARI</vt:lpstr>
      <vt:lpstr>YENİ YÖNETİM YAKLAŞIMLARI</vt:lpstr>
      <vt:lpstr>YENİ YÖNETİM YAKLAŞIMLARI</vt:lpstr>
      <vt:lpstr>YENİ YÖNETİM YAKLAŞIMLARI</vt:lpstr>
      <vt:lpstr>Yararlanılan 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MODERN YÖNETİM KURAMLARI VE YENİ YAKLAŞIMLAR</dc:title>
  <dc:creator>inci �z</dc:creator>
  <cp:lastModifiedBy>msi</cp:lastModifiedBy>
  <cp:revision>98</cp:revision>
  <dcterms:created xsi:type="dcterms:W3CDTF">2017-02-06T05:03:39Z</dcterms:created>
  <dcterms:modified xsi:type="dcterms:W3CDTF">2021-04-23T17:24:26Z</dcterms:modified>
</cp:coreProperties>
</file>