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481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0916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623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80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555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418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8362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46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2584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5951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115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566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03548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287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0797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32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848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10005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65443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6419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0057156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tx1"/>
                </a:solidFill>
                <a:latin typeface="+mn-lt"/>
              </a:rPr>
              <a:t>Bakterilerin Üremeleri </a:t>
            </a:r>
          </a:p>
        </p:txBody>
      </p:sp>
      <p:sp>
        <p:nvSpPr>
          <p:cNvPr id="3" name="İçerik Yer Tutucusu 2"/>
          <p:cNvSpPr>
            <a:spLocks noGrp="1"/>
          </p:cNvSpPr>
          <p:nvPr>
            <p:ph idx="1"/>
          </p:nvPr>
        </p:nvSpPr>
        <p:spPr/>
        <p:txBody>
          <a:bodyPr/>
          <a:lstStyle/>
          <a:p>
            <a:r>
              <a:rPr lang="tr-TR" sz="3200" dirty="0">
                <a:solidFill>
                  <a:schemeClr val="tx1"/>
                </a:solidFill>
                <a:latin typeface="+mn-lt"/>
              </a:rPr>
              <a:t>Bakteriler uygun koşullarda hızla çoğalmaktadır. Uygun besin, nem ve sıcaklık koşullarında hızla üremeye başlarlar. Bakteriler her 20 dakikada bir ikiye bölünerek ürerler ve geometrik dizi şeklinde artarak çoğalırlar (1, 2, 4, 8, 16, 32, 64, ...). </a:t>
            </a:r>
          </a:p>
        </p:txBody>
      </p:sp>
    </p:spTree>
    <p:extLst>
      <p:ext uri="{BB962C8B-B14F-4D97-AF65-F5344CB8AC3E}">
        <p14:creationId xmlns:p14="http://schemas.microsoft.com/office/powerpoint/2010/main" val="493738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tx1"/>
                </a:solidFill>
                <a:latin typeface="+mn-lt"/>
              </a:rPr>
              <a:t>Bakterilerin Üremeleri </a:t>
            </a:r>
          </a:p>
        </p:txBody>
      </p:sp>
      <p:sp>
        <p:nvSpPr>
          <p:cNvPr id="3" name="İçerik Yer Tutucusu 2"/>
          <p:cNvSpPr>
            <a:spLocks noGrp="1"/>
          </p:cNvSpPr>
          <p:nvPr>
            <p:ph idx="1"/>
          </p:nvPr>
        </p:nvSpPr>
        <p:spPr/>
        <p:txBody>
          <a:bodyPr>
            <a:normAutofit fontScale="92500"/>
          </a:bodyPr>
          <a:lstStyle/>
          <a:p>
            <a:r>
              <a:rPr lang="tr-TR" sz="3200" dirty="0">
                <a:solidFill>
                  <a:schemeClr val="tx1"/>
                </a:solidFill>
                <a:latin typeface="+mn-lt"/>
              </a:rPr>
              <a:t>Birkaç saatte sayıları milyonlara ulaşır. Şartlar uygun olduğunda tek bir bakteriden 7 saat içinde 2.097.152 adet ve </a:t>
            </a:r>
            <a:r>
              <a:rPr lang="tr-TR" sz="3200" dirty="0" smtClean="0">
                <a:solidFill>
                  <a:schemeClr val="tx1"/>
                </a:solidFill>
                <a:latin typeface="+mn-lt"/>
              </a:rPr>
              <a:t>13 </a:t>
            </a:r>
            <a:r>
              <a:rPr lang="tr-TR" sz="3200" dirty="0">
                <a:solidFill>
                  <a:schemeClr val="tx1"/>
                </a:solidFill>
                <a:latin typeface="+mn-lt"/>
              </a:rPr>
              <a:t>saat içinde ise </a:t>
            </a:r>
            <a:r>
              <a:rPr lang="tr-TR" sz="3200" dirty="0" smtClean="0">
                <a:solidFill>
                  <a:schemeClr val="tx1"/>
                </a:solidFill>
                <a:latin typeface="+mn-lt"/>
              </a:rPr>
              <a:t>8 </a:t>
            </a:r>
            <a:r>
              <a:rPr lang="tr-TR" sz="3200" dirty="0">
                <a:solidFill>
                  <a:schemeClr val="tx1"/>
                </a:solidFill>
                <a:latin typeface="+mn-lt"/>
              </a:rPr>
              <a:t>milyar adet bakteri meydana gelmektedir. </a:t>
            </a:r>
            <a:endParaRPr lang="tr-TR" sz="3200" dirty="0" smtClean="0">
              <a:solidFill>
                <a:schemeClr val="tx1"/>
              </a:solidFill>
              <a:latin typeface="+mn-lt"/>
            </a:endParaRPr>
          </a:p>
          <a:p>
            <a:r>
              <a:rPr lang="tr-TR" sz="3200" dirty="0" smtClean="0">
                <a:solidFill>
                  <a:schemeClr val="tx1"/>
                </a:solidFill>
                <a:latin typeface="+mn-lt"/>
              </a:rPr>
              <a:t>Bakteriler </a:t>
            </a:r>
            <a:r>
              <a:rPr lang="tr-TR" sz="3200" dirty="0">
                <a:solidFill>
                  <a:schemeClr val="tx1"/>
                </a:solidFill>
                <a:latin typeface="+mn-lt"/>
              </a:rPr>
              <a:t>canlı kalabilmek ve üreyebilmek için; uygun sıcaklığa, besine, suya (neme), oksijene ve belirli bir (</a:t>
            </a:r>
            <a:r>
              <a:rPr lang="tr-TR" sz="3200" dirty="0" err="1">
                <a:solidFill>
                  <a:schemeClr val="tx1"/>
                </a:solidFill>
                <a:latin typeface="+mn-lt"/>
              </a:rPr>
              <a:t>Ph</a:t>
            </a:r>
            <a:r>
              <a:rPr lang="tr-TR" sz="3200" dirty="0">
                <a:solidFill>
                  <a:schemeClr val="tx1"/>
                </a:solidFill>
                <a:latin typeface="+mn-lt"/>
              </a:rPr>
              <a:t>) seviyesine gereksinim duyarlar. </a:t>
            </a:r>
          </a:p>
        </p:txBody>
      </p:sp>
    </p:spTree>
    <p:extLst>
      <p:ext uri="{BB962C8B-B14F-4D97-AF65-F5344CB8AC3E}">
        <p14:creationId xmlns:p14="http://schemas.microsoft.com/office/powerpoint/2010/main" val="2948249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b="1" dirty="0">
                <a:solidFill>
                  <a:schemeClr val="tx1"/>
                </a:solidFill>
                <a:latin typeface="+mn-lt"/>
              </a:rPr>
              <a:t>Sıcaklık</a:t>
            </a:r>
            <a:r>
              <a:rPr lang="tr-TR" sz="3200" dirty="0">
                <a:solidFill>
                  <a:schemeClr val="tx1"/>
                </a:solidFill>
                <a:latin typeface="+mn-lt"/>
              </a:rPr>
              <a:t>: </a:t>
            </a:r>
          </a:p>
        </p:txBody>
      </p:sp>
      <p:sp>
        <p:nvSpPr>
          <p:cNvPr id="3" name="İçerik Yer Tutucusu 2"/>
          <p:cNvSpPr>
            <a:spLocks noGrp="1"/>
          </p:cNvSpPr>
          <p:nvPr>
            <p:ph idx="1"/>
          </p:nvPr>
        </p:nvSpPr>
        <p:spPr/>
        <p:txBody>
          <a:bodyPr>
            <a:normAutofit fontScale="92500" lnSpcReduction="20000"/>
          </a:bodyPr>
          <a:lstStyle/>
          <a:p>
            <a:r>
              <a:rPr lang="tr-TR" sz="3200" dirty="0" smtClean="0">
                <a:solidFill>
                  <a:schemeClr val="tx1"/>
                </a:solidFill>
                <a:latin typeface="+mn-lt"/>
              </a:rPr>
              <a:t>Bakteriler </a:t>
            </a:r>
            <a:r>
              <a:rPr lang="tr-TR" sz="3200" dirty="0">
                <a:solidFill>
                  <a:schemeClr val="tx1"/>
                </a:solidFill>
                <a:latin typeface="+mn-lt"/>
              </a:rPr>
              <a:t>çok geniş </a:t>
            </a:r>
            <a:r>
              <a:rPr lang="tr-TR" sz="3200" dirty="0" smtClean="0">
                <a:solidFill>
                  <a:schemeClr val="tx1"/>
                </a:solidFill>
                <a:latin typeface="+mn-lt"/>
              </a:rPr>
              <a:t>sıcaklık </a:t>
            </a:r>
            <a:r>
              <a:rPr lang="tr-TR" sz="3200" dirty="0">
                <a:solidFill>
                  <a:schemeClr val="tx1"/>
                </a:solidFill>
                <a:latin typeface="+mn-lt"/>
              </a:rPr>
              <a:t>aralığında dahi canlı kalabilirler. İnsanlarda hastalık yapan bakteriler ( 5-60°C) ısı aralığında üremektedirler. </a:t>
            </a:r>
            <a:endParaRPr lang="tr-TR" sz="3200" dirty="0" smtClean="0">
              <a:solidFill>
                <a:schemeClr val="tx1"/>
              </a:solidFill>
              <a:latin typeface="+mn-lt"/>
            </a:endParaRPr>
          </a:p>
          <a:p>
            <a:r>
              <a:rPr lang="tr-TR" sz="3200" dirty="0">
                <a:solidFill>
                  <a:schemeClr val="tx1"/>
                </a:solidFill>
                <a:latin typeface="+mn-lt"/>
              </a:rPr>
              <a:t>Bakterilerin canlı kalmasına ve üremesine izin veren en uygun sıcaklık aralığı (7.2°C ile 60°C)’</a:t>
            </a:r>
            <a:r>
              <a:rPr lang="tr-TR" sz="3200" dirty="0" err="1">
                <a:solidFill>
                  <a:schemeClr val="tx1"/>
                </a:solidFill>
                <a:latin typeface="+mn-lt"/>
              </a:rPr>
              <a:t>dir</a:t>
            </a:r>
            <a:r>
              <a:rPr lang="tr-TR" sz="3200" dirty="0">
                <a:solidFill>
                  <a:schemeClr val="tx1"/>
                </a:solidFill>
                <a:latin typeface="+mn-lt"/>
              </a:rPr>
              <a:t>. Ancak (15.5-48.8°C) sıcaklık aralığı, bakterilerin çok hızlı ürediği ve bazılarının da toksin üretmesi nedeniyle “EN TEHLİKELİ BÖLGE” olarak adlandırılmaktadır. </a:t>
            </a:r>
          </a:p>
        </p:txBody>
      </p:sp>
    </p:spTree>
    <p:extLst>
      <p:ext uri="{BB962C8B-B14F-4D97-AF65-F5344CB8AC3E}">
        <p14:creationId xmlns:p14="http://schemas.microsoft.com/office/powerpoint/2010/main" val="3301340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tx1"/>
                </a:solidFill>
                <a:latin typeface="+mn-lt"/>
              </a:rPr>
              <a:t>Sıcaklık: </a:t>
            </a:r>
          </a:p>
        </p:txBody>
      </p:sp>
      <p:sp>
        <p:nvSpPr>
          <p:cNvPr id="3" name="İçerik Yer Tutucusu 2"/>
          <p:cNvSpPr>
            <a:spLocks noGrp="1"/>
          </p:cNvSpPr>
          <p:nvPr>
            <p:ph idx="1"/>
          </p:nvPr>
        </p:nvSpPr>
        <p:spPr/>
        <p:txBody>
          <a:bodyPr/>
          <a:lstStyle/>
          <a:p>
            <a:r>
              <a:rPr lang="tr-TR" sz="3200" dirty="0">
                <a:solidFill>
                  <a:schemeClr val="tx1"/>
                </a:solidFill>
                <a:latin typeface="+mn-lt"/>
              </a:rPr>
              <a:t>Besinlere dondurulma işlemi uygulandığında bakteriler ölmezler; sadece üreme faaliyetleri durmaktadır. Donmuş gıdalar çözüldüğünde bakteriler yeniden çoğalmaya başlar. Bakterilerin büyük bir kısmı (70°C) üzerinde ölmeye başlar; ancak sporları ve toksinleri tamamen yok edilemez.</a:t>
            </a:r>
          </a:p>
        </p:txBody>
      </p:sp>
    </p:spTree>
    <p:extLst>
      <p:ext uri="{BB962C8B-B14F-4D97-AF65-F5344CB8AC3E}">
        <p14:creationId xmlns:p14="http://schemas.microsoft.com/office/powerpoint/2010/main" val="1626087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Besin ve Nem:</a:t>
            </a:r>
          </a:p>
        </p:txBody>
      </p:sp>
      <p:sp>
        <p:nvSpPr>
          <p:cNvPr id="3" name="İçerik Yer Tutucusu 2"/>
          <p:cNvSpPr>
            <a:spLocks noGrp="1"/>
          </p:cNvSpPr>
          <p:nvPr>
            <p:ph idx="1"/>
          </p:nvPr>
        </p:nvSpPr>
        <p:spPr/>
        <p:txBody>
          <a:bodyPr>
            <a:normAutofit fontScale="92500" lnSpcReduction="20000"/>
          </a:bodyPr>
          <a:lstStyle/>
          <a:p>
            <a:r>
              <a:rPr lang="tr-TR" sz="3200" dirty="0">
                <a:solidFill>
                  <a:schemeClr val="tx1"/>
                </a:solidFill>
                <a:latin typeface="+mn-lt"/>
              </a:rPr>
              <a:t>Bakteriler de diğer canlılar gibi üreyebilmek için besinlere ihtiyaç duymaktadırlar. Bakteriler genellikle et, süt, yumurta, tavuk ve balık gibi protein açısından zengin besinleri tercih ederler. Bu nedenle proteinden zengin olan besinler “Potansiyel Suçlu” olarak ifade edilirler. Potansiyel suçlu besinler bakterilerin kolaylıkla ve hızla üreyebildiği enfeksiyon ya da </a:t>
            </a:r>
            <a:r>
              <a:rPr lang="tr-TR" sz="3200" dirty="0" err="1">
                <a:solidFill>
                  <a:schemeClr val="tx1"/>
                </a:solidFill>
                <a:latin typeface="+mn-lt"/>
              </a:rPr>
              <a:t>toksik</a:t>
            </a:r>
            <a:r>
              <a:rPr lang="tr-TR" sz="3200" dirty="0">
                <a:solidFill>
                  <a:schemeClr val="tx1"/>
                </a:solidFill>
                <a:latin typeface="+mn-lt"/>
              </a:rPr>
              <a:t> tipte besin zehirlenmesine zemin hazırlayan gruptur. </a:t>
            </a:r>
          </a:p>
        </p:txBody>
      </p:sp>
    </p:spTree>
    <p:extLst>
      <p:ext uri="{BB962C8B-B14F-4D97-AF65-F5344CB8AC3E}">
        <p14:creationId xmlns:p14="http://schemas.microsoft.com/office/powerpoint/2010/main" val="1609247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Besin ve Nem:</a:t>
            </a:r>
          </a:p>
        </p:txBody>
      </p:sp>
      <p:sp>
        <p:nvSpPr>
          <p:cNvPr id="3" name="İçerik Yer Tutucusu 2"/>
          <p:cNvSpPr>
            <a:spLocks noGrp="1"/>
          </p:cNvSpPr>
          <p:nvPr>
            <p:ph idx="1"/>
          </p:nvPr>
        </p:nvSpPr>
        <p:spPr/>
        <p:txBody>
          <a:bodyPr/>
          <a:lstStyle/>
          <a:p>
            <a:r>
              <a:rPr lang="tr-TR" sz="3200" dirty="0">
                <a:solidFill>
                  <a:schemeClr val="tx1"/>
                </a:solidFill>
                <a:latin typeface="+mn-lt"/>
              </a:rPr>
              <a:t> Bakteriler üremek için besin kadar neme de gereksinim duymaktadırlar. Nem, su ve protein oranı yüksek olan potansiyel suçlu besinlerde bakterilerin üremeleri çok daha hızlı olmaktadır. Nem ya da su oranı düşük olan yiyeceklerde bakteri üremesi yavaşlamakta ya da durmakta, ancak bakteriler yaşamaya devam etmektedir.</a:t>
            </a:r>
          </a:p>
        </p:txBody>
      </p:sp>
    </p:spTree>
    <p:extLst>
      <p:ext uri="{BB962C8B-B14F-4D97-AF65-F5344CB8AC3E}">
        <p14:creationId xmlns:p14="http://schemas.microsoft.com/office/powerpoint/2010/main" val="2047428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err="1">
                <a:solidFill>
                  <a:schemeClr val="tx1"/>
                </a:solidFill>
                <a:latin typeface="+mn-lt"/>
              </a:rPr>
              <a:t>Ph</a:t>
            </a:r>
            <a:r>
              <a:rPr lang="tr-TR" sz="3600" b="1" dirty="0">
                <a:solidFill>
                  <a:schemeClr val="tx1"/>
                </a:solidFill>
                <a:latin typeface="+mn-lt"/>
              </a:rPr>
              <a:t>/Asitlik</a:t>
            </a:r>
          </a:p>
        </p:txBody>
      </p:sp>
      <p:sp>
        <p:nvSpPr>
          <p:cNvPr id="3" name="İçerik Yer Tutucusu 2"/>
          <p:cNvSpPr>
            <a:spLocks noGrp="1"/>
          </p:cNvSpPr>
          <p:nvPr>
            <p:ph idx="1"/>
          </p:nvPr>
        </p:nvSpPr>
        <p:spPr/>
        <p:txBody>
          <a:bodyPr>
            <a:normAutofit lnSpcReduction="10000"/>
          </a:bodyPr>
          <a:lstStyle/>
          <a:p>
            <a:r>
              <a:rPr lang="tr-TR" sz="3200" dirty="0">
                <a:solidFill>
                  <a:schemeClr val="tx1"/>
                </a:solidFill>
                <a:latin typeface="+mn-lt"/>
              </a:rPr>
              <a:t>Bakteriler, besinlerin asitlik derecesine göre hızlı ya da yavaş üremektedirler. </a:t>
            </a:r>
            <a:r>
              <a:rPr lang="tr-TR" sz="3200" dirty="0" smtClean="0">
                <a:solidFill>
                  <a:schemeClr val="tx1"/>
                </a:solidFill>
                <a:latin typeface="+mn-lt"/>
              </a:rPr>
              <a:t>Asidi </a:t>
            </a:r>
            <a:r>
              <a:rPr lang="tr-TR" sz="3200" dirty="0">
                <a:solidFill>
                  <a:schemeClr val="tx1"/>
                </a:solidFill>
                <a:latin typeface="+mn-lt"/>
              </a:rPr>
              <a:t>düşük ortamlarda (</a:t>
            </a:r>
            <a:r>
              <a:rPr lang="tr-TR" sz="3200" dirty="0" err="1">
                <a:solidFill>
                  <a:schemeClr val="tx1"/>
                </a:solidFill>
                <a:latin typeface="+mn-lt"/>
              </a:rPr>
              <a:t>Ph</a:t>
            </a:r>
            <a:r>
              <a:rPr lang="tr-TR" sz="3200" dirty="0">
                <a:solidFill>
                  <a:schemeClr val="tx1"/>
                </a:solidFill>
                <a:latin typeface="+mn-lt"/>
              </a:rPr>
              <a:t>: 4.6-7.0) hızlı üremektedirler. Öte yandan </a:t>
            </a:r>
            <a:r>
              <a:rPr lang="tr-TR" sz="3200" dirty="0" smtClean="0">
                <a:solidFill>
                  <a:schemeClr val="tx1"/>
                </a:solidFill>
                <a:latin typeface="+mn-lt"/>
              </a:rPr>
              <a:t>asidi </a:t>
            </a:r>
            <a:r>
              <a:rPr lang="tr-TR" sz="3200" dirty="0">
                <a:solidFill>
                  <a:schemeClr val="tx1"/>
                </a:solidFill>
                <a:latin typeface="+mn-lt"/>
              </a:rPr>
              <a:t>yüksek olan ortamlarda bakteri üremesi hemen hemen olanaksızdır. Domates ve turunçgiller gibi asidi yüksek bazı taze sebze ve meyveler ile sirke gibi asitli yiyecekler patojen bakterilerin üremesi için uygun gıdalar değildir</a:t>
            </a:r>
          </a:p>
        </p:txBody>
      </p:sp>
    </p:spTree>
    <p:extLst>
      <p:ext uri="{BB962C8B-B14F-4D97-AF65-F5344CB8AC3E}">
        <p14:creationId xmlns:p14="http://schemas.microsoft.com/office/powerpoint/2010/main" val="2393279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Oksijen</a:t>
            </a:r>
          </a:p>
        </p:txBody>
      </p:sp>
      <p:sp>
        <p:nvSpPr>
          <p:cNvPr id="3" name="İçerik Yer Tutucusu 2"/>
          <p:cNvSpPr>
            <a:spLocks noGrp="1"/>
          </p:cNvSpPr>
          <p:nvPr>
            <p:ph idx="1"/>
          </p:nvPr>
        </p:nvSpPr>
        <p:spPr/>
        <p:txBody>
          <a:bodyPr/>
          <a:lstStyle/>
          <a:p>
            <a:r>
              <a:rPr lang="tr-TR" sz="3200" dirty="0">
                <a:solidFill>
                  <a:schemeClr val="tx1"/>
                </a:solidFill>
                <a:latin typeface="+mn-lt"/>
              </a:rPr>
              <a:t>Bakterilerin oksijen gereksinimleri farklıdır. Bazı bakteriler sadece oksijenli ortamda ürerken diğerleri üremek için oksijensiz ortamları tercih etmektedirler (konservede olduğu gibi). </a:t>
            </a:r>
          </a:p>
        </p:txBody>
      </p:sp>
    </p:spTree>
    <p:extLst>
      <p:ext uri="{BB962C8B-B14F-4D97-AF65-F5344CB8AC3E}">
        <p14:creationId xmlns:p14="http://schemas.microsoft.com/office/powerpoint/2010/main" val="3064755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6</TotalTime>
  <Words>424</Words>
  <Application>Microsoft Office PowerPoint</Application>
  <PresentationFormat>Geniş ekran</PresentationFormat>
  <Paragraphs>20</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9</vt:i4>
      </vt:variant>
    </vt:vector>
  </HeadingPairs>
  <TitlesOfParts>
    <vt:vector size="13" baseType="lpstr">
      <vt:lpstr>Arial</vt:lpstr>
      <vt:lpstr>Garamond</vt:lpstr>
      <vt:lpstr>Organik</vt:lpstr>
      <vt:lpstr>1_Organik</vt:lpstr>
      <vt:lpstr>GIDA VE PERSONEL HİJENİ </vt:lpstr>
      <vt:lpstr>Bakterilerin Üremeleri </vt:lpstr>
      <vt:lpstr>Bakterilerin Üremeleri </vt:lpstr>
      <vt:lpstr>Sıcaklık: </vt:lpstr>
      <vt:lpstr>Sıcaklık: </vt:lpstr>
      <vt:lpstr>Besin ve Nem:</vt:lpstr>
      <vt:lpstr>Besin ve Nem:</vt:lpstr>
      <vt:lpstr>Ph/Asitlik</vt:lpstr>
      <vt:lpstr>Oksijen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dc:title>
  <dc:creator>emir üner</dc:creator>
  <cp:lastModifiedBy>emir üner</cp:lastModifiedBy>
  <cp:revision>8</cp:revision>
  <dcterms:created xsi:type="dcterms:W3CDTF">2017-10-29T13:27:16Z</dcterms:created>
  <dcterms:modified xsi:type="dcterms:W3CDTF">2017-10-29T13:33:52Z</dcterms:modified>
</cp:coreProperties>
</file>