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C9FCF27-00DB-423A-B534-0795B59DCF20}" type="datetimeFigureOut">
              <a:rPr lang="en-US" smtClean="0"/>
              <a:t>2/27/2020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1601490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C9FCF27-00DB-423A-B534-0795B59DCF20}" type="datetimeFigureOut">
              <a:rPr lang="en-US" smtClean="0"/>
              <a:t>2/27/2020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442746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C9FCF27-00DB-423A-B534-0795B59DCF20}" type="datetimeFigureOut">
              <a:rPr lang="en-US" smtClean="0"/>
              <a:t>2/27/2020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2904540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C9FCF27-00DB-423A-B534-0795B59DCF20}" type="datetimeFigureOut">
              <a:rPr lang="en-US" smtClean="0"/>
              <a:t>2/27/2020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3603058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C9FCF27-00DB-423A-B534-0795B59DCF20}" type="datetimeFigureOut">
              <a:rPr lang="en-US" smtClean="0"/>
              <a:t>2/27/2020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1973997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C9FCF27-00DB-423A-B534-0795B59DCF20}" type="datetimeFigureOut">
              <a:rPr lang="en-US" smtClean="0"/>
              <a:t>2/27/2020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32141276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C9FCF27-00DB-423A-B534-0795B59DCF20}" type="datetimeFigureOut">
              <a:rPr lang="en-US" smtClean="0"/>
              <a:t>2/27/2020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29021487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C9FCF27-00DB-423A-B534-0795B59DCF20}" type="datetimeFigureOut">
              <a:rPr lang="en-US" smtClean="0"/>
              <a:t>2/27/2020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37678862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C9FCF27-00DB-423A-B534-0795B59DCF20}" type="datetimeFigureOut">
              <a:rPr lang="en-US" smtClean="0"/>
              <a:t>2/27/2020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60064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C9FCF27-00DB-423A-B534-0795B59DCF20}" type="datetimeFigureOut">
              <a:rPr lang="en-US" smtClean="0"/>
              <a:t>2/27/2020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907533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C9FCF27-00DB-423A-B534-0795B59DCF20}" type="datetimeFigureOut">
              <a:rPr lang="en-US" smtClean="0"/>
              <a:t>2/27/2020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3143239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C9FCF27-00DB-423A-B534-0795B59DCF20}" type="datetimeFigureOut">
              <a:rPr lang="en-US" smtClean="0"/>
              <a:t>2/27/2020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421694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C9FCF27-00DB-423A-B534-0795B59DCF20}" type="datetimeFigureOut">
              <a:rPr lang="en-US" smtClean="0"/>
              <a:t>2/27/2020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3123319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C9FCF27-00DB-423A-B534-0795B59DCF20}" type="datetimeFigureOut">
              <a:rPr lang="en-US" smtClean="0"/>
              <a:t>2/27/2020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2085280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9FCF27-00DB-423A-B534-0795B59DCF20}" type="datetimeFigureOut">
              <a:rPr lang="en-US" smtClean="0"/>
              <a:t>2/27/2020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3256150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C9FCF27-00DB-423A-B534-0795B59DCF20}" type="datetimeFigureOut">
              <a:rPr lang="en-US" smtClean="0"/>
              <a:t>2/27/2020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822289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C9FCF27-00DB-423A-B534-0795B59DCF20}" type="datetimeFigureOut">
              <a:rPr lang="en-US" smtClean="0"/>
              <a:t>2/27/2020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2DADF22-FCDC-4255-96A6-8E11082F0295}" type="slidenum">
              <a:rPr lang="en-US" smtClean="0"/>
              <a:t>‹#›</a:t>
            </a:fld>
            <a:endParaRPr lang="en-US"/>
          </a:p>
        </p:txBody>
      </p:sp>
    </p:spTree>
    <p:extLst>
      <p:ext uri="{BB962C8B-B14F-4D97-AF65-F5344CB8AC3E}">
        <p14:creationId xmlns:p14="http://schemas.microsoft.com/office/powerpoint/2010/main" val="1956562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C9FCF27-00DB-423A-B534-0795B59DCF20}" type="datetimeFigureOut">
              <a:rPr lang="en-US" smtClean="0"/>
              <a:t>2/27/2020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2DADF22-FCDC-4255-96A6-8E11082F0295}" type="slidenum">
              <a:rPr lang="en-US" smtClean="0"/>
              <a:t>‹#›</a:t>
            </a:fld>
            <a:endParaRPr lang="en-US"/>
          </a:p>
        </p:txBody>
      </p:sp>
    </p:spTree>
    <p:extLst>
      <p:ext uri="{BB962C8B-B14F-4D97-AF65-F5344CB8AC3E}">
        <p14:creationId xmlns:p14="http://schemas.microsoft.com/office/powerpoint/2010/main" val="719493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40656" y="967124"/>
            <a:ext cx="9661981" cy="2677648"/>
          </a:xfrm>
        </p:spPr>
        <p:txBody>
          <a:bodyPr/>
          <a:lstStyle/>
          <a:p>
            <a:r>
              <a:rPr lang="tr-TR" dirty="0"/>
              <a:t>BİLGİNİN ORGANİZASYONU I</a:t>
            </a:r>
            <a:endParaRPr lang="en-US" dirty="0"/>
          </a:p>
        </p:txBody>
      </p:sp>
      <p:sp>
        <p:nvSpPr>
          <p:cNvPr id="3" name="Alt Başlık 2"/>
          <p:cNvSpPr>
            <a:spLocks noGrp="1"/>
          </p:cNvSpPr>
          <p:nvPr>
            <p:ph type="subTitle" idx="1"/>
          </p:nvPr>
        </p:nvSpPr>
        <p:spPr>
          <a:xfrm>
            <a:off x="7254419" y="4320180"/>
            <a:ext cx="3448218" cy="861420"/>
          </a:xfrm>
        </p:spPr>
        <p:txBody>
          <a:bodyPr>
            <a:noAutofit/>
          </a:bodyPr>
          <a:lstStyle/>
          <a:p>
            <a:r>
              <a:rPr lang="tr-TR" sz="2800" dirty="0" err="1" smtClean="0"/>
              <a:t>OTORite</a:t>
            </a:r>
            <a:r>
              <a:rPr lang="tr-TR" sz="2800" dirty="0" smtClean="0"/>
              <a:t> listeleri</a:t>
            </a:r>
            <a:endParaRPr lang="en-US" sz="2800" dirty="0"/>
          </a:p>
        </p:txBody>
      </p:sp>
    </p:spTree>
    <p:extLst>
      <p:ext uri="{BB962C8B-B14F-4D97-AF65-F5344CB8AC3E}">
        <p14:creationId xmlns:p14="http://schemas.microsoft.com/office/powerpoint/2010/main" val="41022003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lnSpc>
                <a:spcPct val="150000"/>
              </a:lnSpc>
              <a:buNone/>
            </a:pPr>
            <a:r>
              <a:rPr lang="tr-TR" sz="2000" dirty="0"/>
              <a:t>Bir otorite kaydı temel olarak aşağıdaki öğeleri içerir; </a:t>
            </a:r>
          </a:p>
          <a:p>
            <a:pPr lvl="1" algn="just">
              <a:lnSpc>
                <a:spcPct val="150000"/>
              </a:lnSpc>
            </a:pPr>
            <a:r>
              <a:rPr lang="tr-TR" sz="1800" dirty="0"/>
              <a:t>Bibliyografik kayıtlarda erişim noktası olarak kullanılmak üzere yetkilendirilmiş bir konu, bir kişi, bir yer ya da bir kaynaktan tercih edilen başlık, </a:t>
            </a:r>
          </a:p>
          <a:p>
            <a:pPr lvl="1" algn="just">
              <a:lnSpc>
                <a:spcPct val="150000"/>
              </a:lnSpc>
            </a:pPr>
            <a:r>
              <a:rPr lang="tr-TR" sz="1800" dirty="0"/>
              <a:t>Bu başlıkların kullanılmayan biçimlerine yapılan göndermeler, </a:t>
            </a:r>
          </a:p>
          <a:p>
            <a:pPr lvl="1" algn="just">
              <a:lnSpc>
                <a:spcPct val="150000"/>
              </a:lnSpc>
            </a:pPr>
            <a:r>
              <a:rPr lang="tr-TR" sz="1800" dirty="0"/>
              <a:t>Başlığın oluşturulmasında kullanılan kaynaklar vb</a:t>
            </a:r>
            <a:r>
              <a:rPr lang="tr-TR" sz="1800" dirty="0" smtClean="0"/>
              <a:t>.</a:t>
            </a:r>
            <a:endParaRPr lang="tr-TR" sz="1800" dirty="0"/>
          </a:p>
        </p:txBody>
      </p:sp>
    </p:spTree>
    <p:extLst>
      <p:ext uri="{BB962C8B-B14F-4D97-AF65-F5344CB8AC3E}">
        <p14:creationId xmlns:p14="http://schemas.microsoft.com/office/powerpoint/2010/main" val="2734103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Otorite kontrolü, erişim ucu için girişin tüm gösterimlerinin, tercih edilen gösterimi seçme, başlığı formüle etme, kullanılan ile kullanılmayan başlık arasında bağlantı kurma ve sonucunda bahsi geçen tüm sürecin belgelendirilmesini içeren süreçtir.</a:t>
            </a:r>
          </a:p>
          <a:p>
            <a:pPr algn="just">
              <a:lnSpc>
                <a:spcPct val="150000"/>
              </a:lnSpc>
            </a:pPr>
            <a:r>
              <a:rPr lang="tr-TR" dirty="0"/>
              <a:t>Bu, sorunlar yaşanan bibliyografik evren için kataloglama yapan kişiler tarafından geliştirilen bir çözümdür</a:t>
            </a:r>
            <a:r>
              <a:rPr lang="tr-TR" dirty="0" smtClean="0"/>
              <a:t>.</a:t>
            </a:r>
            <a:endParaRPr lang="tr-TR" dirty="0"/>
          </a:p>
        </p:txBody>
      </p:sp>
    </p:spTree>
    <p:extLst>
      <p:ext uri="{BB962C8B-B14F-4D97-AF65-F5344CB8AC3E}">
        <p14:creationId xmlns:p14="http://schemas.microsoft.com/office/powerpoint/2010/main" val="3482993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OTORİTE LİSTELERİ</a:t>
            </a:r>
          </a:p>
        </p:txBody>
      </p:sp>
      <p:sp>
        <p:nvSpPr>
          <p:cNvPr id="3" name="İçerik Yer Tutucusu 2"/>
          <p:cNvSpPr>
            <a:spLocks noGrp="1"/>
          </p:cNvSpPr>
          <p:nvPr>
            <p:ph idx="1"/>
          </p:nvPr>
        </p:nvSpPr>
        <p:spPr>
          <a:xfrm>
            <a:off x="988700" y="2478809"/>
            <a:ext cx="10223091" cy="3662218"/>
          </a:xfrm>
        </p:spPr>
        <p:txBody>
          <a:bodyPr>
            <a:normAutofit/>
          </a:bodyPr>
          <a:lstStyle/>
          <a:p>
            <a:pPr algn="just">
              <a:lnSpc>
                <a:spcPct val="150000"/>
              </a:lnSpc>
            </a:pPr>
            <a:r>
              <a:rPr lang="tr-TR" sz="2000" dirty="0" smtClean="0"/>
              <a:t>Kayıtlı </a:t>
            </a:r>
            <a:r>
              <a:rPr lang="tr-TR" sz="2000" dirty="0"/>
              <a:t>bilgiye erişebilmek için, bilginin düzenlenmesi aşamasında belirli kuralların ve standartların uygulanması gerekmektedir. </a:t>
            </a:r>
            <a:endParaRPr lang="tr-TR" sz="2000" dirty="0" smtClean="0"/>
          </a:p>
          <a:p>
            <a:pPr algn="just">
              <a:lnSpc>
                <a:spcPct val="150000"/>
              </a:lnSpc>
            </a:pPr>
            <a:r>
              <a:rPr lang="tr-TR" sz="2000" dirty="0" smtClean="0"/>
              <a:t>Standartların </a:t>
            </a:r>
            <a:r>
              <a:rPr lang="tr-TR" sz="2000" dirty="0"/>
              <a:t>herkes tarafından anlaşılması ve </a:t>
            </a:r>
            <a:r>
              <a:rPr lang="tr-TR" sz="2000" dirty="0" smtClean="0"/>
              <a:t>uygulanması, </a:t>
            </a:r>
            <a:r>
              <a:rPr lang="tr-TR" sz="2000" dirty="0"/>
              <a:t>bibliyografik denetimi ve bilginin uluslararası düzeyde </a:t>
            </a:r>
            <a:r>
              <a:rPr lang="tr-TR" sz="2000" dirty="0" smtClean="0"/>
              <a:t>erişilebilirliğini </a:t>
            </a:r>
            <a:r>
              <a:rPr lang="tr-TR" sz="2000" dirty="0"/>
              <a:t>sağlayacaktır</a:t>
            </a:r>
            <a:r>
              <a:rPr lang="tr-TR" sz="2000" dirty="0" smtClean="0"/>
              <a:t>.</a:t>
            </a:r>
          </a:p>
          <a:p>
            <a:pPr algn="just">
              <a:lnSpc>
                <a:spcPct val="150000"/>
              </a:lnSpc>
            </a:pPr>
            <a:r>
              <a:rPr lang="tr-TR" sz="2000" dirty="0" smtClean="0"/>
              <a:t>Bunun sağlanabilmesi için gerekli olan araçlardan bir tanesi otorite listeleridir.</a:t>
            </a:r>
            <a:endParaRPr lang="tr-TR" sz="2000" dirty="0"/>
          </a:p>
          <a:p>
            <a:pPr algn="just">
              <a:lnSpc>
                <a:spcPct val="150000"/>
              </a:lnSpc>
            </a:pPr>
            <a:r>
              <a:rPr lang="tr-TR" sz="2000" dirty="0"/>
              <a:t>Otorite </a:t>
            </a:r>
            <a:r>
              <a:rPr lang="tr-TR" sz="2000" dirty="0" smtClean="0"/>
              <a:t>listeleri, </a:t>
            </a:r>
            <a:r>
              <a:rPr lang="tr-TR" sz="2000" dirty="0"/>
              <a:t>katalog kayıtlarındaki başlıkların tutarlı olmasını sağlamaktadır</a:t>
            </a:r>
            <a:r>
              <a:rPr lang="tr-TR" sz="2000" dirty="0" smtClean="0"/>
              <a:t>.</a:t>
            </a:r>
            <a:endParaRPr lang="tr-TR" sz="2000" dirty="0"/>
          </a:p>
        </p:txBody>
      </p:sp>
    </p:spTree>
    <p:extLst>
      <p:ext uri="{BB962C8B-B14F-4D97-AF65-F5344CB8AC3E}">
        <p14:creationId xmlns:p14="http://schemas.microsoft.com/office/powerpoint/2010/main" val="2265744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54954" y="2441865"/>
            <a:ext cx="9890582" cy="3792680"/>
          </a:xfrm>
        </p:spPr>
        <p:txBody>
          <a:bodyPr>
            <a:normAutofit fontScale="92500"/>
          </a:bodyPr>
          <a:lstStyle/>
          <a:p>
            <a:pPr algn="just">
              <a:lnSpc>
                <a:spcPct val="150000"/>
              </a:lnSpc>
            </a:pPr>
            <a:r>
              <a:rPr lang="tr-TR" dirty="0"/>
              <a:t>Bilgiye ulaşmak için erişim ucu olabilecek </a:t>
            </a:r>
            <a:r>
              <a:rPr lang="tr-TR" dirty="0" smtClean="0"/>
              <a:t>öğelerin doğru olarak kaydedilmesi çok önemlidir.</a:t>
            </a:r>
          </a:p>
          <a:p>
            <a:pPr algn="just">
              <a:lnSpc>
                <a:spcPct val="150000"/>
              </a:lnSpc>
            </a:pPr>
            <a:r>
              <a:rPr lang="tr-TR" dirty="0" smtClean="0"/>
              <a:t>Erişim uçlarının kurallara </a:t>
            </a:r>
            <a:r>
              <a:rPr lang="tr-TR" dirty="0"/>
              <a:t>uygun </a:t>
            </a:r>
            <a:r>
              <a:rPr lang="tr-TR" dirty="0" smtClean="0"/>
              <a:t>olarak hazırlanması, bilgiye </a:t>
            </a:r>
            <a:r>
              <a:rPr lang="tr-TR" dirty="0"/>
              <a:t>erişimi </a:t>
            </a:r>
            <a:r>
              <a:rPr lang="tr-TR" dirty="0" smtClean="0"/>
              <a:t>arttırmaktadır.</a:t>
            </a:r>
          </a:p>
          <a:p>
            <a:pPr algn="just">
              <a:lnSpc>
                <a:spcPct val="150000"/>
              </a:lnSpc>
            </a:pPr>
            <a:r>
              <a:rPr lang="tr-TR" dirty="0" smtClean="0"/>
              <a:t>Bunu etkileyecek araçlar arasında otorite listeleri de yer almaktadır.</a:t>
            </a:r>
          </a:p>
          <a:p>
            <a:pPr algn="just">
              <a:lnSpc>
                <a:spcPct val="150000"/>
              </a:lnSpc>
            </a:pPr>
            <a:r>
              <a:rPr lang="tr-TR" dirty="0" smtClean="0"/>
              <a:t> Erişimin yanı sıra otorite listeleri giriş </a:t>
            </a:r>
            <a:r>
              <a:rPr lang="tr-TR" dirty="0"/>
              <a:t>öğelerinin oluşturulması aşamasında </a:t>
            </a:r>
            <a:r>
              <a:rPr lang="tr-TR" dirty="0" smtClean="0"/>
              <a:t>tek biçimliliği sağlamaktadır.</a:t>
            </a:r>
          </a:p>
          <a:p>
            <a:pPr algn="just">
              <a:lnSpc>
                <a:spcPct val="150000"/>
              </a:lnSpc>
            </a:pPr>
            <a:r>
              <a:rPr lang="tr-TR" dirty="0" smtClean="0"/>
              <a:t>Giriş </a:t>
            </a:r>
            <a:r>
              <a:rPr lang="tr-TR" dirty="0"/>
              <a:t>öğelerinde tek biçimliliğin sağlanabilmesi de otorite </a:t>
            </a:r>
            <a:r>
              <a:rPr lang="tr-TR" dirty="0" smtClean="0"/>
              <a:t>kayıtlarının </a:t>
            </a:r>
            <a:r>
              <a:rPr lang="tr-TR" dirty="0"/>
              <a:t>standartlara uygun şekilde oluşturulması ve otorite </a:t>
            </a:r>
            <a:r>
              <a:rPr lang="tr-TR" dirty="0" smtClean="0"/>
              <a:t>listelerinin kontrolünün </a:t>
            </a:r>
            <a:r>
              <a:rPr lang="tr-TR" dirty="0"/>
              <a:t>sağlanması ile mümkündür.</a:t>
            </a:r>
          </a:p>
        </p:txBody>
      </p:sp>
    </p:spTree>
    <p:extLst>
      <p:ext uri="{BB962C8B-B14F-4D97-AF65-F5344CB8AC3E}">
        <p14:creationId xmlns:p14="http://schemas.microsoft.com/office/powerpoint/2010/main" val="780809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pPr>
            <a:r>
              <a:rPr lang="tr-TR" dirty="0"/>
              <a:t>Otorite kontrolünün yapılabilmesi için otorite ile ilgili bazı adımların gerçekleştirilmesi gereklidir. Bu </a:t>
            </a:r>
            <a:r>
              <a:rPr lang="tr-TR" b="1" dirty="0"/>
              <a:t>adımlardan ilki</a:t>
            </a:r>
            <a:r>
              <a:rPr lang="tr-TR" dirty="0"/>
              <a:t>nde </a:t>
            </a:r>
            <a:r>
              <a:rPr lang="tr-TR" b="1" dirty="0"/>
              <a:t>otorite çalışması</a:t>
            </a:r>
            <a:r>
              <a:rPr lang="tr-TR" dirty="0"/>
              <a:t> yer almaktadır. </a:t>
            </a:r>
          </a:p>
          <a:p>
            <a:pPr algn="just">
              <a:lnSpc>
                <a:spcPct val="150000"/>
              </a:lnSpc>
            </a:pPr>
            <a:r>
              <a:rPr lang="tr-TR" b="1" dirty="0"/>
              <a:t>Otorite çalışması</a:t>
            </a:r>
            <a:r>
              <a:rPr lang="tr-TR" dirty="0"/>
              <a:t>, bir bibliyografik kayıtta başlık olarak kullanılabilecek isim, eser adı ya da konuya ait kavramların, yönlendirmelerin ve bu başlıkların diğer otorite başlıklar ile ilişkilerinin oluşturulup oluşturulmayacağının </a:t>
            </a:r>
            <a:r>
              <a:rPr lang="tr-TR" dirty="0" smtClean="0"/>
              <a:t>belirlenmesidir.</a:t>
            </a:r>
            <a:endParaRPr lang="tr-TR" dirty="0"/>
          </a:p>
        </p:txBody>
      </p:sp>
    </p:spTree>
    <p:extLst>
      <p:ext uri="{BB962C8B-B14F-4D97-AF65-F5344CB8AC3E}">
        <p14:creationId xmlns:p14="http://schemas.microsoft.com/office/powerpoint/2010/main" val="3778090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Bibliyografik kayıtta erişim ucu olabilecek başlıkların tespiti ve bunların yönlendirmelerinin yapılması kullanıcının bilgiye erişim oranını önemli ölçüde etkilemektedir. </a:t>
            </a:r>
          </a:p>
          <a:p>
            <a:pPr algn="just">
              <a:lnSpc>
                <a:spcPct val="150000"/>
              </a:lnSpc>
            </a:pPr>
            <a:r>
              <a:rPr lang="tr-TR" dirty="0"/>
              <a:t>Aksi takdirde kullanıcı, oluşturulmuş başlığın eş anlamlısı ile tarama yaptığında, yönlendirme ve bağlantı yapılmadığı zaman aradığı bilgiye ve yönlendirme yapılmamış bilgilerin tamamına ulaşamayacaktır</a:t>
            </a:r>
          </a:p>
        </p:txBody>
      </p:sp>
    </p:spTree>
    <p:extLst>
      <p:ext uri="{BB962C8B-B14F-4D97-AF65-F5344CB8AC3E}">
        <p14:creationId xmlns:p14="http://schemas.microsoft.com/office/powerpoint/2010/main" val="394541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Otorite çalışmalarının amaçları</a:t>
            </a:r>
          </a:p>
        </p:txBody>
      </p:sp>
      <p:sp>
        <p:nvSpPr>
          <p:cNvPr id="3" name="İçerik Yer Tutucusu 2"/>
          <p:cNvSpPr>
            <a:spLocks noGrp="1"/>
          </p:cNvSpPr>
          <p:nvPr>
            <p:ph idx="1"/>
          </p:nvPr>
        </p:nvSpPr>
        <p:spPr/>
        <p:txBody>
          <a:bodyPr/>
          <a:lstStyle/>
          <a:p>
            <a:pPr algn="just">
              <a:lnSpc>
                <a:spcPct val="150000"/>
              </a:lnSpc>
            </a:pPr>
            <a:r>
              <a:rPr lang="tr-TR" dirty="0" smtClean="0"/>
              <a:t>Tüm </a:t>
            </a:r>
            <a:r>
              <a:rPr lang="tr-TR" dirty="0"/>
              <a:t>ilişkili eserlerin tek biçim başlıklar altında toplanmasını sağlamak için tek biçim başlıkların (erişim uçlarının) oluşturulması,</a:t>
            </a:r>
          </a:p>
          <a:p>
            <a:pPr algn="just">
              <a:lnSpc>
                <a:spcPct val="150000"/>
              </a:lnSpc>
            </a:pPr>
            <a:r>
              <a:rPr lang="tr-TR" dirty="0" smtClean="0"/>
              <a:t>Oluşturulmuş </a:t>
            </a:r>
            <a:r>
              <a:rPr lang="tr-TR" dirty="0"/>
              <a:t>başlıkların çeşitli biçimlerine de erişim sağlamak için bağlantıların (genellikle yönlendirmeler ile) oluşturulması,</a:t>
            </a:r>
          </a:p>
          <a:p>
            <a:pPr algn="just">
              <a:lnSpc>
                <a:spcPct val="150000"/>
              </a:lnSpc>
            </a:pPr>
            <a:r>
              <a:rPr lang="tr-TR" dirty="0" smtClean="0"/>
              <a:t>Oluşturulmuş </a:t>
            </a:r>
            <a:r>
              <a:rPr lang="tr-TR" dirty="0"/>
              <a:t>başlığın diğer benzer başlıklardan (eş sesli) ayırt edilmesi için yeterli bilginin sağlanması</a:t>
            </a:r>
            <a:r>
              <a:rPr lang="tr-TR" dirty="0" smtClean="0"/>
              <a:t>.</a:t>
            </a:r>
            <a:endParaRPr lang="tr-TR" dirty="0"/>
          </a:p>
        </p:txBody>
      </p:sp>
    </p:spTree>
    <p:extLst>
      <p:ext uri="{BB962C8B-B14F-4D97-AF65-F5344CB8AC3E}">
        <p14:creationId xmlns:p14="http://schemas.microsoft.com/office/powerpoint/2010/main" val="1887295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Otorite kontrolünün </a:t>
            </a:r>
            <a:r>
              <a:rPr lang="tr-TR" b="1" dirty="0"/>
              <a:t>ikinci adım</a:t>
            </a:r>
            <a:r>
              <a:rPr lang="tr-TR" dirty="0"/>
              <a:t>ında </a:t>
            </a:r>
            <a:r>
              <a:rPr lang="tr-TR" b="1" dirty="0"/>
              <a:t>otorite kaydı</a:t>
            </a:r>
            <a:r>
              <a:rPr lang="tr-TR" dirty="0"/>
              <a:t> bulunmaktadır.</a:t>
            </a:r>
          </a:p>
          <a:p>
            <a:pPr algn="just">
              <a:lnSpc>
                <a:spcPct val="150000"/>
              </a:lnSpc>
            </a:pPr>
            <a:r>
              <a:rPr lang="tr-TR" b="1" dirty="0"/>
              <a:t>Otorite kaydı</a:t>
            </a:r>
            <a:r>
              <a:rPr lang="tr-TR" dirty="0"/>
              <a:t>, otorite çalışmasının sonucunda oluşturulan basılı ya da makine tarafından okunabilir bir kayıttır.</a:t>
            </a:r>
          </a:p>
          <a:p>
            <a:pPr algn="just">
              <a:lnSpc>
                <a:spcPct val="150000"/>
              </a:lnSpc>
            </a:pPr>
            <a:r>
              <a:rPr lang="tr-TR" dirty="0"/>
              <a:t>Otorite çalışması sonucunda oluşturulmaktadır</a:t>
            </a:r>
            <a:r>
              <a:rPr lang="tr-TR" dirty="0" smtClean="0"/>
              <a:t>.</a:t>
            </a:r>
            <a:endParaRPr lang="tr-TR" dirty="0"/>
          </a:p>
        </p:txBody>
      </p:sp>
    </p:spTree>
    <p:extLst>
      <p:ext uri="{BB962C8B-B14F-4D97-AF65-F5344CB8AC3E}">
        <p14:creationId xmlns:p14="http://schemas.microsoft.com/office/powerpoint/2010/main" val="3872090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Otorite kaydının </a:t>
            </a:r>
            <a:r>
              <a:rPr lang="tr-TR" dirty="0" smtClean="0"/>
              <a:t>rolleri</a:t>
            </a:r>
            <a:endParaRPr lang="tr-TR" dirty="0"/>
          </a:p>
        </p:txBody>
      </p:sp>
      <p:sp>
        <p:nvSpPr>
          <p:cNvPr id="3" name="İçerik Yer Tutucusu 2"/>
          <p:cNvSpPr>
            <a:spLocks noGrp="1"/>
          </p:cNvSpPr>
          <p:nvPr>
            <p:ph idx="1"/>
          </p:nvPr>
        </p:nvSpPr>
        <p:spPr/>
        <p:txBody>
          <a:bodyPr/>
          <a:lstStyle/>
          <a:p>
            <a:pPr algn="just">
              <a:lnSpc>
                <a:spcPct val="150000"/>
              </a:lnSpc>
            </a:pPr>
            <a:r>
              <a:rPr lang="tr-TR" dirty="0" smtClean="0"/>
              <a:t>Her </a:t>
            </a:r>
            <a:r>
              <a:rPr lang="tr-TR" dirty="0"/>
              <a:t>bir erişim ucu için standart biçimde bir kayıt sağlamak,</a:t>
            </a:r>
          </a:p>
          <a:p>
            <a:pPr algn="just">
              <a:lnSpc>
                <a:spcPct val="150000"/>
              </a:lnSpc>
            </a:pPr>
            <a:r>
              <a:rPr lang="tr-TR" dirty="0" smtClean="0"/>
              <a:t>Aynı </a:t>
            </a:r>
            <a:r>
              <a:rPr lang="tr-TR" dirty="0"/>
              <a:t>erişim ucuyla, ilgili tüm kayıtların birlikteliğini sağlamak, </a:t>
            </a:r>
          </a:p>
          <a:p>
            <a:pPr algn="just">
              <a:lnSpc>
                <a:spcPct val="150000"/>
              </a:lnSpc>
            </a:pPr>
            <a:r>
              <a:rPr lang="tr-TR" dirty="0" smtClean="0"/>
              <a:t>Katalog </a:t>
            </a:r>
            <a:r>
              <a:rPr lang="tr-TR" dirty="0"/>
              <a:t>kaydının standartlaşmasına olanak sağlamak, </a:t>
            </a:r>
          </a:p>
          <a:p>
            <a:pPr algn="just">
              <a:lnSpc>
                <a:spcPct val="150000"/>
              </a:lnSpc>
            </a:pPr>
            <a:r>
              <a:rPr lang="tr-TR" dirty="0" smtClean="0"/>
              <a:t>Erişim </a:t>
            </a:r>
            <a:r>
              <a:rPr lang="tr-TR" dirty="0"/>
              <a:t>noktası ve kaynağı için alınan kararları belgelemek, </a:t>
            </a:r>
          </a:p>
          <a:p>
            <a:pPr algn="just">
              <a:lnSpc>
                <a:spcPct val="150000"/>
              </a:lnSpc>
            </a:pPr>
            <a:r>
              <a:rPr lang="tr-TR" dirty="0" smtClean="0"/>
              <a:t>Kullanılacak </a:t>
            </a:r>
            <a:r>
              <a:rPr lang="tr-TR" dirty="0"/>
              <a:t>başlık ile başlığın diğer erişim ucunun tüm biçimlerini kaydetmek</a:t>
            </a:r>
            <a:r>
              <a:rPr lang="tr-TR" dirty="0" smtClean="0"/>
              <a:t>.</a:t>
            </a:r>
            <a:endParaRPr lang="tr-TR" dirty="0"/>
          </a:p>
        </p:txBody>
      </p:sp>
    </p:spTree>
    <p:extLst>
      <p:ext uri="{BB962C8B-B14F-4D97-AF65-F5344CB8AC3E}">
        <p14:creationId xmlns:p14="http://schemas.microsoft.com/office/powerpoint/2010/main" val="54588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Otorite kaydı, konu terimlerini standartlaştırarak konuyla ilgili tüm kayıtların bir araya toplanmasını sağlamaktadır.</a:t>
            </a:r>
          </a:p>
          <a:p>
            <a:pPr algn="just">
              <a:lnSpc>
                <a:spcPct val="150000"/>
              </a:lnSpc>
            </a:pPr>
            <a:r>
              <a:rPr lang="tr-TR" dirty="0"/>
              <a:t>Otorite kaydında kullanılacak otorite başlığına, yanlış veya kullanılmayan başlık biçimlerinin de yönlendirmesi yapılmalıdır. </a:t>
            </a:r>
          </a:p>
          <a:p>
            <a:pPr algn="just">
              <a:lnSpc>
                <a:spcPct val="150000"/>
              </a:lnSpc>
            </a:pPr>
            <a:r>
              <a:rPr lang="tr-TR" dirty="0"/>
              <a:t>Otorite kayıtları, bir otorite dizinin içine biriktirilmektedir</a:t>
            </a:r>
            <a:r>
              <a:rPr lang="tr-TR" dirty="0" smtClean="0"/>
              <a:t>.</a:t>
            </a:r>
            <a:endParaRPr lang="tr-TR" dirty="0"/>
          </a:p>
        </p:txBody>
      </p:sp>
    </p:spTree>
    <p:extLst>
      <p:ext uri="{BB962C8B-B14F-4D97-AF65-F5344CB8AC3E}">
        <p14:creationId xmlns:p14="http://schemas.microsoft.com/office/powerpoint/2010/main" val="157161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159</TotalTime>
  <Words>492</Words>
  <Application>Microsoft Office PowerPoint</Application>
  <PresentationFormat>Geniş ekran</PresentationFormat>
  <Paragraphs>38</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İyon Toplantı Odası</vt:lpstr>
      <vt:lpstr>BİLGİNİN ORGANİZASYONU I</vt:lpstr>
      <vt:lpstr>OTORİTE LİSTELERİ</vt:lpstr>
      <vt:lpstr>PowerPoint Sunusu</vt:lpstr>
      <vt:lpstr>PowerPoint Sunusu</vt:lpstr>
      <vt:lpstr>PowerPoint Sunusu</vt:lpstr>
      <vt:lpstr>Otorite çalışmalarının amaçları</vt:lpstr>
      <vt:lpstr>PowerPoint Sunusu</vt:lpstr>
      <vt:lpstr>Otorite kaydının rolleri</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BİLGİNİN ORGANİZASYONU I</dc:title>
  <dc:creator>dogan_atilgan</dc:creator>
  <cp:lastModifiedBy>dogan_atilgan</cp:lastModifiedBy>
  <cp:revision>10</cp:revision>
  <dcterms:created xsi:type="dcterms:W3CDTF">2020-02-20T07:37:01Z</dcterms:created>
  <dcterms:modified xsi:type="dcterms:W3CDTF">2020-02-27T12:18:58Z</dcterms:modified>
</cp:coreProperties>
</file>