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198" y="-8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4/19/2017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4/19/2017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4/19/2017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4/19/2017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4/19/2017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14400" y="914400"/>
            <a:ext cx="7315200" cy="4724400"/>
          </a:xfrm>
        </p:spPr>
        <p:txBody>
          <a:bodyPr>
            <a:normAutofit/>
          </a:bodyPr>
          <a:lstStyle/>
          <a:p>
            <a:endParaRPr lang="tr-TR" sz="2400" b="1" dirty="0" smtClean="0">
              <a:solidFill>
                <a:schemeClr val="tx1"/>
              </a:solidFill>
              <a:latin typeface="Times New Roman" pitchFamily="18" charset="0"/>
              <a:cs typeface="Times New Roman" pitchFamily="18" charset="0"/>
            </a:endParaRPr>
          </a:p>
          <a:p>
            <a:endParaRPr lang="tr-TR" sz="2400" b="1" dirty="0" smtClean="0">
              <a:solidFill>
                <a:schemeClr val="tx1"/>
              </a:solidFill>
              <a:latin typeface="Times New Roman" pitchFamily="18" charset="0"/>
              <a:cs typeface="Times New Roman" pitchFamily="18" charset="0"/>
            </a:endParaRPr>
          </a:p>
          <a:p>
            <a:endParaRPr lang="tr-TR" sz="2400" b="1" dirty="0" smtClean="0">
              <a:solidFill>
                <a:schemeClr val="tx1"/>
              </a:solidFill>
              <a:latin typeface="Times New Roman" pitchFamily="18" charset="0"/>
              <a:cs typeface="Times New Roman" pitchFamily="18" charset="0"/>
            </a:endParaRPr>
          </a:p>
          <a:p>
            <a:endParaRPr lang="tr-TR" sz="2400" b="1" dirty="0" smtClean="0">
              <a:solidFill>
                <a:schemeClr val="tx1"/>
              </a:solidFill>
              <a:latin typeface="Times New Roman" pitchFamily="18" charset="0"/>
              <a:cs typeface="Times New Roman" pitchFamily="18" charset="0"/>
            </a:endParaRPr>
          </a:p>
          <a:p>
            <a:r>
              <a:rPr lang="tr-TR" sz="2400" b="1" dirty="0" smtClean="0">
                <a:solidFill>
                  <a:schemeClr val="tx1"/>
                </a:solidFill>
                <a:latin typeface="Times New Roman" pitchFamily="18" charset="0"/>
                <a:cs typeface="Times New Roman" pitchFamily="18" charset="0"/>
              </a:rPr>
              <a:t>Toplumla Çalışmada Sorun ve Nüfusun Tanımlanması </a:t>
            </a:r>
            <a:endParaRPr lang="tr-TR" sz="2400" b="1" dirty="0">
              <a:solidFill>
                <a:schemeClr val="tx1"/>
              </a:solidFill>
              <a:latin typeface="Times New Roman" pitchFamily="18"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533400"/>
            <a:ext cx="8229600" cy="5592763"/>
          </a:xfrm>
        </p:spPr>
        <p:txBody>
          <a:bodyPr>
            <a:normAutofit/>
          </a:bodyPr>
          <a:lstStyle/>
          <a:p>
            <a:pPr algn="just">
              <a:buNone/>
            </a:pPr>
            <a:endParaRPr lang="tr-TR" sz="2000" dirty="0" smtClean="0">
              <a:latin typeface="Times New Roman" pitchFamily="18" charset="0"/>
              <a:cs typeface="Times New Roman" pitchFamily="18" charset="0"/>
            </a:endParaRPr>
          </a:p>
          <a:p>
            <a:pPr algn="just">
              <a:buNone/>
            </a:pPr>
            <a:r>
              <a:rPr lang="tr-TR" sz="2000" dirty="0" smtClean="0">
                <a:latin typeface="Times New Roman" pitchFamily="18" charset="0"/>
                <a:cs typeface="Times New Roman" pitchFamily="18" charset="0"/>
              </a:rPr>
              <a:t> </a:t>
            </a:r>
            <a:r>
              <a:rPr lang="tr-TR" sz="2000" b="1" dirty="0" smtClean="0">
                <a:latin typeface="Times New Roman" pitchFamily="18" charset="0"/>
                <a:cs typeface="Times New Roman" pitchFamily="18" charset="0"/>
              </a:rPr>
              <a:t>Eğer sorunların neden var olduğunu anlamayı istiyorsak, etkilenen nüfusları anlamamız gerekmektedir.</a:t>
            </a:r>
          </a:p>
          <a:p>
            <a:pPr algn="just">
              <a:buNone/>
            </a:pPr>
            <a:endParaRPr lang="tr-TR" sz="2000" dirty="0" smtClean="0">
              <a:latin typeface="Times New Roman" pitchFamily="18" charset="0"/>
              <a:cs typeface="Times New Roman" pitchFamily="18" charset="0"/>
            </a:endParaRPr>
          </a:p>
          <a:p>
            <a:pPr algn="just"/>
            <a:r>
              <a:rPr lang="tr-TR" sz="2000" dirty="0" smtClean="0">
                <a:latin typeface="Times New Roman" pitchFamily="18" charset="0"/>
                <a:cs typeface="Times New Roman" pitchFamily="18" charset="0"/>
              </a:rPr>
              <a:t>Örneğin insanlar neden intihar ediyorlar? </a:t>
            </a:r>
          </a:p>
          <a:p>
            <a:pPr algn="just"/>
            <a:r>
              <a:rPr lang="tr-TR" sz="2000" dirty="0" smtClean="0">
                <a:latin typeface="Times New Roman" pitchFamily="18" charset="0"/>
                <a:cs typeface="Times New Roman" pitchFamily="18" charset="0"/>
              </a:rPr>
              <a:t>İnsanlar strese nasıl tepki veriyorlar? </a:t>
            </a:r>
          </a:p>
          <a:p>
            <a:pPr algn="just">
              <a:buNone/>
            </a:pPr>
            <a:endParaRPr lang="tr-TR" sz="2000" dirty="0" smtClean="0">
              <a:latin typeface="Times New Roman" pitchFamily="18" charset="0"/>
              <a:cs typeface="Times New Roman" pitchFamily="18" charset="0"/>
            </a:endParaRPr>
          </a:p>
          <a:p>
            <a:pPr algn="just">
              <a:buNone/>
            </a:pPr>
            <a:r>
              <a:rPr lang="tr-TR" sz="2000" dirty="0" smtClean="0">
                <a:latin typeface="Times New Roman" pitchFamily="18" charset="0"/>
                <a:cs typeface="Times New Roman" pitchFamily="18" charset="0"/>
              </a:rPr>
              <a:t>Birçok durumda, sorunun çerçevelenmesinde özel bir hedef nüfus ima ya da ifade edilmiştir.</a:t>
            </a:r>
          </a:p>
          <a:p>
            <a:pPr algn="just">
              <a:buNone/>
            </a:pPr>
            <a:endParaRPr lang="tr-TR" sz="2000" dirty="0" smtClean="0">
              <a:latin typeface="Times New Roman" pitchFamily="18" charset="0"/>
              <a:cs typeface="Times New Roman" pitchFamily="18" charset="0"/>
            </a:endParaRPr>
          </a:p>
          <a:p>
            <a:pPr algn="just"/>
            <a:r>
              <a:rPr lang="tr-TR" sz="2000" dirty="0" smtClean="0">
                <a:latin typeface="Times New Roman" pitchFamily="18" charset="0"/>
                <a:cs typeface="Times New Roman" pitchFamily="18" charset="0"/>
              </a:rPr>
              <a:t>Ergen gebeliği gibi sorunlara odaklanmak, sorunu doğrudan yaklaşık 11 ile 19 yaş arası genç kadın nüfusuna sınırlandırmaktadır. </a:t>
            </a:r>
          </a:p>
          <a:p>
            <a:pPr algn="just"/>
            <a:r>
              <a:rPr lang="tr-TR" sz="2000" dirty="0" smtClean="0">
                <a:latin typeface="Times New Roman" pitchFamily="18" charset="0"/>
                <a:cs typeface="Times New Roman" pitchFamily="18" charset="0"/>
              </a:rPr>
              <a:t>Yaşlı istismarı nüfusu </a:t>
            </a:r>
            <a:r>
              <a:rPr lang="tr-TR" sz="2000" i="1" dirty="0" smtClean="0">
                <a:latin typeface="Times New Roman" pitchFamily="18" charset="0"/>
                <a:cs typeface="Times New Roman" pitchFamily="18" charset="0"/>
              </a:rPr>
              <a:t>65 </a:t>
            </a:r>
            <a:r>
              <a:rPr lang="tr-TR" sz="2000" dirty="0" smtClean="0">
                <a:latin typeface="Times New Roman" pitchFamily="18" charset="0"/>
                <a:cs typeface="Times New Roman" pitchFamily="18" charset="0"/>
              </a:rPr>
              <a:t>yaş üstü kişilere ve savunmasız ve bağımlı konumdaki kişilere sınırlandırmaktadır. </a:t>
            </a:r>
          </a:p>
          <a:p>
            <a:pPr algn="just">
              <a:buNone/>
            </a:pPr>
            <a:endParaRPr lang="tr-TR" sz="2000" dirty="0">
              <a:latin typeface="Times New Roman" pitchFamily="18" charset="0"/>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533400"/>
            <a:ext cx="8229600" cy="5592763"/>
          </a:xfrm>
        </p:spPr>
        <p:txBody>
          <a:bodyPr>
            <a:normAutofit/>
          </a:bodyPr>
          <a:lstStyle/>
          <a:p>
            <a:pPr algn="just">
              <a:buNone/>
            </a:pPr>
            <a:endParaRPr lang="tr-TR" sz="2000" dirty="0" smtClean="0">
              <a:latin typeface="Times New Roman" pitchFamily="18" charset="0"/>
              <a:cs typeface="Times New Roman" pitchFamily="18" charset="0"/>
            </a:endParaRPr>
          </a:p>
          <a:p>
            <a:pPr algn="just">
              <a:buNone/>
            </a:pPr>
            <a:endParaRPr lang="tr-TR" sz="2000" dirty="0" smtClean="0">
              <a:latin typeface="Times New Roman" pitchFamily="18" charset="0"/>
              <a:cs typeface="Times New Roman" pitchFamily="18" charset="0"/>
            </a:endParaRPr>
          </a:p>
          <a:p>
            <a:pPr algn="just">
              <a:buNone/>
            </a:pPr>
            <a:r>
              <a:rPr lang="tr-TR" sz="2000" b="1" dirty="0" smtClean="0">
                <a:latin typeface="Times New Roman" pitchFamily="18" charset="0"/>
                <a:cs typeface="Times New Roman" pitchFamily="18" charset="0"/>
              </a:rPr>
              <a:t>Bu nüfuslar, yerel hedef nüfusun anlaşılması için literatür incelemesi ve kilit bilgi konumundadırlar. </a:t>
            </a:r>
          </a:p>
          <a:p>
            <a:pPr algn="just">
              <a:buNone/>
            </a:pPr>
            <a:endParaRPr lang="tr-TR" sz="2000" dirty="0" smtClean="0">
              <a:latin typeface="Times New Roman" pitchFamily="18" charset="0"/>
              <a:cs typeface="Times New Roman" pitchFamily="18" charset="0"/>
            </a:endParaRPr>
          </a:p>
          <a:p>
            <a:pPr algn="just">
              <a:buNone/>
            </a:pPr>
            <a:r>
              <a:rPr lang="tr-TR" sz="2000" dirty="0" smtClean="0">
                <a:latin typeface="Times New Roman" pitchFamily="18" charset="0"/>
                <a:cs typeface="Times New Roman" pitchFamily="18" charset="0"/>
              </a:rPr>
              <a:t> Nüfus analizinin mümkün olduğunca etkili bir biçimde yürütülmesi için değişim ajanının başka bir takım görevler dizisi içerisinde yer alması gerektiğini öne sürülmektedir.</a:t>
            </a:r>
          </a:p>
          <a:p>
            <a:pPr algn="just">
              <a:buNone/>
            </a:pPr>
            <a:endParaRPr lang="tr-TR" sz="2000" dirty="0">
              <a:latin typeface="Times New Roman" pitchFamily="18" charset="0"/>
              <a:cs typeface="Times New Roman"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533400"/>
            <a:ext cx="8229600" cy="5592763"/>
          </a:xfrm>
        </p:spPr>
        <p:txBody>
          <a:bodyPr>
            <a:normAutofit/>
          </a:bodyPr>
          <a:lstStyle/>
          <a:p>
            <a:pPr marL="457200" lvl="0" indent="-457200">
              <a:buNone/>
            </a:pPr>
            <a:r>
              <a:rPr lang="tr-TR" sz="2400" b="1" dirty="0" smtClean="0">
                <a:latin typeface="Times New Roman" pitchFamily="18" charset="0"/>
                <a:cs typeface="Times New Roman" pitchFamily="18" charset="0"/>
              </a:rPr>
              <a:t>1. Hedef Nüfus ile İlgili Literatür İncelemesi</a:t>
            </a:r>
          </a:p>
          <a:p>
            <a:pPr marL="457200" lvl="0" indent="-457200">
              <a:buNone/>
            </a:pPr>
            <a:endParaRPr lang="tr-TR" sz="2000" b="1" dirty="0" smtClean="0">
              <a:latin typeface="Times New Roman" pitchFamily="18" charset="0"/>
              <a:cs typeface="Times New Roman" pitchFamily="18" charset="0"/>
            </a:endParaRPr>
          </a:p>
          <a:p>
            <a:pPr marL="457200" lvl="0" indent="-457200">
              <a:buNone/>
            </a:pPr>
            <a:endParaRPr lang="tr-TR" sz="2000" b="1" dirty="0" smtClean="0">
              <a:latin typeface="Times New Roman" pitchFamily="18" charset="0"/>
              <a:cs typeface="Times New Roman" pitchFamily="18" charset="0"/>
            </a:endParaRPr>
          </a:p>
          <a:p>
            <a:pPr marL="457200" indent="-457200">
              <a:buNone/>
            </a:pPr>
            <a:r>
              <a:rPr lang="tr-TR" sz="2000" dirty="0" smtClean="0">
                <a:latin typeface="Times New Roman" pitchFamily="18" charset="0"/>
                <a:cs typeface="Times New Roman" pitchFamily="18" charset="0"/>
              </a:rPr>
              <a:t>Hedef nüfus ile ilgili literatür incelemesi sürecinde sorulması beklenen bazı sorular vardır:</a:t>
            </a:r>
          </a:p>
          <a:p>
            <a:pPr marL="457200" lvl="0" indent="-457200">
              <a:buNone/>
            </a:pPr>
            <a:endParaRPr lang="tr-TR" sz="2000" dirty="0" smtClean="0">
              <a:latin typeface="Times New Roman" pitchFamily="18" charset="0"/>
              <a:cs typeface="Times New Roman" pitchFamily="18" charset="0"/>
            </a:endParaRPr>
          </a:p>
          <a:p>
            <a:pPr lvl="0"/>
            <a:r>
              <a:rPr lang="tr-TR" sz="2000" dirty="0" smtClean="0">
                <a:latin typeface="Times New Roman" pitchFamily="18" charset="0"/>
                <a:cs typeface="Times New Roman" pitchFamily="18" charset="0"/>
              </a:rPr>
              <a:t>Bu nüfus ile ilgili literatürden elde edilen hangi faktör ve özellikler hedef nüfusun anlaşılmasında yardımcı olacaktır? </a:t>
            </a:r>
          </a:p>
          <a:p>
            <a:pPr lvl="0"/>
            <a:r>
              <a:rPr lang="tr-TR" sz="2000" dirty="0" smtClean="0">
                <a:latin typeface="Times New Roman" pitchFamily="18" charset="0"/>
                <a:cs typeface="Times New Roman" pitchFamily="18" charset="0"/>
              </a:rPr>
              <a:t>Hedef nüfusun anlaşılmasında hangi teorik çerçeveler faydalıdır?</a:t>
            </a:r>
          </a:p>
          <a:p>
            <a:pPr marL="457200" lvl="0" indent="-457200">
              <a:buNone/>
            </a:pPr>
            <a:endParaRPr lang="tr-TR" sz="2400" dirty="0" smtClean="0">
              <a:latin typeface="Times New Roman" pitchFamily="18" charset="0"/>
              <a:cs typeface="Times New Roman" pitchFamily="18" charset="0"/>
            </a:endParaRPr>
          </a:p>
          <a:p>
            <a:pPr marL="457200" lvl="0" indent="-457200">
              <a:buNone/>
            </a:pPr>
            <a:endParaRPr lang="tr-TR" sz="2400" dirty="0" smtClean="0">
              <a:latin typeface="Times New Roman" pitchFamily="18" charset="0"/>
              <a:cs typeface="Times New Roman" pitchFamily="18" charset="0"/>
            </a:endParaRPr>
          </a:p>
          <a:p>
            <a:endParaRPr lang="tr-TR" sz="2400" dirty="0">
              <a:latin typeface="Times New Roman" pitchFamily="18" charset="0"/>
              <a:cs typeface="Times New Roman"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609600"/>
            <a:ext cx="8229600" cy="5516563"/>
          </a:xfrm>
        </p:spPr>
        <p:txBody>
          <a:bodyPr>
            <a:normAutofit/>
          </a:bodyPr>
          <a:lstStyle/>
          <a:p>
            <a:pPr algn="just">
              <a:buNone/>
            </a:pPr>
            <a:endParaRPr lang="tr-TR" sz="2000" dirty="0" smtClean="0">
              <a:latin typeface="Times New Roman" pitchFamily="18" charset="0"/>
              <a:cs typeface="Times New Roman" pitchFamily="18" charset="0"/>
            </a:endParaRPr>
          </a:p>
          <a:p>
            <a:pPr algn="just">
              <a:buNone/>
            </a:pPr>
            <a:r>
              <a:rPr lang="tr-TR" sz="2000" dirty="0" smtClean="0">
                <a:latin typeface="Times New Roman" pitchFamily="18" charset="0"/>
                <a:cs typeface="Times New Roman" pitchFamily="18" charset="0"/>
              </a:rPr>
              <a:t>Sosyal hizmet uzmanları tarafından hizmet edilen nüfuslar ile ilgili geniş bir bilgi kütüğü mevcuttur. Bu bilginin anlaşılması ve uygulanması makro seviye müdahalelerin ele alınmasında önemli olduğu kadar bireyler ve ailelerle çalışılırken de önemlidir. </a:t>
            </a:r>
          </a:p>
          <a:p>
            <a:pPr algn="just">
              <a:buNone/>
            </a:pPr>
            <a:endParaRPr lang="tr-TR" sz="2000" dirty="0" smtClean="0">
              <a:latin typeface="Times New Roman" pitchFamily="18" charset="0"/>
              <a:cs typeface="Times New Roman" pitchFamily="18" charset="0"/>
            </a:endParaRPr>
          </a:p>
          <a:p>
            <a:pPr algn="just">
              <a:buNone/>
            </a:pPr>
            <a:r>
              <a:rPr lang="tr-TR" sz="2000" b="1" dirty="0" smtClean="0">
                <a:latin typeface="Times New Roman" pitchFamily="18" charset="0"/>
                <a:cs typeface="Times New Roman" pitchFamily="18" charset="0"/>
              </a:rPr>
              <a:t>Literatür incelemesinin</a:t>
            </a:r>
            <a:r>
              <a:rPr lang="tr-TR" sz="2000" dirty="0" smtClean="0">
                <a:latin typeface="Times New Roman" pitchFamily="18" charset="0"/>
                <a:cs typeface="Times New Roman" pitchFamily="18" charset="0"/>
              </a:rPr>
              <a:t> önemli bir kısmı ilgili teorik perspektiflerin belirlenmesi ve uygulanmasına adanmalıdır. </a:t>
            </a:r>
          </a:p>
          <a:p>
            <a:pPr algn="just">
              <a:buNone/>
            </a:pPr>
            <a:endParaRPr lang="tr-TR" sz="2000" dirty="0" smtClean="0">
              <a:latin typeface="Times New Roman" pitchFamily="18" charset="0"/>
              <a:cs typeface="Times New Roman" pitchFamily="18" charset="0"/>
            </a:endParaRPr>
          </a:p>
          <a:p>
            <a:pPr algn="just">
              <a:buNone/>
            </a:pPr>
            <a:r>
              <a:rPr lang="tr-TR" sz="2000" dirty="0" smtClean="0">
                <a:latin typeface="Times New Roman" pitchFamily="18" charset="0"/>
                <a:cs typeface="Times New Roman" pitchFamily="18" charset="0"/>
              </a:rPr>
              <a:t>Olguların ve gözlemlerin rastgele listelenmesinin aksine, teoriler bir kişinin bulgularının kategorize edilmesini, bunlardan bir anlam çıkarılmasını ve görünürde alakasız durum bilgilerini mantıklı, test edilebilir hipotezler sağlayan açıklayıcı önermelere dönüştürme imkânı sunar.  </a:t>
            </a:r>
          </a:p>
          <a:p>
            <a:pPr algn="just">
              <a:buNone/>
            </a:pPr>
            <a:endParaRPr lang="tr-TR" sz="2000" dirty="0">
              <a:latin typeface="Times New Roman" pitchFamily="18" charset="0"/>
              <a:cs typeface="Times New Roman"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533400"/>
            <a:ext cx="8229600" cy="5592763"/>
          </a:xfrm>
        </p:spPr>
        <p:txBody>
          <a:bodyPr>
            <a:normAutofit/>
          </a:bodyPr>
          <a:lstStyle/>
          <a:p>
            <a:pPr lvl="0" algn="just">
              <a:buNone/>
            </a:pPr>
            <a:r>
              <a:rPr lang="tr-TR" sz="2400" b="1" dirty="0" smtClean="0">
                <a:latin typeface="Times New Roman" pitchFamily="18" charset="0"/>
                <a:cs typeface="Times New Roman" pitchFamily="18" charset="0"/>
              </a:rPr>
              <a:t>2. İlgili Etnik ve Cinsiyet Perspektiflerini İnceleme</a:t>
            </a:r>
            <a:endParaRPr lang="tr-TR" sz="2400" dirty="0" smtClean="0">
              <a:latin typeface="Times New Roman" pitchFamily="18" charset="0"/>
              <a:cs typeface="Times New Roman" pitchFamily="18" charset="0"/>
            </a:endParaRPr>
          </a:p>
          <a:p>
            <a:pPr algn="just">
              <a:buNone/>
            </a:pPr>
            <a:endParaRPr lang="tr-TR" sz="2400" b="1" dirty="0" smtClean="0">
              <a:latin typeface="Times New Roman" pitchFamily="18" charset="0"/>
              <a:cs typeface="Times New Roman" pitchFamily="18" charset="0"/>
            </a:endParaRPr>
          </a:p>
          <a:p>
            <a:pPr algn="just">
              <a:buNone/>
            </a:pPr>
            <a:endParaRPr lang="tr-TR" sz="2400" b="1" dirty="0" smtClean="0">
              <a:latin typeface="Times New Roman" pitchFamily="18" charset="0"/>
              <a:cs typeface="Times New Roman" pitchFamily="18" charset="0"/>
            </a:endParaRPr>
          </a:p>
          <a:p>
            <a:pPr algn="just">
              <a:buNone/>
            </a:pPr>
            <a:r>
              <a:rPr lang="tr-TR" sz="2000" dirty="0" smtClean="0">
                <a:latin typeface="Times New Roman" pitchFamily="18" charset="0"/>
                <a:cs typeface="Times New Roman" pitchFamily="18" charset="0"/>
              </a:rPr>
              <a:t>İlgili etnik ve cinsiyet perspektifleri inceleme sürecinde sorulması beklenen bazı sorular vardır:</a:t>
            </a:r>
          </a:p>
          <a:p>
            <a:pPr algn="just">
              <a:buNone/>
            </a:pPr>
            <a:endParaRPr lang="tr-TR" sz="2000" b="1" dirty="0" smtClean="0">
              <a:latin typeface="Times New Roman" pitchFamily="18" charset="0"/>
              <a:cs typeface="Times New Roman" pitchFamily="18" charset="0"/>
            </a:endParaRPr>
          </a:p>
          <a:p>
            <a:pPr algn="just"/>
            <a:r>
              <a:rPr lang="tr-TR" sz="2000" dirty="0" smtClean="0">
                <a:latin typeface="Times New Roman" pitchFamily="18" charset="0"/>
                <a:cs typeface="Times New Roman" pitchFamily="18" charset="0"/>
              </a:rPr>
              <a:t>Bu sorundan etkilenen etnik grup temsilcileri bu sorunu nasıl görmektedir?</a:t>
            </a:r>
          </a:p>
          <a:p>
            <a:pPr lvl="0" algn="just"/>
            <a:r>
              <a:rPr lang="tr-TR" sz="2000" dirty="0" smtClean="0">
                <a:latin typeface="Times New Roman" pitchFamily="18" charset="0"/>
                <a:cs typeface="Times New Roman" pitchFamily="18" charset="0"/>
              </a:rPr>
              <a:t>Cinsiyetle alakalı meseleler var mıdır? Bu sorundan etkilenen kadınlar bu sorundan etkilenen erkeklerden daha farklı bir perspektife mi sahiptir? </a:t>
            </a:r>
          </a:p>
          <a:p>
            <a:pPr algn="just">
              <a:buNone/>
            </a:pPr>
            <a:endParaRPr lang="tr-TR" sz="2000" dirty="0" smtClean="0">
              <a:latin typeface="Times New Roman" pitchFamily="18" charset="0"/>
              <a:cs typeface="Times New Roman" pitchFamily="18" charset="0"/>
            </a:endParaRPr>
          </a:p>
          <a:p>
            <a:pPr algn="just">
              <a:buNone/>
            </a:pPr>
            <a:endParaRPr lang="tr-TR" sz="2400" b="1" dirty="0">
              <a:latin typeface="Times New Roman" pitchFamily="18" charset="0"/>
              <a:cs typeface="Times New Roman"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609600"/>
            <a:ext cx="8229600" cy="5516563"/>
          </a:xfrm>
        </p:spPr>
        <p:txBody>
          <a:bodyPr>
            <a:normAutofit/>
          </a:bodyPr>
          <a:lstStyle/>
          <a:p>
            <a:pPr algn="just">
              <a:buNone/>
            </a:pPr>
            <a:endParaRPr lang="tr-TR" sz="2000" dirty="0" smtClean="0">
              <a:latin typeface="Times New Roman" pitchFamily="18" charset="0"/>
              <a:cs typeface="Times New Roman" pitchFamily="18" charset="0"/>
            </a:endParaRPr>
          </a:p>
          <a:p>
            <a:pPr algn="just">
              <a:buNone/>
            </a:pPr>
            <a:r>
              <a:rPr lang="tr-TR" sz="2000" dirty="0" smtClean="0">
                <a:latin typeface="Times New Roman" pitchFamily="18" charset="0"/>
                <a:cs typeface="Times New Roman" pitchFamily="18" charset="0"/>
              </a:rPr>
              <a:t>Sosyal sorunun tamamen anlaşılması birçok perspektife dikkat edilmesini gerektirmektedir. Sorunlar birçok şekilde anlaşılabilir: </a:t>
            </a:r>
          </a:p>
          <a:p>
            <a:pPr algn="just">
              <a:buNone/>
            </a:pPr>
            <a:endParaRPr lang="tr-TR" sz="2000" dirty="0" smtClean="0">
              <a:latin typeface="Times New Roman" pitchFamily="18" charset="0"/>
              <a:cs typeface="Times New Roman" pitchFamily="18" charset="0"/>
            </a:endParaRPr>
          </a:p>
          <a:p>
            <a:pPr lvl="0" algn="just"/>
            <a:r>
              <a:rPr lang="tr-TR" sz="2000" dirty="0" smtClean="0">
                <a:latin typeface="Times New Roman" pitchFamily="18" charset="0"/>
                <a:cs typeface="Times New Roman" pitchFamily="18" charset="0"/>
              </a:rPr>
              <a:t>Sorunla birinci elden ilgilenmek, </a:t>
            </a:r>
          </a:p>
          <a:p>
            <a:pPr lvl="0" algn="just"/>
            <a:r>
              <a:rPr lang="tr-TR" sz="2000" dirty="0" smtClean="0">
                <a:latin typeface="Times New Roman" pitchFamily="18" charset="0"/>
                <a:cs typeface="Times New Roman" pitchFamily="18" charset="0"/>
              </a:rPr>
              <a:t>Sorunu ortaya çıkaran kişilerle yakından çalışmak, </a:t>
            </a:r>
          </a:p>
          <a:p>
            <a:pPr lvl="0" algn="just"/>
            <a:r>
              <a:rPr lang="tr-TR" sz="2000" dirty="0" smtClean="0">
                <a:latin typeface="Times New Roman" pitchFamily="18" charset="0"/>
                <a:cs typeface="Times New Roman" pitchFamily="18" charset="0"/>
              </a:rPr>
              <a:t>Sorunla ilgili literatürü incelemek. </a:t>
            </a:r>
          </a:p>
          <a:p>
            <a:pPr algn="just">
              <a:buNone/>
            </a:pPr>
            <a:endParaRPr lang="tr-TR" sz="2000" dirty="0" smtClean="0">
              <a:latin typeface="Times New Roman" pitchFamily="18" charset="0"/>
              <a:cs typeface="Times New Roman" pitchFamily="18" charset="0"/>
            </a:endParaRPr>
          </a:p>
          <a:p>
            <a:pPr algn="just">
              <a:buNone/>
            </a:pPr>
            <a:endParaRPr lang="tr-TR" sz="2000" dirty="0">
              <a:latin typeface="Times New Roman" pitchFamily="18" charset="0"/>
              <a:cs typeface="Times New Roman"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609600"/>
            <a:ext cx="8229600" cy="5516563"/>
          </a:xfrm>
        </p:spPr>
        <p:txBody>
          <a:bodyPr>
            <a:normAutofit/>
          </a:bodyPr>
          <a:lstStyle/>
          <a:p>
            <a:pPr lvl="0" algn="just">
              <a:buNone/>
            </a:pPr>
            <a:r>
              <a:rPr lang="tr-TR" sz="2400" b="1" dirty="0" smtClean="0">
                <a:latin typeface="Times New Roman" pitchFamily="18" charset="0"/>
                <a:cs typeface="Times New Roman" pitchFamily="18" charset="0"/>
              </a:rPr>
              <a:t>3. Hedef Nüfus ve Sorunla İlgili Geçmiş Tecrübeleri Keşfetme</a:t>
            </a:r>
            <a:endParaRPr lang="tr-TR" sz="2400" dirty="0" smtClean="0">
              <a:latin typeface="Times New Roman" pitchFamily="18" charset="0"/>
              <a:cs typeface="Times New Roman" pitchFamily="18" charset="0"/>
            </a:endParaRPr>
          </a:p>
          <a:p>
            <a:pPr algn="just">
              <a:buNone/>
            </a:pPr>
            <a:endParaRPr lang="tr-TR" sz="2400" dirty="0" smtClean="0">
              <a:latin typeface="Times New Roman" pitchFamily="18" charset="0"/>
              <a:cs typeface="Times New Roman" pitchFamily="18" charset="0"/>
            </a:endParaRPr>
          </a:p>
          <a:p>
            <a:pPr algn="just">
              <a:buNone/>
            </a:pPr>
            <a:endParaRPr lang="tr-TR" sz="2400" dirty="0" smtClean="0">
              <a:latin typeface="Times New Roman" pitchFamily="18" charset="0"/>
              <a:cs typeface="Times New Roman" pitchFamily="18" charset="0"/>
            </a:endParaRPr>
          </a:p>
          <a:p>
            <a:pPr algn="just">
              <a:buNone/>
            </a:pPr>
            <a:r>
              <a:rPr lang="tr-TR" sz="2000" dirty="0" smtClean="0">
                <a:latin typeface="Times New Roman" pitchFamily="18" charset="0"/>
                <a:cs typeface="Times New Roman" pitchFamily="18" charset="0"/>
              </a:rPr>
              <a:t>Hedef nüfus ve sorunla ilgili geçmiş tecrübeleri keşfetme sürecinde sorulması beklenen bazı sorular vardır:</a:t>
            </a:r>
          </a:p>
          <a:p>
            <a:pPr algn="just">
              <a:buNone/>
            </a:pPr>
            <a:endParaRPr lang="tr-TR" sz="2000" dirty="0" smtClean="0">
              <a:latin typeface="Times New Roman" pitchFamily="18" charset="0"/>
              <a:cs typeface="Times New Roman" pitchFamily="18" charset="0"/>
            </a:endParaRPr>
          </a:p>
          <a:p>
            <a:pPr lvl="0"/>
            <a:r>
              <a:rPr lang="tr-TR" sz="2000" dirty="0" smtClean="0">
                <a:latin typeface="Times New Roman" pitchFamily="18" charset="0"/>
                <a:cs typeface="Times New Roman" pitchFamily="18" charset="0"/>
              </a:rPr>
              <a:t>Sorunla başa çıkma çabalarında bu nüfusun ne gibi tecrübeleri olmuştur?</a:t>
            </a:r>
          </a:p>
          <a:p>
            <a:pPr lvl="0"/>
            <a:r>
              <a:rPr lang="tr-TR" sz="2000" dirty="0" smtClean="0">
                <a:latin typeface="Times New Roman" pitchFamily="18" charset="0"/>
                <a:cs typeface="Times New Roman" pitchFamily="18" charset="0"/>
              </a:rPr>
              <a:t>Bu grubun temsilcileri mevcut sistemi nasıl algılamaktadırlar?</a:t>
            </a:r>
          </a:p>
          <a:p>
            <a:pPr algn="just">
              <a:buNone/>
            </a:pPr>
            <a:endParaRPr lang="tr-TR" sz="2000" dirty="0">
              <a:latin typeface="Times New Roman" pitchFamily="18" charset="0"/>
              <a:cs typeface="Times New Roman"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609600"/>
            <a:ext cx="8229600" cy="5516563"/>
          </a:xfrm>
        </p:spPr>
        <p:txBody>
          <a:bodyPr>
            <a:normAutofit/>
          </a:bodyPr>
          <a:lstStyle/>
          <a:p>
            <a:pPr algn="just">
              <a:buNone/>
            </a:pPr>
            <a:endParaRPr lang="tr-TR" sz="2000" dirty="0" smtClean="0">
              <a:latin typeface="Times New Roman" pitchFamily="18" charset="0"/>
              <a:cs typeface="Times New Roman" pitchFamily="18" charset="0"/>
            </a:endParaRPr>
          </a:p>
          <a:p>
            <a:pPr algn="just">
              <a:buFont typeface="Wingdings" pitchFamily="2" charset="2"/>
              <a:buChar char="§"/>
            </a:pPr>
            <a:r>
              <a:rPr lang="tr-TR" sz="2000" dirty="0" smtClean="0">
                <a:latin typeface="Times New Roman" pitchFamily="18" charset="0"/>
                <a:cs typeface="Times New Roman" pitchFamily="18" charset="0"/>
              </a:rPr>
              <a:t>Nihai olarak, değişim ajanı yerel seviyede mümkün olduğunca eksiksiz bir biçimde geçmiş tecrübeleri bir araya getirmelidir. </a:t>
            </a:r>
          </a:p>
          <a:p>
            <a:pPr algn="just">
              <a:buNone/>
            </a:pPr>
            <a:endParaRPr lang="tr-TR" sz="2000" dirty="0" smtClean="0">
              <a:latin typeface="Times New Roman" pitchFamily="18" charset="0"/>
              <a:cs typeface="Times New Roman" pitchFamily="18" charset="0"/>
            </a:endParaRPr>
          </a:p>
          <a:p>
            <a:pPr algn="just">
              <a:buFont typeface="Wingdings" pitchFamily="2" charset="2"/>
              <a:buChar char="§"/>
            </a:pPr>
            <a:r>
              <a:rPr lang="tr-TR" sz="2000" dirty="0" smtClean="0">
                <a:latin typeface="Times New Roman" pitchFamily="18" charset="0"/>
                <a:cs typeface="Times New Roman" pitchFamily="18" charset="0"/>
              </a:rPr>
              <a:t>Aynı grup ya da nüfus geçmişte değişim başlatma girişiminde bulunmuş mudur? Eğer bulunmuşsa, sonuçlar ne olmuştur?  </a:t>
            </a:r>
          </a:p>
          <a:p>
            <a:pPr algn="just">
              <a:buNone/>
            </a:pPr>
            <a:r>
              <a:rPr lang="tr-TR" sz="2000" dirty="0" smtClean="0">
                <a:latin typeface="Times New Roman" pitchFamily="18" charset="0"/>
                <a:cs typeface="Times New Roman" pitchFamily="18" charset="0"/>
              </a:rPr>
              <a:t>Eğer sonuçlar pozitifse, neden değişim çabası tekrarlanmaktadır? </a:t>
            </a:r>
          </a:p>
          <a:p>
            <a:pPr algn="just">
              <a:buNone/>
            </a:pPr>
            <a:r>
              <a:rPr lang="tr-TR" sz="2000" dirty="0" smtClean="0">
                <a:latin typeface="Times New Roman" pitchFamily="18" charset="0"/>
                <a:cs typeface="Times New Roman" pitchFamily="18" charset="0"/>
              </a:rPr>
              <a:t>Eğer geçmiş çabaların sonuçları negatifse, ne olmuştur? </a:t>
            </a:r>
          </a:p>
          <a:p>
            <a:pPr algn="just">
              <a:buNone/>
            </a:pPr>
            <a:r>
              <a:rPr lang="tr-TR" sz="2000" b="1" dirty="0" smtClean="0">
                <a:latin typeface="Times New Roman" pitchFamily="18" charset="0"/>
                <a:cs typeface="Times New Roman" pitchFamily="18" charset="0"/>
              </a:rPr>
              <a:t>Değerlendirilmelidir </a:t>
            </a:r>
            <a:endParaRPr lang="tr-TR" sz="2000" b="1" dirty="0">
              <a:latin typeface="Times New Roman" pitchFamily="18" charset="0"/>
              <a:cs typeface="Times New Roman" pitchFamily="18"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533400"/>
            <a:ext cx="8229600" cy="5592763"/>
          </a:xfrm>
        </p:spPr>
        <p:txBody>
          <a:bodyPr>
            <a:normAutofit/>
          </a:bodyPr>
          <a:lstStyle/>
          <a:p>
            <a:pPr algn="just">
              <a:buFont typeface="Wingdings" pitchFamily="2" charset="2"/>
              <a:buChar char="§"/>
            </a:pPr>
            <a:endParaRPr lang="tr-TR" sz="2000" dirty="0" smtClean="0">
              <a:latin typeface="Times New Roman" pitchFamily="18" charset="0"/>
              <a:cs typeface="Times New Roman" pitchFamily="18" charset="0"/>
            </a:endParaRPr>
          </a:p>
          <a:p>
            <a:pPr algn="just">
              <a:buFont typeface="Wingdings" pitchFamily="2" charset="2"/>
              <a:buChar char="§"/>
            </a:pPr>
            <a:r>
              <a:rPr lang="tr-TR" sz="2000" dirty="0" smtClean="0">
                <a:latin typeface="Times New Roman" pitchFamily="18" charset="0"/>
                <a:cs typeface="Times New Roman" pitchFamily="18" charset="0"/>
              </a:rPr>
              <a:t>Hedef nüfusun </a:t>
            </a:r>
            <a:r>
              <a:rPr lang="tr-TR" sz="2000" b="1" dirty="0" smtClean="0">
                <a:latin typeface="Times New Roman" pitchFamily="18" charset="0"/>
                <a:cs typeface="Times New Roman" pitchFamily="18" charset="0"/>
              </a:rPr>
              <a:t>eski sözcülerinin </a:t>
            </a:r>
            <a:r>
              <a:rPr lang="tr-TR" sz="2000" dirty="0" smtClean="0">
                <a:latin typeface="Times New Roman" pitchFamily="18" charset="0"/>
                <a:cs typeface="Times New Roman" pitchFamily="18" charset="0"/>
              </a:rPr>
              <a:t>ya da toplum ya da örgütlerin </a:t>
            </a:r>
            <a:r>
              <a:rPr lang="tr-TR" sz="2000" b="1" dirty="0" smtClean="0">
                <a:latin typeface="Times New Roman" pitchFamily="18" charset="0"/>
                <a:cs typeface="Times New Roman" pitchFamily="18" charset="0"/>
              </a:rPr>
              <a:t>eski temsilcilerinin</a:t>
            </a:r>
            <a:r>
              <a:rPr lang="tr-TR" sz="2000" dirty="0" smtClean="0">
                <a:latin typeface="Times New Roman" pitchFamily="18" charset="0"/>
                <a:cs typeface="Times New Roman" pitchFamily="18" charset="0"/>
              </a:rPr>
              <a:t> belirlenmesi ve bunlarla görüşülmesi geçmiş tecrübelerin hedef toplumla ve sorunla birlikte anlaşılmasını hedeflemelidir. </a:t>
            </a:r>
          </a:p>
          <a:p>
            <a:pPr algn="just">
              <a:buFont typeface="Wingdings" pitchFamily="2" charset="2"/>
              <a:buChar char="§"/>
            </a:pPr>
            <a:endParaRPr lang="tr-TR" sz="2000" dirty="0" smtClean="0">
              <a:latin typeface="Times New Roman" pitchFamily="18" charset="0"/>
              <a:cs typeface="Times New Roman" pitchFamily="18" charset="0"/>
            </a:endParaRPr>
          </a:p>
          <a:p>
            <a:pPr algn="just">
              <a:buFont typeface="Wingdings" pitchFamily="2" charset="2"/>
              <a:buChar char="§"/>
            </a:pPr>
            <a:r>
              <a:rPr lang="tr-TR" sz="2000" dirty="0" smtClean="0">
                <a:latin typeface="Times New Roman" pitchFamily="18" charset="0"/>
                <a:cs typeface="Times New Roman" pitchFamily="18" charset="0"/>
              </a:rPr>
              <a:t>Eğer bu nüfusun konuyla ilgili </a:t>
            </a:r>
            <a:r>
              <a:rPr lang="tr-TR" sz="2000" b="1" dirty="0" smtClean="0">
                <a:latin typeface="Times New Roman" pitchFamily="18" charset="0"/>
                <a:cs typeface="Times New Roman" pitchFamily="18" charset="0"/>
              </a:rPr>
              <a:t>geçmiş tecrübeleri </a:t>
            </a:r>
            <a:r>
              <a:rPr lang="tr-TR" sz="2000" dirty="0" smtClean="0">
                <a:latin typeface="Times New Roman" pitchFamily="18" charset="0"/>
                <a:cs typeface="Times New Roman" pitchFamily="18" charset="0"/>
              </a:rPr>
              <a:t>olduysa, değişim ajanı günümüze kadarki hedef nüfus ve toplum ya da örgütsel temsilciler arasındaki kilit aktörlerin listesini ve etkileşimlerin kronolojisini derlemelidir. </a:t>
            </a:r>
          </a:p>
          <a:p>
            <a:pPr algn="just">
              <a:buFont typeface="Wingdings" pitchFamily="2" charset="2"/>
              <a:buChar char="§"/>
            </a:pPr>
            <a:endParaRPr lang="tr-TR" sz="2000" dirty="0" smtClean="0">
              <a:latin typeface="Times New Roman" pitchFamily="18" charset="0"/>
              <a:cs typeface="Times New Roman" pitchFamily="18" charset="0"/>
            </a:endParaRPr>
          </a:p>
          <a:p>
            <a:pPr algn="just">
              <a:buFont typeface="Wingdings" pitchFamily="2" charset="2"/>
              <a:buChar char="§"/>
            </a:pPr>
            <a:r>
              <a:rPr lang="tr-TR" sz="2000" dirty="0" smtClean="0">
                <a:latin typeface="Times New Roman" pitchFamily="18" charset="0"/>
                <a:cs typeface="Times New Roman" pitchFamily="18" charset="0"/>
              </a:rPr>
              <a:t>Bu görüşmelerden elde edilen bulgular değişimin sonraki evrelerinde strateji ve taktik şekillendirilmesine yardımcı olacaktır. </a:t>
            </a:r>
          </a:p>
          <a:p>
            <a:pPr algn="just">
              <a:buNone/>
            </a:pPr>
            <a:endParaRPr lang="tr-TR" sz="2000" dirty="0">
              <a:latin typeface="Times New Roman" pitchFamily="18" charset="0"/>
              <a:cs typeface="Times New Roman" pitchFamily="18"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533400"/>
            <a:ext cx="8229600" cy="5592763"/>
          </a:xfrm>
        </p:spPr>
        <p:txBody>
          <a:bodyPr>
            <a:normAutofit/>
          </a:bodyPr>
          <a:lstStyle/>
          <a:p>
            <a:pPr algn="just">
              <a:buNone/>
            </a:pPr>
            <a:r>
              <a:rPr lang="tr-TR" sz="2400" b="1" dirty="0" smtClean="0">
                <a:latin typeface="Times New Roman" pitchFamily="18" charset="0"/>
                <a:cs typeface="Times New Roman" pitchFamily="18" charset="0"/>
              </a:rPr>
              <a:t>4. Nüfusun Anlaşılmasında Yer Alan Adımların Özeti </a:t>
            </a:r>
          </a:p>
          <a:p>
            <a:pPr algn="just">
              <a:buNone/>
            </a:pPr>
            <a:endParaRPr lang="tr-TR" sz="2400" b="1" dirty="0" smtClean="0">
              <a:latin typeface="Times New Roman" pitchFamily="18" charset="0"/>
              <a:cs typeface="Times New Roman" pitchFamily="18" charset="0"/>
            </a:endParaRPr>
          </a:p>
          <a:p>
            <a:pPr algn="just">
              <a:buNone/>
            </a:pPr>
            <a:r>
              <a:rPr lang="tr-TR" sz="2000" dirty="0" smtClean="0">
                <a:latin typeface="Times New Roman" pitchFamily="18" charset="0"/>
                <a:cs typeface="Times New Roman" pitchFamily="18" charset="0"/>
              </a:rPr>
              <a:t>Aşağıdaki adımlar ya da görevler önerilen değişiklikten yararlanması beklenen nüfusun (müracaatçı nüfus), önerilen değişikliğin etkili olabilmesi için (hedef nüfus) bir şekilde değişmesi gereken nüfusun ya da her ikisinin de anlaşılması için bir araç olmaktadır. </a:t>
            </a:r>
          </a:p>
          <a:p>
            <a:pPr algn="just">
              <a:buNone/>
            </a:pPr>
            <a:endParaRPr lang="tr-TR" sz="2000" dirty="0" smtClean="0">
              <a:latin typeface="Times New Roman" pitchFamily="18" charset="0"/>
              <a:cs typeface="Times New Roman" pitchFamily="18" charset="0"/>
            </a:endParaRPr>
          </a:p>
          <a:p>
            <a:pPr lvl="0" algn="just">
              <a:buFont typeface="Wingdings" pitchFamily="2" charset="2"/>
              <a:buChar char="§"/>
            </a:pPr>
            <a:r>
              <a:rPr lang="tr-TR" sz="2000" dirty="0" smtClean="0">
                <a:latin typeface="Times New Roman" pitchFamily="18" charset="0"/>
                <a:cs typeface="Times New Roman" pitchFamily="18" charset="0"/>
              </a:rPr>
              <a:t>Yaş, kültür, cinsiyet ve müracaatçı ya da hedef nüfusun perspektiflerinin anlayışının geliştirilmesi adına ilgili </a:t>
            </a:r>
            <a:r>
              <a:rPr lang="tr-TR" sz="2000" b="1" dirty="0" smtClean="0">
                <a:latin typeface="Times New Roman" pitchFamily="18" charset="0"/>
                <a:cs typeface="Times New Roman" pitchFamily="18" charset="0"/>
              </a:rPr>
              <a:t>literatür incelemesinin tamamlanması</a:t>
            </a:r>
            <a:r>
              <a:rPr lang="tr-TR" sz="2000" dirty="0" smtClean="0">
                <a:latin typeface="Times New Roman" pitchFamily="18" charset="0"/>
                <a:cs typeface="Times New Roman" pitchFamily="18" charset="0"/>
              </a:rPr>
              <a:t>,</a:t>
            </a:r>
          </a:p>
          <a:p>
            <a:pPr algn="just">
              <a:buFont typeface="Wingdings" pitchFamily="2" charset="2"/>
              <a:buChar char="§"/>
            </a:pPr>
            <a:endParaRPr lang="tr-TR" sz="2000" dirty="0" smtClean="0">
              <a:latin typeface="Times New Roman" pitchFamily="18" charset="0"/>
              <a:cs typeface="Times New Roman" pitchFamily="18" charset="0"/>
            </a:endParaRPr>
          </a:p>
          <a:p>
            <a:pPr lvl="0" algn="just">
              <a:buFont typeface="Wingdings" pitchFamily="2" charset="2"/>
              <a:buChar char="§"/>
            </a:pPr>
            <a:r>
              <a:rPr lang="tr-TR" sz="2000" dirty="0" smtClean="0">
                <a:latin typeface="Times New Roman" pitchFamily="18" charset="0"/>
                <a:cs typeface="Times New Roman" pitchFamily="18" charset="0"/>
              </a:rPr>
              <a:t>Değişim çabasında </a:t>
            </a:r>
            <a:r>
              <a:rPr lang="tr-TR" sz="2000" b="1" dirty="0" smtClean="0">
                <a:latin typeface="Times New Roman" pitchFamily="18" charset="0"/>
                <a:cs typeface="Times New Roman" pitchFamily="18" charset="0"/>
              </a:rPr>
              <a:t>yer alanların </a:t>
            </a:r>
            <a:r>
              <a:rPr lang="tr-TR" sz="2000" dirty="0" smtClean="0">
                <a:latin typeface="Times New Roman" pitchFamily="18" charset="0"/>
                <a:cs typeface="Times New Roman" pitchFamily="18" charset="0"/>
              </a:rPr>
              <a:t>(sosyal hizmet uzmanları </a:t>
            </a:r>
            <a:r>
              <a:rPr lang="tr-TR" sz="2000" dirty="0" err="1" smtClean="0">
                <a:latin typeface="Times New Roman" pitchFamily="18" charset="0"/>
                <a:cs typeface="Times New Roman" pitchFamily="18" charset="0"/>
              </a:rPr>
              <a:t>vd</a:t>
            </a:r>
            <a:r>
              <a:rPr lang="tr-TR" sz="2000" dirty="0" smtClean="0">
                <a:latin typeface="Times New Roman" pitchFamily="18" charset="0"/>
                <a:cs typeface="Times New Roman" pitchFamily="18" charset="0"/>
              </a:rPr>
              <a:t>.) literatürde yansıtılan önemli kavramları ve meseleleri anladığından emin olunması, </a:t>
            </a:r>
          </a:p>
          <a:p>
            <a:pPr algn="just">
              <a:buFont typeface="Wingdings" pitchFamily="2" charset="2"/>
              <a:buChar char="§"/>
            </a:pPr>
            <a:endParaRPr lang="tr-TR" sz="2000" dirty="0" smtClean="0">
              <a:latin typeface="Times New Roman" pitchFamily="18" charset="0"/>
              <a:cs typeface="Times New Roman" pitchFamily="18" charset="0"/>
            </a:endParaRPr>
          </a:p>
          <a:p>
            <a:pPr lvl="0" algn="just">
              <a:buFont typeface="Wingdings" pitchFamily="2" charset="2"/>
              <a:buChar char="§"/>
            </a:pPr>
            <a:r>
              <a:rPr lang="tr-TR" sz="2000" dirty="0" smtClean="0">
                <a:latin typeface="Times New Roman" pitchFamily="18" charset="0"/>
                <a:cs typeface="Times New Roman" pitchFamily="18" charset="0"/>
              </a:rPr>
              <a:t>Yaş, kültür, cinsiyet ve müracaatçı ya da hedef nüfus perspektiflerini temsil eden </a:t>
            </a:r>
            <a:r>
              <a:rPr lang="tr-TR" sz="2000" b="1" dirty="0" smtClean="0">
                <a:latin typeface="Times New Roman" pitchFamily="18" charset="0"/>
                <a:cs typeface="Times New Roman" pitchFamily="18" charset="0"/>
              </a:rPr>
              <a:t>yerel insanların ve bölge sözcülerin belirlenmesi</a:t>
            </a:r>
            <a:r>
              <a:rPr lang="tr-TR" sz="2000" dirty="0" smtClean="0">
                <a:latin typeface="Times New Roman" pitchFamily="18" charset="0"/>
                <a:cs typeface="Times New Roman" pitchFamily="18" charset="0"/>
              </a:rPr>
              <a:t>, </a:t>
            </a:r>
          </a:p>
          <a:p>
            <a:pPr algn="just">
              <a:buNone/>
            </a:pPr>
            <a:endParaRPr lang="tr-TR" sz="2000" dirty="0">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normAutofit/>
          </a:bodyPr>
          <a:lstStyle/>
          <a:p>
            <a:pPr algn="just">
              <a:buNone/>
            </a:pPr>
            <a:r>
              <a:rPr lang="tr-TR" sz="2000" b="1" dirty="0" smtClean="0">
                <a:latin typeface="Times New Roman" pitchFamily="18" charset="0"/>
                <a:cs typeface="Times New Roman" pitchFamily="18" charset="0"/>
              </a:rPr>
              <a:t>Sorunun Tanımlanması</a:t>
            </a:r>
          </a:p>
          <a:p>
            <a:pPr algn="just">
              <a:buNone/>
            </a:pPr>
            <a:endParaRPr lang="tr-TR" sz="2000" dirty="0" smtClean="0">
              <a:latin typeface="Times New Roman" pitchFamily="18" charset="0"/>
              <a:cs typeface="Times New Roman" pitchFamily="18" charset="0"/>
            </a:endParaRPr>
          </a:p>
          <a:p>
            <a:pPr algn="just">
              <a:buNone/>
            </a:pPr>
            <a:r>
              <a:rPr lang="tr-TR" sz="2000" dirty="0" smtClean="0">
                <a:latin typeface="Times New Roman" pitchFamily="18" charset="0"/>
                <a:cs typeface="Times New Roman" pitchFamily="18" charset="0"/>
              </a:rPr>
              <a:t>Sorun ile ilgili çeşitli perspektiflerin keşfedilmesi için birçok sebep bulunmaktadır. </a:t>
            </a:r>
          </a:p>
          <a:p>
            <a:pPr algn="just">
              <a:buNone/>
            </a:pPr>
            <a:endParaRPr lang="tr-TR" sz="2000" dirty="0" smtClean="0">
              <a:latin typeface="Times New Roman" pitchFamily="18" charset="0"/>
              <a:cs typeface="Times New Roman" pitchFamily="18" charset="0"/>
            </a:endParaRPr>
          </a:p>
          <a:p>
            <a:pPr algn="just">
              <a:buNone/>
            </a:pPr>
            <a:r>
              <a:rPr lang="tr-TR" sz="2000" b="1" dirty="0" smtClean="0">
                <a:latin typeface="Times New Roman" pitchFamily="18" charset="0"/>
                <a:cs typeface="Times New Roman" pitchFamily="18" charset="0"/>
              </a:rPr>
              <a:t>İlk olarak</a:t>
            </a:r>
            <a:r>
              <a:rPr lang="tr-TR" sz="2000" dirty="0" smtClean="0">
                <a:latin typeface="Times New Roman" pitchFamily="18" charset="0"/>
                <a:cs typeface="Times New Roman" pitchFamily="18" charset="0"/>
              </a:rPr>
              <a:t>, makro uygulama bağlamında hızlı çözümler öne sürmeye çalışmak, mikro uygulama durumlarında müracaatçılara sorunlarını tam olarak nasıl çözeceklerini anlatmayla ilişkilidir. </a:t>
            </a:r>
          </a:p>
          <a:p>
            <a:pPr algn="just">
              <a:buNone/>
            </a:pPr>
            <a:endParaRPr lang="tr-TR" sz="2000" dirty="0" smtClean="0">
              <a:latin typeface="Times New Roman" pitchFamily="18" charset="0"/>
              <a:cs typeface="Times New Roman" pitchFamily="18" charset="0"/>
            </a:endParaRPr>
          </a:p>
          <a:p>
            <a:pPr algn="just">
              <a:buNone/>
            </a:pPr>
            <a:r>
              <a:rPr lang="tr-TR" sz="2000" b="1" dirty="0" smtClean="0">
                <a:latin typeface="Times New Roman" pitchFamily="18" charset="0"/>
                <a:cs typeface="Times New Roman" pitchFamily="18" charset="0"/>
              </a:rPr>
              <a:t>İkinci olarak</a:t>
            </a:r>
            <a:r>
              <a:rPr lang="tr-TR" sz="2000" dirty="0" smtClean="0">
                <a:latin typeface="Times New Roman" pitchFamily="18" charset="0"/>
                <a:cs typeface="Times New Roman" pitchFamily="18" charset="0"/>
              </a:rPr>
              <a:t>, çabuk ve basit çözümler genellikle söz konusu sorunun tek bir birincil nedeni olduğu varsayımına dayanmaktadır. </a:t>
            </a:r>
          </a:p>
          <a:p>
            <a:pPr algn="just">
              <a:buNone/>
            </a:pPr>
            <a:endParaRPr lang="tr-TR" sz="2000" dirty="0" smtClean="0">
              <a:latin typeface="Times New Roman" pitchFamily="18" charset="0"/>
              <a:cs typeface="Times New Roman" pitchFamily="18" charset="0"/>
            </a:endParaRPr>
          </a:p>
          <a:p>
            <a:pPr algn="just">
              <a:buNone/>
            </a:pPr>
            <a:endParaRPr lang="tr-TR" sz="2000" dirty="0">
              <a:latin typeface="Times New Roman" pitchFamily="18" charset="0"/>
              <a:cs typeface="Times New Roman" pitchFamily="18"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609600"/>
            <a:ext cx="8229600" cy="5516563"/>
          </a:xfrm>
        </p:spPr>
        <p:txBody>
          <a:bodyPr>
            <a:normAutofit/>
          </a:bodyPr>
          <a:lstStyle/>
          <a:p>
            <a:pPr algn="just">
              <a:buNone/>
            </a:pPr>
            <a:endParaRPr lang="tr-TR" sz="2000" dirty="0" smtClean="0">
              <a:latin typeface="Times New Roman" pitchFamily="18" charset="0"/>
              <a:cs typeface="Times New Roman" pitchFamily="18" charset="0"/>
            </a:endParaRPr>
          </a:p>
          <a:p>
            <a:pPr lvl="0" algn="just">
              <a:buFont typeface="Wingdings" pitchFamily="2" charset="2"/>
              <a:buChar char="§"/>
            </a:pPr>
            <a:r>
              <a:rPr lang="tr-TR" sz="2000" dirty="0" smtClean="0">
                <a:latin typeface="Times New Roman" pitchFamily="18" charset="0"/>
                <a:cs typeface="Times New Roman" pitchFamily="18" charset="0"/>
              </a:rPr>
              <a:t>Değişim çabasında yer alanların (sosyal hizmet uzmanları </a:t>
            </a:r>
            <a:r>
              <a:rPr lang="tr-TR" sz="2000" dirty="0" err="1" smtClean="0">
                <a:latin typeface="Times New Roman" pitchFamily="18" charset="0"/>
                <a:cs typeface="Times New Roman" pitchFamily="18" charset="0"/>
              </a:rPr>
              <a:t>vd</a:t>
            </a:r>
            <a:r>
              <a:rPr lang="tr-TR" sz="2000" dirty="0" smtClean="0">
                <a:latin typeface="Times New Roman" pitchFamily="18" charset="0"/>
                <a:cs typeface="Times New Roman" pitchFamily="18" charset="0"/>
              </a:rPr>
              <a:t>.) bölgesel ve yerel sözcüler tarafından ortaya konulan </a:t>
            </a:r>
            <a:r>
              <a:rPr lang="tr-TR" sz="2000" b="1" dirty="0" smtClean="0">
                <a:latin typeface="Times New Roman" pitchFamily="18" charset="0"/>
                <a:cs typeface="Times New Roman" pitchFamily="18" charset="0"/>
              </a:rPr>
              <a:t>önemli kavram ve meseleleri anladığından</a:t>
            </a:r>
            <a:r>
              <a:rPr lang="tr-TR" sz="2000" dirty="0" smtClean="0">
                <a:latin typeface="Times New Roman" pitchFamily="18" charset="0"/>
                <a:cs typeface="Times New Roman" pitchFamily="18" charset="0"/>
              </a:rPr>
              <a:t> emin olunması,  </a:t>
            </a:r>
          </a:p>
          <a:p>
            <a:pPr algn="just">
              <a:buFont typeface="Wingdings" pitchFamily="2" charset="2"/>
              <a:buChar char="§"/>
            </a:pPr>
            <a:endParaRPr lang="tr-TR" sz="2000" dirty="0" smtClean="0">
              <a:latin typeface="Times New Roman" pitchFamily="18" charset="0"/>
              <a:cs typeface="Times New Roman" pitchFamily="18" charset="0"/>
            </a:endParaRPr>
          </a:p>
          <a:p>
            <a:pPr lvl="0" algn="just">
              <a:buFont typeface="Wingdings" pitchFamily="2" charset="2"/>
              <a:buChar char="§"/>
            </a:pPr>
            <a:r>
              <a:rPr lang="tr-TR" sz="2000" dirty="0" smtClean="0">
                <a:latin typeface="Times New Roman" pitchFamily="18" charset="0"/>
                <a:cs typeface="Times New Roman" pitchFamily="18" charset="0"/>
              </a:rPr>
              <a:t>Nüfusla alakalı kavram ve meseleler hakkında değişim çabası içerisinde yer alan kişiler (sosyal hizmet uzmanları </a:t>
            </a:r>
            <a:r>
              <a:rPr lang="tr-TR" sz="2000" dirty="0" err="1" smtClean="0">
                <a:latin typeface="Times New Roman" pitchFamily="18" charset="0"/>
                <a:cs typeface="Times New Roman" pitchFamily="18" charset="0"/>
              </a:rPr>
              <a:t>vd</a:t>
            </a:r>
            <a:r>
              <a:rPr lang="tr-TR" sz="2000" dirty="0" smtClean="0">
                <a:latin typeface="Times New Roman" pitchFamily="18" charset="0"/>
                <a:cs typeface="Times New Roman" pitchFamily="18" charset="0"/>
              </a:rPr>
              <a:t>.) arasında </a:t>
            </a:r>
            <a:r>
              <a:rPr lang="tr-TR" sz="2000" dirty="0" smtClean="0">
                <a:latin typeface="Times New Roman" pitchFamily="18" charset="0"/>
                <a:cs typeface="Times New Roman" pitchFamily="18" charset="0"/>
              </a:rPr>
              <a:t>bir fikir birliği geliştirilmesi, </a:t>
            </a:r>
          </a:p>
          <a:p>
            <a:pPr algn="just">
              <a:buFont typeface="Wingdings" pitchFamily="2" charset="2"/>
              <a:buChar char="§"/>
            </a:pPr>
            <a:endParaRPr lang="tr-TR" sz="2000" dirty="0" smtClean="0">
              <a:latin typeface="Times New Roman" pitchFamily="18" charset="0"/>
              <a:cs typeface="Times New Roman" pitchFamily="18" charset="0"/>
            </a:endParaRPr>
          </a:p>
          <a:p>
            <a:pPr lvl="0" algn="just">
              <a:buFont typeface="Wingdings" pitchFamily="2" charset="2"/>
              <a:buChar char="§"/>
            </a:pPr>
            <a:r>
              <a:rPr lang="tr-TR" sz="2000" dirty="0" smtClean="0">
                <a:latin typeface="Times New Roman" pitchFamily="18" charset="0"/>
                <a:cs typeface="Times New Roman" pitchFamily="18" charset="0"/>
              </a:rPr>
              <a:t>Yerel halk, uzman ve ilgili literatürden </a:t>
            </a:r>
            <a:r>
              <a:rPr lang="tr-TR" sz="2000" dirty="0" smtClean="0">
                <a:latin typeface="Times New Roman" pitchFamily="18" charset="0"/>
                <a:cs typeface="Times New Roman" pitchFamily="18" charset="0"/>
              </a:rPr>
              <a:t>alınan bilgiler </a:t>
            </a:r>
            <a:r>
              <a:rPr lang="tr-TR" sz="2000" dirty="0" smtClean="0">
                <a:latin typeface="Times New Roman" pitchFamily="18" charset="0"/>
                <a:cs typeface="Times New Roman" pitchFamily="18" charset="0"/>
              </a:rPr>
              <a:t>güncel durumla yakından ilişkili olmalıdır.</a:t>
            </a:r>
          </a:p>
          <a:p>
            <a:pPr lvl="0" algn="just">
              <a:buFont typeface="Wingdings" pitchFamily="2" charset="2"/>
              <a:buChar char="§"/>
            </a:pPr>
            <a:endParaRPr lang="tr-TR" sz="2000" dirty="0" smtClean="0">
              <a:latin typeface="Times New Roman" pitchFamily="18" charset="0"/>
              <a:cs typeface="Times New Roman" pitchFamily="18" charset="0"/>
            </a:endParaRPr>
          </a:p>
          <a:p>
            <a:pPr lvl="0" algn="just">
              <a:buNone/>
            </a:pPr>
            <a:endParaRPr lang="tr-TR" sz="2000" dirty="0" smtClean="0">
              <a:latin typeface="Times New Roman" pitchFamily="18" charset="0"/>
              <a:cs typeface="Times New Roman" pitchFamily="18" charset="0"/>
            </a:endParaRPr>
          </a:p>
          <a:p>
            <a:pPr algn="just">
              <a:buFont typeface="Wingdings" pitchFamily="2" charset="2"/>
              <a:buChar char="§"/>
            </a:pPr>
            <a:endParaRPr lang="tr-TR" sz="2000" dirty="0">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normAutofit/>
          </a:bodyPr>
          <a:lstStyle/>
          <a:p>
            <a:pPr algn="just"/>
            <a:endParaRPr lang="tr-TR" sz="2000" dirty="0" smtClean="0">
              <a:latin typeface="Times New Roman" pitchFamily="18" charset="0"/>
              <a:cs typeface="Times New Roman" pitchFamily="18" charset="0"/>
            </a:endParaRPr>
          </a:p>
          <a:p>
            <a:pPr algn="just">
              <a:buNone/>
            </a:pPr>
            <a:r>
              <a:rPr lang="tr-TR" sz="2000" b="1" dirty="0" smtClean="0">
                <a:latin typeface="Times New Roman" pitchFamily="18" charset="0"/>
                <a:cs typeface="Times New Roman" pitchFamily="18" charset="0"/>
              </a:rPr>
              <a:t>Toplumsal ve Örgütsel Durumun Belirlenmesi </a:t>
            </a:r>
          </a:p>
          <a:p>
            <a:pPr algn="just">
              <a:buNone/>
            </a:pPr>
            <a:endParaRPr lang="tr-TR" sz="2000" dirty="0" smtClean="0">
              <a:latin typeface="Times New Roman" pitchFamily="18" charset="0"/>
              <a:cs typeface="Times New Roman" pitchFamily="18" charset="0"/>
            </a:endParaRPr>
          </a:p>
          <a:p>
            <a:pPr algn="just"/>
            <a:r>
              <a:rPr lang="tr-TR" sz="2000" dirty="0" smtClean="0">
                <a:latin typeface="Times New Roman" pitchFamily="18" charset="0"/>
                <a:cs typeface="Times New Roman" pitchFamily="18" charset="0"/>
              </a:rPr>
              <a:t>Durum ve sorun arasındaki fark nedir?</a:t>
            </a:r>
          </a:p>
          <a:p>
            <a:pPr algn="just"/>
            <a:r>
              <a:rPr lang="tr-TR" sz="2000" dirty="0" smtClean="0">
                <a:latin typeface="Times New Roman" pitchFamily="18" charset="0"/>
                <a:cs typeface="Times New Roman" pitchFamily="18" charset="0"/>
              </a:rPr>
              <a:t>Toplum ya da örgüt öncül sorunlarının neler olduğunu düşünmektedir?</a:t>
            </a:r>
          </a:p>
          <a:p>
            <a:pPr algn="just">
              <a:buNone/>
            </a:pPr>
            <a:r>
              <a:rPr lang="tr-TR" sz="2000" dirty="0" smtClean="0">
                <a:latin typeface="Times New Roman" pitchFamily="18" charset="0"/>
                <a:cs typeface="Times New Roman" pitchFamily="18" charset="0"/>
              </a:rPr>
              <a:t>	</a:t>
            </a:r>
            <a:endParaRPr lang="tr-TR" sz="2000" dirty="0">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64163"/>
          </a:xfrm>
        </p:spPr>
        <p:txBody>
          <a:bodyPr>
            <a:normAutofit/>
          </a:bodyPr>
          <a:lstStyle/>
          <a:p>
            <a:pPr algn="just">
              <a:buNone/>
            </a:pPr>
            <a:endParaRPr lang="tr-TR" sz="2000" dirty="0" smtClean="0">
              <a:latin typeface="Times New Roman" pitchFamily="18" charset="0"/>
              <a:cs typeface="Times New Roman" pitchFamily="18" charset="0"/>
            </a:endParaRPr>
          </a:p>
          <a:p>
            <a:pPr algn="just">
              <a:buNone/>
            </a:pPr>
            <a:r>
              <a:rPr lang="tr-TR" sz="2000" b="1" dirty="0" smtClean="0">
                <a:latin typeface="Times New Roman" pitchFamily="18" charset="0"/>
                <a:cs typeface="Times New Roman" pitchFamily="18" charset="0"/>
              </a:rPr>
              <a:t>Destekleyici Veri Toplama</a:t>
            </a:r>
          </a:p>
          <a:p>
            <a:pPr algn="just">
              <a:buNone/>
            </a:pPr>
            <a:endParaRPr lang="tr-TR" sz="2000" dirty="0" smtClean="0">
              <a:latin typeface="Times New Roman" pitchFamily="18" charset="0"/>
              <a:cs typeface="Times New Roman" pitchFamily="18" charset="0"/>
            </a:endParaRPr>
          </a:p>
          <a:p>
            <a:pPr algn="just"/>
            <a:r>
              <a:rPr lang="tr-TR" sz="2000" dirty="0" smtClean="0">
                <a:latin typeface="Times New Roman" pitchFamily="18" charset="0"/>
                <a:cs typeface="Times New Roman" pitchFamily="18" charset="0"/>
              </a:rPr>
              <a:t>Neden veriler en fazla durum, sorun ve fırsatın tanımlanmasında faydalıdır? </a:t>
            </a:r>
          </a:p>
          <a:p>
            <a:pPr algn="just"/>
            <a:r>
              <a:rPr lang="tr-TR" sz="2000" dirty="0" smtClean="0">
                <a:latin typeface="Times New Roman" pitchFamily="18" charset="0"/>
                <a:cs typeface="Times New Roman" pitchFamily="18" charset="0"/>
              </a:rPr>
              <a:t>Yararlı veri ve bilgiler nerede bulunabilir?</a:t>
            </a:r>
          </a:p>
          <a:p>
            <a:pPr algn="just"/>
            <a:r>
              <a:rPr lang="tr-TR" sz="2000" dirty="0" smtClean="0">
                <a:latin typeface="Times New Roman" pitchFamily="18" charset="0"/>
                <a:cs typeface="Times New Roman" pitchFamily="18" charset="0"/>
              </a:rPr>
              <a:t>Değişim konusunun açık ve kesin bir hale getirilmesi için veriler nasıl sunulmalıdır? </a:t>
            </a:r>
          </a:p>
          <a:p>
            <a:pPr algn="just">
              <a:buNone/>
            </a:pPr>
            <a:endParaRPr lang="tr-TR" sz="2000" dirty="0" smtClean="0">
              <a:latin typeface="Times New Roman" pitchFamily="18" charset="0"/>
              <a:cs typeface="Times New Roman" pitchFamily="18" charset="0"/>
            </a:endParaRPr>
          </a:p>
          <a:p>
            <a:pPr algn="just">
              <a:buNone/>
            </a:pPr>
            <a:r>
              <a:rPr lang="tr-TR" sz="2000" dirty="0" smtClean="0">
                <a:latin typeface="Times New Roman" pitchFamily="18" charset="0"/>
                <a:cs typeface="Times New Roman" pitchFamily="18" charset="0"/>
              </a:rPr>
              <a:t>Sosyal hizmet kuruluşları sosyal durum ya da sorunların varlığını belgelemede faydalı olabilecek veriler toplamaktadır. </a:t>
            </a:r>
          </a:p>
          <a:p>
            <a:pPr algn="just">
              <a:buNone/>
            </a:pPr>
            <a:endParaRPr lang="tr-TR" sz="2000" dirty="0" smtClean="0">
              <a:latin typeface="Times New Roman" pitchFamily="18" charset="0"/>
              <a:cs typeface="Times New Roman" pitchFamily="18" charset="0"/>
            </a:endParaRPr>
          </a:p>
          <a:p>
            <a:pPr algn="just">
              <a:buNone/>
            </a:pPr>
            <a:r>
              <a:rPr lang="tr-TR" sz="2000" dirty="0" smtClean="0">
                <a:latin typeface="Times New Roman" pitchFamily="18" charset="0"/>
                <a:cs typeface="Times New Roman" pitchFamily="18" charset="0"/>
              </a:rPr>
              <a:t>Diğer kaynaklar arasında yerel sosyal hizmet kurumları, ihtiyar heyetleri, merkezi veri toplama kaynak merkezleri, merkezi bilgi ve danışma kurumları, emniyet teşkilatları, hastaneler ve milli eğitim ilçe müdürlükleri yer almaktadır. </a:t>
            </a:r>
          </a:p>
          <a:p>
            <a:pPr algn="just">
              <a:buNone/>
            </a:pPr>
            <a:endParaRPr lang="tr-TR" sz="2000" dirty="0">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a:bodyPr>
          <a:lstStyle/>
          <a:p>
            <a:pPr algn="just">
              <a:buNone/>
            </a:pPr>
            <a:endParaRPr lang="tr-TR" sz="2000" dirty="0" smtClean="0">
              <a:latin typeface="Times New Roman" pitchFamily="18" charset="0"/>
              <a:cs typeface="Times New Roman" pitchFamily="18" charset="0"/>
            </a:endParaRPr>
          </a:p>
          <a:p>
            <a:pPr algn="just">
              <a:buNone/>
            </a:pPr>
            <a:r>
              <a:rPr lang="tr-TR" sz="2000" dirty="0" smtClean="0">
                <a:latin typeface="Times New Roman" pitchFamily="18" charset="0"/>
                <a:cs typeface="Times New Roman" pitchFamily="18" charset="0"/>
              </a:rPr>
              <a:t>Bilginin peşinden gitme süreci, değişikliği başlatan kişilerin derlenen bilgilerin miktar ve kalitesine bağlı olarak görevlerini gerçekleştirdikleri noktaya ulaşana kadar bir ipucunun diğer ipucuna yönlendirdiği bir süreçtir. </a:t>
            </a:r>
          </a:p>
          <a:p>
            <a:pPr algn="just">
              <a:buNone/>
            </a:pPr>
            <a:endParaRPr lang="tr-TR" sz="2000" dirty="0" smtClean="0">
              <a:latin typeface="Times New Roman" pitchFamily="18" charset="0"/>
              <a:cs typeface="Times New Roman" pitchFamily="18" charset="0"/>
            </a:endParaRPr>
          </a:p>
          <a:p>
            <a:pPr algn="just">
              <a:buNone/>
            </a:pPr>
            <a:endParaRPr lang="tr-TR" sz="2000" dirty="0" smtClean="0">
              <a:latin typeface="Times New Roman" pitchFamily="18" charset="0"/>
              <a:cs typeface="Times New Roman" pitchFamily="18" charset="0"/>
            </a:endParaRPr>
          </a:p>
          <a:p>
            <a:pPr algn="just">
              <a:buNone/>
            </a:pPr>
            <a:r>
              <a:rPr lang="tr-TR" sz="2000" b="1" dirty="0" smtClean="0">
                <a:latin typeface="Times New Roman" pitchFamily="18" charset="0"/>
                <a:cs typeface="Times New Roman" pitchFamily="18" charset="0"/>
              </a:rPr>
              <a:t>İlgili Tarihi Olayların Belirlenmesi</a:t>
            </a:r>
          </a:p>
          <a:p>
            <a:pPr algn="just">
              <a:buNone/>
            </a:pPr>
            <a:endParaRPr lang="tr-TR" sz="2000" dirty="0" smtClean="0">
              <a:latin typeface="Times New Roman" pitchFamily="18" charset="0"/>
              <a:cs typeface="Times New Roman" pitchFamily="18" charset="0"/>
            </a:endParaRPr>
          </a:p>
          <a:p>
            <a:pPr algn="just"/>
            <a:r>
              <a:rPr lang="tr-TR" sz="2000" dirty="0" smtClean="0">
                <a:latin typeface="Times New Roman" pitchFamily="18" charset="0"/>
                <a:cs typeface="Times New Roman" pitchFamily="18" charset="0"/>
              </a:rPr>
              <a:t>Bu toplum ya da örgütte bu durum, sorun ya da fırsat ilk ne zaman tanınmıştır?</a:t>
            </a:r>
          </a:p>
          <a:p>
            <a:pPr algn="just"/>
            <a:r>
              <a:rPr lang="tr-TR" sz="2000" dirty="0" smtClean="0">
                <a:latin typeface="Times New Roman" pitchFamily="18" charset="0"/>
                <a:cs typeface="Times New Roman" pitchFamily="18" charset="0"/>
              </a:rPr>
              <a:t>İlk tanınmadan itibaren günümüze kadar meydana gelen önemli olaylar nelerdir?</a:t>
            </a:r>
          </a:p>
          <a:p>
            <a:pPr algn="just"/>
            <a:r>
              <a:rPr lang="tr-TR" sz="2000" dirty="0" smtClean="0">
                <a:latin typeface="Times New Roman" pitchFamily="18" charset="0"/>
                <a:cs typeface="Times New Roman" pitchFamily="18" charset="0"/>
              </a:rPr>
              <a:t>Eski çabalar bu sorunu ele almada neyi ortaya çıkarmaktadır? </a:t>
            </a:r>
          </a:p>
          <a:p>
            <a:pPr algn="just">
              <a:buNone/>
            </a:pPr>
            <a:endParaRPr lang="tr-TR" sz="2000" dirty="0">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a:bodyPr>
          <a:lstStyle/>
          <a:p>
            <a:pPr algn="just">
              <a:buNone/>
            </a:pPr>
            <a:endParaRPr lang="tr-TR" sz="2000" dirty="0" smtClean="0">
              <a:latin typeface="Times New Roman" pitchFamily="18" charset="0"/>
              <a:cs typeface="Times New Roman" pitchFamily="18" charset="0"/>
            </a:endParaRPr>
          </a:p>
          <a:p>
            <a:pPr algn="just">
              <a:buNone/>
            </a:pPr>
            <a:r>
              <a:rPr lang="tr-TR" sz="2000" b="1" dirty="0" smtClean="0">
                <a:latin typeface="Times New Roman" pitchFamily="18" charset="0"/>
                <a:cs typeface="Times New Roman" pitchFamily="18" charset="0"/>
              </a:rPr>
              <a:t>Sorunun Çözümü için Engellerin Belirlenmesi</a:t>
            </a:r>
          </a:p>
          <a:p>
            <a:pPr algn="just">
              <a:buNone/>
            </a:pPr>
            <a:endParaRPr lang="tr-TR" sz="2000" b="1" dirty="0" smtClean="0">
              <a:latin typeface="Times New Roman" pitchFamily="18" charset="0"/>
              <a:cs typeface="Times New Roman" pitchFamily="18" charset="0"/>
            </a:endParaRPr>
          </a:p>
          <a:p>
            <a:pPr algn="just"/>
            <a:r>
              <a:rPr lang="tr-TR" sz="2000" dirty="0" smtClean="0">
                <a:latin typeface="Times New Roman" pitchFamily="18" charset="0"/>
                <a:cs typeface="Times New Roman" pitchFamily="18" charset="0"/>
              </a:rPr>
              <a:t>İlgili tarihin incelenmesi, verilerin derlenmesi ve tarihin çalışılmasında bu sorunun çözümünde mevcut en önemli engellerin hangileri olduğu anlaşılmaktadır?</a:t>
            </a:r>
          </a:p>
          <a:p>
            <a:pPr algn="just"/>
            <a:endParaRPr lang="tr-TR" sz="2000" dirty="0" smtClean="0">
              <a:latin typeface="Times New Roman" pitchFamily="18" charset="0"/>
              <a:cs typeface="Times New Roman" pitchFamily="18" charset="0"/>
            </a:endParaRPr>
          </a:p>
          <a:p>
            <a:pPr algn="just"/>
            <a:r>
              <a:rPr lang="tr-TR" sz="2000" dirty="0" smtClean="0">
                <a:latin typeface="Times New Roman" pitchFamily="18" charset="0"/>
                <a:cs typeface="Times New Roman" pitchFamily="18" charset="0"/>
              </a:rPr>
              <a:t>Bu noktada, hangi engeller değişimin evresinde ele alınması gerekenler olarak gözükmektedir?</a:t>
            </a:r>
          </a:p>
          <a:p>
            <a:pPr algn="just">
              <a:buNone/>
            </a:pPr>
            <a:endParaRPr lang="tr-TR" sz="2000" dirty="0" smtClean="0">
              <a:latin typeface="Times New Roman" pitchFamily="18" charset="0"/>
              <a:cs typeface="Times New Roman" pitchFamily="18" charset="0"/>
            </a:endParaRPr>
          </a:p>
          <a:p>
            <a:pPr algn="just">
              <a:buNone/>
            </a:pPr>
            <a:r>
              <a:rPr lang="tr-TR" sz="2000" dirty="0" smtClean="0">
                <a:latin typeface="Times New Roman" pitchFamily="18" charset="0"/>
                <a:cs typeface="Times New Roman" pitchFamily="18" charset="0"/>
              </a:rPr>
              <a:t>İnsan hizmetlerinde durum ya da sorunlar incelenirken </a:t>
            </a:r>
            <a:r>
              <a:rPr lang="tr-TR" sz="2000" b="1" dirty="0" smtClean="0">
                <a:latin typeface="Times New Roman" pitchFamily="18" charset="0"/>
                <a:cs typeface="Times New Roman" pitchFamily="18" charset="0"/>
              </a:rPr>
              <a:t>kaynak eksikliğini </a:t>
            </a:r>
            <a:r>
              <a:rPr lang="tr-TR" sz="2000" dirty="0" smtClean="0">
                <a:latin typeface="Times New Roman" pitchFamily="18" charset="0"/>
                <a:cs typeface="Times New Roman" pitchFamily="18" charset="0"/>
              </a:rPr>
              <a:t>sorunun çözümüne bir engel olarak belirlemeye yönelik güçlü bir eğilim olduğu görünmektedir.</a:t>
            </a:r>
          </a:p>
          <a:p>
            <a:pPr algn="just">
              <a:buNone/>
            </a:pPr>
            <a:endParaRPr lang="tr-TR" sz="2000" dirty="0" smtClean="0">
              <a:latin typeface="Times New Roman" pitchFamily="18" charset="0"/>
              <a:cs typeface="Times New Roman" pitchFamily="18" charset="0"/>
            </a:endParaRPr>
          </a:p>
          <a:p>
            <a:pPr algn="just">
              <a:buNone/>
            </a:pPr>
            <a:endParaRPr lang="tr-TR" sz="2000" dirty="0" smtClean="0">
              <a:latin typeface="Times New Roman" pitchFamily="18" charset="0"/>
              <a:cs typeface="Times New Roman" pitchFamily="18" charset="0"/>
            </a:endParaRPr>
          </a:p>
          <a:p>
            <a:pPr algn="just">
              <a:buNone/>
            </a:pPr>
            <a:endParaRPr lang="tr-TR" sz="2000" dirty="0" smtClean="0">
              <a:latin typeface="Times New Roman" pitchFamily="18" charset="0"/>
              <a:cs typeface="Times New Roman" pitchFamily="18" charset="0"/>
            </a:endParaRPr>
          </a:p>
          <a:p>
            <a:pPr algn="just">
              <a:buNone/>
            </a:pPr>
            <a:endParaRPr lang="tr-TR" sz="2000" dirty="0">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normAutofit/>
          </a:bodyPr>
          <a:lstStyle/>
          <a:p>
            <a:pPr algn="just">
              <a:buNone/>
            </a:pPr>
            <a:r>
              <a:rPr lang="tr-TR" sz="2000" dirty="0" smtClean="0">
                <a:latin typeface="Times New Roman" pitchFamily="18" charset="0"/>
                <a:cs typeface="Times New Roman" pitchFamily="18" charset="0"/>
              </a:rPr>
              <a:t>Toplumsal bir sorunun tanımlanmasında, çözümün karşısında var olan engeller </a:t>
            </a:r>
            <a:r>
              <a:rPr lang="tr-TR" sz="2000" b="1" dirty="0" smtClean="0">
                <a:latin typeface="Times New Roman" pitchFamily="18" charset="0"/>
                <a:cs typeface="Times New Roman" pitchFamily="18" charset="0"/>
              </a:rPr>
              <a:t>daha fazla eğitim</a:t>
            </a:r>
            <a:r>
              <a:rPr lang="tr-TR" sz="2000" dirty="0" smtClean="0">
                <a:latin typeface="Times New Roman" pitchFamily="18" charset="0"/>
                <a:cs typeface="Times New Roman" pitchFamily="18" charset="0"/>
              </a:rPr>
              <a:t>, </a:t>
            </a:r>
            <a:r>
              <a:rPr lang="tr-TR" sz="2000" b="1" dirty="0" smtClean="0">
                <a:latin typeface="Times New Roman" pitchFamily="18" charset="0"/>
                <a:cs typeface="Times New Roman" pitchFamily="18" charset="0"/>
              </a:rPr>
              <a:t>meslek elemanı yetersizliği </a:t>
            </a:r>
            <a:r>
              <a:rPr lang="tr-TR" sz="2000" dirty="0" smtClean="0">
                <a:latin typeface="Times New Roman" pitchFamily="18" charset="0"/>
                <a:cs typeface="Times New Roman" pitchFamily="18" charset="0"/>
              </a:rPr>
              <a:t>vb gibi kaynak eksiklikleri açısından görülme eğilimindedir.</a:t>
            </a:r>
          </a:p>
          <a:p>
            <a:pPr algn="just">
              <a:buNone/>
            </a:pPr>
            <a:endParaRPr lang="tr-TR" sz="2000" dirty="0" smtClean="0">
              <a:latin typeface="Times New Roman" pitchFamily="18" charset="0"/>
              <a:cs typeface="Times New Roman" pitchFamily="18" charset="0"/>
            </a:endParaRPr>
          </a:p>
          <a:p>
            <a:pPr algn="just">
              <a:buNone/>
            </a:pPr>
            <a:r>
              <a:rPr lang="tr-TR" sz="2000" b="1" dirty="0" smtClean="0">
                <a:latin typeface="Times New Roman" pitchFamily="18" charset="0"/>
                <a:cs typeface="Times New Roman" pitchFamily="18" charset="0"/>
              </a:rPr>
              <a:t>Durumun Bir Sorun Olup Olmadığının Belirlenmesi</a:t>
            </a:r>
          </a:p>
          <a:p>
            <a:pPr algn="just">
              <a:buNone/>
            </a:pPr>
            <a:endParaRPr lang="tr-TR" sz="2000" b="1" dirty="0" smtClean="0">
              <a:latin typeface="Times New Roman" pitchFamily="18" charset="0"/>
              <a:cs typeface="Times New Roman" pitchFamily="18" charset="0"/>
            </a:endParaRPr>
          </a:p>
          <a:p>
            <a:pPr algn="just"/>
            <a:r>
              <a:rPr lang="tr-TR" sz="2000" dirty="0" smtClean="0">
                <a:latin typeface="Times New Roman" pitchFamily="18" charset="0"/>
                <a:cs typeface="Times New Roman" pitchFamily="18" charset="0"/>
              </a:rPr>
              <a:t>Süren sorun analizinden anlaşıldığı kadarıyla, bu toplum ya da örgüt içerisindeki karar vericilerin durumu sorun olarak düşünmeleri olası mıdır? </a:t>
            </a:r>
          </a:p>
          <a:p>
            <a:pPr algn="just"/>
            <a:r>
              <a:rPr lang="tr-TR" sz="2000" dirty="0" smtClean="0">
                <a:latin typeface="Times New Roman" pitchFamily="18" charset="0"/>
                <a:cs typeface="Times New Roman" pitchFamily="18" charset="0"/>
              </a:rPr>
              <a:t>Soruna yönelik çabaların karar vericileri durumun sorun olduğuna ikna etmeye odaklanması gerekli midir? </a:t>
            </a:r>
          </a:p>
          <a:p>
            <a:pPr algn="just">
              <a:buNone/>
            </a:pPr>
            <a:endParaRPr lang="tr-TR" sz="2000" dirty="0" smtClean="0">
              <a:latin typeface="Times New Roman" pitchFamily="18" charset="0"/>
              <a:cs typeface="Times New Roman" pitchFamily="18" charset="0"/>
            </a:endParaRPr>
          </a:p>
          <a:p>
            <a:pPr algn="just">
              <a:buNone/>
            </a:pPr>
            <a:r>
              <a:rPr lang="tr-TR" sz="2000" dirty="0" smtClean="0">
                <a:latin typeface="Times New Roman" pitchFamily="18" charset="0"/>
                <a:cs typeface="Times New Roman" pitchFamily="18" charset="0"/>
              </a:rPr>
              <a:t>Boyut, ciddiyet ya da kamu bilinci açısından durumun sorun haline ne zaman geldiğinin kesin bir tanımı yoktur. Kriz durumları hariç, değişen perspektifler, değişik siyasi gündemler ya da artan farkındalık nedeniyle sorunlar tanımlanmakta ve etiketlenmektedir.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a:bodyPr>
          <a:lstStyle/>
          <a:p>
            <a:pPr algn="just">
              <a:buNone/>
            </a:pPr>
            <a:endParaRPr lang="tr-TR" sz="2000" dirty="0" smtClean="0">
              <a:latin typeface="Times New Roman" pitchFamily="18" charset="0"/>
              <a:cs typeface="Times New Roman" pitchFamily="18" charset="0"/>
            </a:endParaRPr>
          </a:p>
          <a:p>
            <a:pPr algn="just">
              <a:buNone/>
            </a:pPr>
            <a:endParaRPr lang="tr-TR" sz="2000" dirty="0" smtClean="0">
              <a:latin typeface="Times New Roman" pitchFamily="18" charset="0"/>
              <a:cs typeface="Times New Roman" pitchFamily="18" charset="0"/>
            </a:endParaRPr>
          </a:p>
          <a:p>
            <a:pPr algn="just">
              <a:buNone/>
            </a:pPr>
            <a:r>
              <a:rPr lang="tr-TR" sz="2000" dirty="0" smtClean="0">
                <a:latin typeface="Times New Roman" pitchFamily="18" charset="0"/>
                <a:cs typeface="Times New Roman" pitchFamily="18" charset="0"/>
              </a:rPr>
              <a:t>Bir toplum içerisinde evsizlik, uyuşturucu kullanımı, hava kirliliği, suç bir sorun mudur?</a:t>
            </a:r>
          </a:p>
          <a:p>
            <a:pPr algn="just">
              <a:buNone/>
            </a:pPr>
            <a:endParaRPr lang="tr-TR" sz="2000" dirty="0" smtClean="0">
              <a:latin typeface="Times New Roman" pitchFamily="18" charset="0"/>
              <a:cs typeface="Times New Roman" pitchFamily="18" charset="0"/>
            </a:endParaRPr>
          </a:p>
          <a:p>
            <a:pPr algn="just">
              <a:buNone/>
            </a:pPr>
            <a:r>
              <a:rPr lang="tr-TR" sz="2000" dirty="0" smtClean="0">
                <a:latin typeface="Times New Roman" pitchFamily="18" charset="0"/>
                <a:cs typeface="Times New Roman" pitchFamily="18" charset="0"/>
              </a:rPr>
              <a:t>Bu soruların cevabı “Yerine Göre”dir.  </a:t>
            </a:r>
          </a:p>
          <a:p>
            <a:pPr algn="just">
              <a:buNone/>
            </a:pPr>
            <a:endParaRPr lang="tr-TR" sz="2000" dirty="0" smtClean="0">
              <a:latin typeface="Times New Roman" pitchFamily="18" charset="0"/>
              <a:cs typeface="Times New Roman" pitchFamily="18" charset="0"/>
            </a:endParaRPr>
          </a:p>
          <a:p>
            <a:pPr algn="just">
              <a:buNone/>
            </a:pPr>
            <a:r>
              <a:rPr lang="tr-TR" sz="2000" dirty="0" smtClean="0">
                <a:latin typeface="Times New Roman" pitchFamily="18" charset="0"/>
                <a:cs typeface="Times New Roman" pitchFamily="18" charset="0"/>
              </a:rPr>
              <a:t>Bir durum toplumun liderleri tarafından göz ardı edilemeyecek seviyeye ulaştığında ya da daha fazla lider durumun kabul edilemez olduğunu belirttiğinde ve bir şey yapılması gerektiğine karar verdiğinde ve halkın ilgisini yeterince çektiğinde sorun halini alır.</a:t>
            </a:r>
          </a:p>
          <a:p>
            <a:pPr algn="just">
              <a:buNone/>
            </a:pPr>
            <a:endParaRPr lang="tr-TR" sz="2000" dirty="0" smtClean="0">
              <a:latin typeface="Times New Roman" pitchFamily="18" charset="0"/>
              <a:cs typeface="Times New Roman" pitchFamily="18" charset="0"/>
            </a:endParaRPr>
          </a:p>
          <a:p>
            <a:pPr algn="just">
              <a:buNone/>
            </a:pPr>
            <a:endParaRPr lang="tr-TR" sz="2000" dirty="0" smtClean="0">
              <a:latin typeface="Times New Roman" pitchFamily="18" charset="0"/>
              <a:cs typeface="Times New Roman" pitchFamily="18" charset="0"/>
            </a:endParaRPr>
          </a:p>
          <a:p>
            <a:pPr algn="just">
              <a:buNone/>
            </a:pPr>
            <a:endParaRPr lang="tr-TR" sz="2000" dirty="0">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533400"/>
            <a:ext cx="8229600" cy="5592763"/>
          </a:xfrm>
        </p:spPr>
        <p:txBody>
          <a:bodyPr>
            <a:normAutofit/>
          </a:bodyPr>
          <a:lstStyle/>
          <a:p>
            <a:pPr algn="just">
              <a:buNone/>
            </a:pPr>
            <a:r>
              <a:rPr lang="tr-TR" sz="2400" b="1" dirty="0" smtClean="0">
                <a:latin typeface="Times New Roman" pitchFamily="18" charset="0"/>
                <a:cs typeface="Times New Roman" pitchFamily="18" charset="0"/>
              </a:rPr>
              <a:t>Hedef Nüfusun Tanımlanması</a:t>
            </a:r>
          </a:p>
          <a:p>
            <a:pPr algn="just">
              <a:buNone/>
            </a:pPr>
            <a:endParaRPr lang="tr-TR" sz="2400" dirty="0" smtClean="0">
              <a:latin typeface="Times New Roman" pitchFamily="18" charset="0"/>
              <a:cs typeface="Times New Roman" pitchFamily="18" charset="0"/>
            </a:endParaRPr>
          </a:p>
          <a:p>
            <a:pPr algn="just">
              <a:buNone/>
            </a:pPr>
            <a:r>
              <a:rPr lang="tr-TR" sz="2000" dirty="0" smtClean="0">
                <a:latin typeface="Times New Roman" pitchFamily="18" charset="0"/>
                <a:cs typeface="Times New Roman" pitchFamily="18" charset="0"/>
              </a:rPr>
              <a:t>Yıllar içerisinde insan gelişim ve büyümesi ile ilgili birçok şey öğrenildi. </a:t>
            </a:r>
          </a:p>
          <a:p>
            <a:pPr algn="just">
              <a:buNone/>
            </a:pPr>
            <a:endParaRPr lang="tr-TR" sz="2000" dirty="0" smtClean="0">
              <a:latin typeface="Times New Roman" pitchFamily="18" charset="0"/>
              <a:cs typeface="Times New Roman" pitchFamily="18" charset="0"/>
            </a:endParaRPr>
          </a:p>
          <a:p>
            <a:pPr algn="just">
              <a:buNone/>
            </a:pPr>
            <a:r>
              <a:rPr lang="tr-TR" sz="2000" dirty="0" smtClean="0">
                <a:latin typeface="Times New Roman" pitchFamily="18" charset="0"/>
                <a:cs typeface="Times New Roman" pitchFamily="18" charset="0"/>
              </a:rPr>
              <a:t>Örneğin ergenlerin meseleleri, kaygıları ve ihtiyaçlarının yaşlılarınkilerle aynı olmadığını biliyoruz. </a:t>
            </a:r>
          </a:p>
          <a:p>
            <a:pPr algn="just">
              <a:buNone/>
            </a:pPr>
            <a:endParaRPr lang="tr-TR" sz="2000" dirty="0" smtClean="0">
              <a:latin typeface="Times New Roman" pitchFamily="18" charset="0"/>
              <a:cs typeface="Times New Roman" pitchFamily="18" charset="0"/>
            </a:endParaRPr>
          </a:p>
          <a:p>
            <a:pPr algn="just">
              <a:buNone/>
            </a:pPr>
            <a:r>
              <a:rPr lang="tr-TR" sz="2000" dirty="0" smtClean="0">
                <a:latin typeface="Times New Roman" pitchFamily="18" charset="0"/>
                <a:cs typeface="Times New Roman" pitchFamily="18" charset="0"/>
              </a:rPr>
              <a:t>Ancak bazen “insan insandır” diyoruz ve sorunu anlamak için nüfusu anlamanın çok önemli olmadığı varsayımında bulunuyoruz ya da nüfusu anlama çabasının gerekliliğini gözden kaçırıyoruz. </a:t>
            </a:r>
          </a:p>
          <a:p>
            <a:pPr algn="just">
              <a:buNone/>
            </a:pPr>
            <a:endParaRPr lang="tr-TR" sz="2400" dirty="0">
              <a:latin typeface="Times New Roman" pitchFamily="18" charset="0"/>
              <a:cs typeface="Times New Roman" pitchFamily="18"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134</TotalTime>
  <Words>1188</Words>
  <Application>Microsoft Office PowerPoint</Application>
  <PresentationFormat>Ekran Gösterisi (4:3)</PresentationFormat>
  <Paragraphs>148</Paragraphs>
  <Slides>20</Slides>
  <Notes>0</Notes>
  <HiddenSlides>0</HiddenSlides>
  <MMClips>0</MMClips>
  <ScaleCrop>false</ScaleCrop>
  <HeadingPairs>
    <vt:vector size="4" baseType="variant">
      <vt:variant>
        <vt:lpstr>Tema</vt:lpstr>
      </vt:variant>
      <vt:variant>
        <vt:i4>1</vt:i4>
      </vt:variant>
      <vt:variant>
        <vt:lpstr>Slayt Başlıkları</vt:lpstr>
      </vt:variant>
      <vt:variant>
        <vt:i4>20</vt:i4>
      </vt:variant>
    </vt:vector>
  </HeadingPairs>
  <TitlesOfParts>
    <vt:vector size="21" baseType="lpstr">
      <vt:lpstr>Office Theme</vt:lpstr>
      <vt:lpstr>Slayt 1</vt:lpstr>
      <vt:lpstr>Slayt 2</vt:lpstr>
      <vt:lpstr>Slayt 3</vt:lpstr>
      <vt:lpstr>Slayt 4</vt:lpstr>
      <vt:lpstr>Slayt 5</vt:lpstr>
      <vt:lpstr>Slayt 6</vt:lpstr>
      <vt:lpstr>Slayt 7</vt:lpstr>
      <vt:lpstr>Slayt 8</vt:lpstr>
      <vt:lpstr>Slayt 9</vt:lpstr>
      <vt:lpstr>Slayt 10</vt:lpstr>
      <vt:lpstr>Slayt 11</vt:lpstr>
      <vt:lpstr>Slayt 12</vt:lpstr>
      <vt:lpstr>Slayt 13</vt:lpstr>
      <vt:lpstr>Slayt 14</vt:lpstr>
      <vt:lpstr>Slayt 15</vt:lpstr>
      <vt:lpstr>Slayt 16</vt:lpstr>
      <vt:lpstr>Slayt 17</vt:lpstr>
      <vt:lpstr>Slayt 18</vt:lpstr>
      <vt:lpstr>Slayt 19</vt:lpstr>
      <vt:lpstr>Slayt 20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ceylan</dc:creator>
  <cp:lastModifiedBy>sbf</cp:lastModifiedBy>
  <cp:revision>123</cp:revision>
  <dcterms:created xsi:type="dcterms:W3CDTF">2006-08-16T00:00:00Z</dcterms:created>
  <dcterms:modified xsi:type="dcterms:W3CDTF">2017-04-19T09:26:37Z</dcterms:modified>
</cp:coreProperties>
</file>