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1"/>
  </p:notesMasterIdLst>
  <p:sldIdLst>
    <p:sldId id="413" r:id="rId2"/>
    <p:sldId id="453" r:id="rId3"/>
    <p:sldId id="484" r:id="rId4"/>
    <p:sldId id="488" r:id="rId5"/>
    <p:sldId id="498" r:id="rId6"/>
    <p:sldId id="499" r:id="rId7"/>
    <p:sldId id="502" r:id="rId8"/>
    <p:sldId id="492" r:id="rId9"/>
    <p:sldId id="494" r:id="rId10"/>
    <p:sldId id="493" r:id="rId11"/>
    <p:sldId id="487" r:id="rId12"/>
    <p:sldId id="486" r:id="rId13"/>
    <p:sldId id="500" r:id="rId14"/>
    <p:sldId id="495" r:id="rId15"/>
    <p:sldId id="497" r:id="rId16"/>
    <p:sldId id="501" r:id="rId17"/>
    <p:sldId id="496" r:id="rId18"/>
    <p:sldId id="485" r:id="rId19"/>
    <p:sldId id="491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4" autoAdjust="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DC043-D873-4214-AFB0-5EB3A67F5482}" type="datetimeFigureOut">
              <a:rPr lang="tr-TR" smtClean="0"/>
              <a:pPr/>
              <a:t>19.11.2020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BDF90-92F9-495F-85E8-350B13DDF77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801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19.11.2020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2" name="31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39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40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41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56" name="55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64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65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66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Serbest Form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Serbest Form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Serbest Form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Serbest Form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Serbest Form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Serbest Form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Serbest Form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20 Serbest Form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Serbest Form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22 Serbest Form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23 Serbest Form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24 Serbest Form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25 Serbest Form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Serbest Form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Dikdörtgen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Dikdörtgen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Dikdörtgen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19.11.2020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16 Dikdörtgen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Dikdörtgen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Dikdörtgen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Dikdörtgen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Dikdörtgen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29 Dikdörtgen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19.11.2020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8 Düz Bağlayıcı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Başlık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grpSp>
        <p:nvGrpSpPr>
          <p:cNvPr id="14" name="13 Grup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19.11.2020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15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16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19.11.2020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r.wikipedia.org/wiki/Ye%C5%9Fil%C4%B1rmak" TargetMode="External"/><Relationship Id="rId7" Type="http://schemas.openxmlformats.org/officeDocument/2006/relationships/hyperlink" Target="http://tr.wikipedia.org/wiki/Van_G%C3%B6l%C3%BC" TargetMode="External"/><Relationship Id="rId2" Type="http://schemas.openxmlformats.org/officeDocument/2006/relationships/hyperlink" Target="http://tr.wikipedia.org/wiki/Gediz_Nehr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.wikipedia.org/wiki/Ceyhan" TargetMode="External"/><Relationship Id="rId5" Type="http://schemas.openxmlformats.org/officeDocument/2006/relationships/hyperlink" Target="http://tr.wikipedia.org/wiki/Seyhan" TargetMode="External"/><Relationship Id="rId4" Type="http://schemas.openxmlformats.org/officeDocument/2006/relationships/hyperlink" Target="http://tr.wikipedia.org/wiki/K%C4%B1z%C4%B1l%C4%B1rmak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vys.omu.edu.tr/storage/app/public/cemil.ozdemir/126217/Havza%20ve%20Mera%20Amenajman%C4%B1%201.%20hafta.pdf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503189" y="4905453"/>
            <a:ext cx="8229600" cy="164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ANKARA </a:t>
            </a:r>
            <a:r>
              <a:rPr lang="tr-TR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ÜNİVERSİTESİ</a:t>
            </a:r>
            <a:br>
              <a:rPr lang="tr-TR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</a:br>
            <a:r>
              <a:rPr lang="tr-TR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SU YÖNETİMİ ENSTİTÜSÜ</a:t>
            </a:r>
          </a:p>
          <a:p>
            <a:pPr algn="ctr">
              <a:defRPr/>
            </a:pPr>
            <a:r>
              <a:rPr lang="tr-TR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ENTEGRE SU YÖNETİMİ ANABİLİM DALI</a:t>
            </a:r>
          </a:p>
          <a:p>
            <a:pPr algn="ctr">
              <a:defRPr/>
            </a:pPr>
            <a:endParaRPr lang="tr-TR" b="1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aiandra GD" pitchFamily="34" charset="0"/>
            </a:endParaRPr>
          </a:p>
          <a:p>
            <a:pPr algn="ctr">
              <a:defRPr/>
            </a:pPr>
            <a:r>
              <a:rPr lang="tr-TR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2020-2021 Güz Yarıyılı</a:t>
            </a:r>
            <a:endParaRPr lang="tr-TR" b="1" dirty="0"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aiandra GD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58583" y="4474918"/>
            <a:ext cx="82296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32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   </a:t>
            </a:r>
            <a:r>
              <a:rPr lang="tr-TR" sz="3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Prof. </a:t>
            </a:r>
            <a:r>
              <a:rPr lang="tr-TR" sz="32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Dr. Yeşim  </a:t>
            </a:r>
            <a:r>
              <a:rPr lang="tr-TR" sz="3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AHİ</a:t>
            </a:r>
            <a:r>
              <a:rPr lang="tr-TR" sz="32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/>
            </a:r>
            <a:br>
              <a:rPr lang="tr-TR" sz="32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</a:br>
            <a:r>
              <a:rPr lang="tr-TR" sz="3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     </a:t>
            </a:r>
            <a:br>
              <a:rPr lang="tr-TR" sz="3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</a:br>
            <a:endParaRPr lang="tr-TR" sz="32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aiandra GD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71490" y="2350891"/>
            <a:ext cx="8692998" cy="1524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000" b="1" spc="-1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ENTEGRE HAVZA YÖNETİMİ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600" b="1" spc="-100" dirty="0" smtClean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000" b="1" spc="-1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Tezli Yüksek Lisans Dersi</a:t>
            </a:r>
            <a:endParaRPr lang="en-US" sz="4000" b="1" spc="-1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Resim 2" descr="logo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1578501" cy="166296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404664"/>
            <a:ext cx="1841500" cy="134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3648" y="1124744"/>
            <a:ext cx="4248472" cy="5544616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800" dirty="0" err="1" smtClean="0"/>
              <a:t>coğrafi</a:t>
            </a:r>
            <a:r>
              <a:rPr lang="en-US" sz="2800" dirty="0" smtClean="0"/>
              <a:t> </a:t>
            </a:r>
            <a:r>
              <a:rPr lang="en-US" sz="2800" dirty="0" err="1"/>
              <a:t>konum</a:t>
            </a:r>
            <a:r>
              <a:rPr lang="en-US" sz="2800" dirty="0"/>
              <a:t>, </a:t>
            </a:r>
            <a:endParaRPr lang="tr-TR" sz="2800" dirty="0" smtClean="0"/>
          </a:p>
          <a:p>
            <a:pPr marL="68580" indent="0">
              <a:buNone/>
            </a:pPr>
            <a:r>
              <a:rPr lang="en-US" sz="2800" dirty="0" err="1" smtClean="0"/>
              <a:t>topografya</a:t>
            </a:r>
            <a:r>
              <a:rPr lang="en-US" sz="2800" dirty="0"/>
              <a:t>, </a:t>
            </a:r>
            <a:endParaRPr lang="tr-TR" sz="2800" dirty="0" smtClean="0"/>
          </a:p>
          <a:p>
            <a:pPr marL="68580" indent="0">
              <a:buNone/>
            </a:pPr>
            <a:r>
              <a:rPr lang="en-US" sz="2800" dirty="0" err="1" smtClean="0"/>
              <a:t>jeolojik</a:t>
            </a:r>
            <a:r>
              <a:rPr lang="en-US" sz="2800" dirty="0" smtClean="0"/>
              <a:t> </a:t>
            </a:r>
            <a:r>
              <a:rPr lang="en-US" sz="2800" dirty="0" err="1"/>
              <a:t>yapı</a:t>
            </a:r>
            <a:r>
              <a:rPr lang="en-US" sz="2800" dirty="0"/>
              <a:t>, </a:t>
            </a:r>
            <a:endParaRPr lang="tr-TR" sz="2800" dirty="0" smtClean="0"/>
          </a:p>
          <a:p>
            <a:pPr marL="68580" indent="0">
              <a:buNone/>
            </a:pPr>
            <a:r>
              <a:rPr lang="en-US" sz="2800" dirty="0" err="1" smtClean="0"/>
              <a:t>hidrolojik</a:t>
            </a:r>
            <a:r>
              <a:rPr lang="en-US" sz="2800" dirty="0" smtClean="0"/>
              <a:t> </a:t>
            </a:r>
            <a:r>
              <a:rPr lang="en-US" sz="2800" dirty="0" err="1"/>
              <a:t>yapı</a:t>
            </a:r>
            <a:r>
              <a:rPr lang="en-US" sz="2800" dirty="0"/>
              <a:t>, </a:t>
            </a:r>
            <a:endParaRPr lang="tr-TR" sz="2800" dirty="0" smtClean="0"/>
          </a:p>
          <a:p>
            <a:pPr marL="68580" indent="0">
              <a:buNone/>
            </a:pPr>
            <a:r>
              <a:rPr lang="en-US" sz="2800" dirty="0" err="1" smtClean="0"/>
              <a:t>toprak</a:t>
            </a:r>
            <a:r>
              <a:rPr lang="en-US" sz="2800" dirty="0" smtClean="0"/>
              <a:t> </a:t>
            </a:r>
            <a:r>
              <a:rPr lang="en-US" sz="2800" dirty="0" err="1"/>
              <a:t>yapısı</a:t>
            </a:r>
            <a:r>
              <a:rPr lang="en-US" sz="2800" dirty="0"/>
              <a:t>, </a:t>
            </a:r>
            <a:endParaRPr lang="tr-TR" sz="2800" dirty="0" smtClean="0"/>
          </a:p>
          <a:p>
            <a:pPr marL="68580" indent="0">
              <a:buNone/>
            </a:pPr>
            <a:r>
              <a:rPr lang="en-US" sz="2800" dirty="0" err="1" smtClean="0"/>
              <a:t>iklim</a:t>
            </a:r>
            <a:r>
              <a:rPr lang="en-US" sz="2800" dirty="0" smtClean="0"/>
              <a:t> </a:t>
            </a:r>
            <a:r>
              <a:rPr lang="en-US" sz="2800" dirty="0" err="1"/>
              <a:t>yapısı</a:t>
            </a:r>
            <a:r>
              <a:rPr lang="en-US" sz="2800" dirty="0" smtClean="0"/>
              <a:t>,</a:t>
            </a:r>
            <a:endParaRPr lang="tr-TR" sz="2800" dirty="0" smtClean="0"/>
          </a:p>
          <a:p>
            <a:pPr marL="68580" indent="0">
              <a:buNone/>
            </a:pPr>
            <a:r>
              <a:rPr lang="en-US" sz="2800" dirty="0" smtClean="0"/>
              <a:t>flora </a:t>
            </a:r>
            <a:r>
              <a:rPr lang="en-US" sz="2800" dirty="0" err="1"/>
              <a:t>ve</a:t>
            </a:r>
            <a:r>
              <a:rPr lang="en-US" sz="2800" dirty="0"/>
              <a:t> fauna, </a:t>
            </a:r>
            <a:endParaRPr lang="tr-TR" sz="2800" dirty="0" smtClean="0"/>
          </a:p>
          <a:p>
            <a:pPr marL="68580" indent="0">
              <a:buNone/>
            </a:pPr>
            <a:r>
              <a:rPr lang="en-US" sz="2800" dirty="0" err="1" smtClean="0"/>
              <a:t>tarım</a:t>
            </a:r>
            <a:r>
              <a:rPr lang="en-US" sz="2800" dirty="0" smtClean="0"/>
              <a:t> </a:t>
            </a:r>
            <a:r>
              <a:rPr lang="en-US" sz="2800" dirty="0" err="1"/>
              <a:t>arazileri</a:t>
            </a:r>
            <a:r>
              <a:rPr lang="en-US" sz="2800" dirty="0"/>
              <a:t>, </a:t>
            </a:r>
            <a:endParaRPr lang="tr-TR" sz="2800" dirty="0" smtClean="0"/>
          </a:p>
          <a:p>
            <a:pPr marL="68580" indent="0">
              <a:buNone/>
            </a:pPr>
            <a:r>
              <a:rPr lang="en-US" sz="2800" dirty="0" err="1" smtClean="0"/>
              <a:t>ormanlar</a:t>
            </a:r>
            <a:r>
              <a:rPr lang="en-US" sz="2800" dirty="0"/>
              <a:t>, </a:t>
            </a:r>
            <a:endParaRPr lang="tr-TR" sz="2800" dirty="0" smtClean="0"/>
          </a:p>
          <a:p>
            <a:pPr marL="68580" lvl="0" indent="0">
              <a:buNone/>
            </a:pPr>
            <a:r>
              <a:rPr lang="en-US" sz="2800" dirty="0" err="1">
                <a:solidFill>
                  <a:prstClr val="white"/>
                </a:solidFill>
              </a:rPr>
              <a:t>makilikler</a:t>
            </a:r>
            <a:r>
              <a:rPr lang="en-US" sz="2800" dirty="0">
                <a:solidFill>
                  <a:prstClr val="white"/>
                </a:solidFill>
              </a:rPr>
              <a:t>, </a:t>
            </a:r>
            <a:endParaRPr lang="tr-TR" sz="2800" dirty="0">
              <a:solidFill>
                <a:prstClr val="white"/>
              </a:solidFill>
            </a:endParaRPr>
          </a:p>
          <a:p>
            <a:pPr marL="68580" indent="0">
              <a:buNone/>
            </a:pPr>
            <a:endParaRPr lang="tr-TR" sz="2800" dirty="0" smtClean="0"/>
          </a:p>
          <a:p>
            <a:endParaRPr lang="en-US" sz="2800" dirty="0"/>
          </a:p>
        </p:txBody>
      </p:sp>
      <p:sp>
        <p:nvSpPr>
          <p:cNvPr id="2" name="Dikdörtgen 1"/>
          <p:cNvSpPr/>
          <p:nvPr/>
        </p:nvSpPr>
        <p:spPr>
          <a:xfrm>
            <a:off x="4968552" y="1124744"/>
            <a:ext cx="4572000" cy="52091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en-US" sz="2800" dirty="0" err="1" smtClean="0">
                <a:solidFill>
                  <a:prstClr val="white"/>
                </a:solidFill>
              </a:rPr>
              <a:t>çayır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>
                <a:solidFill>
                  <a:prstClr val="white"/>
                </a:solidFill>
              </a:rPr>
              <a:t>ve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en-US" sz="2800" dirty="0" err="1">
                <a:solidFill>
                  <a:prstClr val="white"/>
                </a:solidFill>
              </a:rPr>
              <a:t>meralar</a:t>
            </a:r>
            <a:r>
              <a:rPr lang="en-US" sz="2800" dirty="0">
                <a:solidFill>
                  <a:prstClr val="white"/>
                </a:solidFill>
              </a:rPr>
              <a:t>, </a:t>
            </a:r>
            <a:endParaRPr lang="tr-TR" sz="2800" dirty="0" smtClean="0">
              <a:solidFill>
                <a:prstClr val="white"/>
              </a:solidFill>
            </a:endParaRP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en-US" sz="2800" dirty="0" err="1" smtClean="0">
                <a:solidFill>
                  <a:prstClr val="white"/>
                </a:solidFill>
              </a:rPr>
              <a:t>akarsular</a:t>
            </a:r>
            <a:r>
              <a:rPr lang="en-US" sz="2800" dirty="0">
                <a:solidFill>
                  <a:prstClr val="white"/>
                </a:solidFill>
              </a:rPr>
              <a:t>, </a:t>
            </a:r>
            <a:endParaRPr lang="tr-TR" sz="2800" dirty="0" smtClean="0">
              <a:solidFill>
                <a:prstClr val="white"/>
              </a:solidFill>
            </a:endParaRP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en-US" sz="2800" dirty="0" err="1" smtClean="0">
                <a:solidFill>
                  <a:prstClr val="white"/>
                </a:solidFill>
              </a:rPr>
              <a:t>göller</a:t>
            </a:r>
            <a:r>
              <a:rPr lang="en-US" sz="2800" dirty="0">
                <a:solidFill>
                  <a:prstClr val="white"/>
                </a:solidFill>
              </a:rPr>
              <a:t>, </a:t>
            </a:r>
            <a:endParaRPr lang="tr-TR" sz="2800" dirty="0" smtClean="0">
              <a:solidFill>
                <a:prstClr val="white"/>
              </a:solidFill>
            </a:endParaRP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en-US" sz="2800" dirty="0" err="1" smtClean="0">
                <a:solidFill>
                  <a:prstClr val="white"/>
                </a:solidFill>
              </a:rPr>
              <a:t>barajlar</a:t>
            </a:r>
            <a:r>
              <a:rPr lang="en-US" sz="2800" dirty="0">
                <a:solidFill>
                  <a:prstClr val="white"/>
                </a:solidFill>
              </a:rPr>
              <a:t>, </a:t>
            </a:r>
            <a:endParaRPr lang="tr-TR" sz="2800" dirty="0" smtClean="0">
              <a:solidFill>
                <a:prstClr val="white"/>
              </a:solidFill>
            </a:endParaRP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en-US" sz="2800" dirty="0" err="1" smtClean="0">
                <a:solidFill>
                  <a:prstClr val="white"/>
                </a:solidFill>
              </a:rPr>
              <a:t>deniz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>
                <a:solidFill>
                  <a:prstClr val="white"/>
                </a:solidFill>
              </a:rPr>
              <a:t>kıyıları</a:t>
            </a:r>
            <a:r>
              <a:rPr lang="en-US" sz="2800" dirty="0">
                <a:solidFill>
                  <a:prstClr val="white"/>
                </a:solidFill>
              </a:rPr>
              <a:t>, </a:t>
            </a:r>
            <a:endParaRPr lang="tr-TR" sz="2800" dirty="0" smtClean="0">
              <a:solidFill>
                <a:prstClr val="white"/>
              </a:solidFill>
            </a:endParaRP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en-US" sz="2800" dirty="0" err="1" smtClean="0">
                <a:solidFill>
                  <a:prstClr val="white"/>
                </a:solidFill>
              </a:rPr>
              <a:t>sulak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>
                <a:solidFill>
                  <a:prstClr val="white"/>
                </a:solidFill>
              </a:rPr>
              <a:t>alanlar</a:t>
            </a:r>
            <a:r>
              <a:rPr lang="en-US" sz="2800" dirty="0">
                <a:solidFill>
                  <a:prstClr val="white"/>
                </a:solidFill>
              </a:rPr>
              <a:t>, </a:t>
            </a:r>
            <a:endParaRPr lang="tr-TR" sz="2800" dirty="0" smtClean="0">
              <a:solidFill>
                <a:prstClr val="white"/>
              </a:solidFill>
            </a:endParaRP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en-US" sz="2800" dirty="0" err="1" smtClean="0">
                <a:solidFill>
                  <a:prstClr val="white"/>
                </a:solidFill>
              </a:rPr>
              <a:t>sazlıklar</a:t>
            </a:r>
            <a:r>
              <a:rPr lang="en-US" sz="2800" dirty="0">
                <a:solidFill>
                  <a:prstClr val="white"/>
                </a:solidFill>
              </a:rPr>
              <a:t>, </a:t>
            </a:r>
            <a:endParaRPr lang="tr-TR" sz="2800" dirty="0" smtClean="0">
              <a:solidFill>
                <a:prstClr val="white"/>
              </a:solidFill>
            </a:endParaRP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en-US" sz="2800" dirty="0" err="1" smtClean="0">
                <a:solidFill>
                  <a:prstClr val="white"/>
                </a:solidFill>
              </a:rPr>
              <a:t>bataklıklar</a:t>
            </a:r>
            <a:r>
              <a:rPr lang="en-US" sz="2800" dirty="0">
                <a:solidFill>
                  <a:prstClr val="white"/>
                </a:solidFill>
              </a:rPr>
              <a:t>, </a:t>
            </a:r>
            <a:endParaRPr lang="tr-TR" sz="2800" dirty="0" smtClean="0">
              <a:solidFill>
                <a:prstClr val="white"/>
              </a:solidFill>
            </a:endParaRP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en-US" sz="2800" dirty="0" err="1" smtClean="0">
                <a:solidFill>
                  <a:prstClr val="white"/>
                </a:solidFill>
              </a:rPr>
              <a:t>kumul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>
                <a:solidFill>
                  <a:prstClr val="white"/>
                </a:solidFill>
              </a:rPr>
              <a:t>alanlar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en-US" sz="2800" dirty="0" err="1">
                <a:solidFill>
                  <a:prstClr val="white"/>
                </a:solidFill>
              </a:rPr>
              <a:t>ve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endParaRPr lang="tr-TR" sz="2800" dirty="0" smtClean="0">
              <a:solidFill>
                <a:prstClr val="white"/>
              </a:solidFill>
            </a:endParaRP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en-US" sz="2800" dirty="0" err="1" smtClean="0">
                <a:solidFill>
                  <a:prstClr val="white"/>
                </a:solidFill>
              </a:rPr>
              <a:t>kayalık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>
                <a:solidFill>
                  <a:prstClr val="white"/>
                </a:solidFill>
              </a:rPr>
              <a:t>- </a:t>
            </a:r>
            <a:r>
              <a:rPr lang="en-US" sz="2800" dirty="0" err="1">
                <a:solidFill>
                  <a:prstClr val="white"/>
                </a:solidFill>
              </a:rPr>
              <a:t>taşlık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en-US" sz="2800" dirty="0" err="1">
                <a:solidFill>
                  <a:prstClr val="white"/>
                </a:solidFill>
              </a:rPr>
              <a:t>alanlardır</a:t>
            </a:r>
            <a:r>
              <a:rPr lang="en-US" sz="2800" dirty="0">
                <a:solidFill>
                  <a:prstClr val="white"/>
                </a:solidFill>
              </a:rPr>
              <a:t>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79512" y="332656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tr-TR" sz="3000" b="1" dirty="0">
                <a:solidFill>
                  <a:srgbClr val="FFFF00"/>
                </a:solidFill>
              </a:rPr>
              <a:t>H</a:t>
            </a:r>
            <a:r>
              <a:rPr lang="en-US" sz="3000" b="1" dirty="0" err="1">
                <a:solidFill>
                  <a:srgbClr val="FFFF00"/>
                </a:solidFill>
              </a:rPr>
              <a:t>avzayı</a:t>
            </a:r>
            <a:r>
              <a:rPr lang="en-US" sz="3000" b="1" dirty="0">
                <a:solidFill>
                  <a:srgbClr val="FFFF00"/>
                </a:solidFill>
              </a:rPr>
              <a:t> </a:t>
            </a:r>
            <a:r>
              <a:rPr lang="en-US" sz="3000" b="1" dirty="0" err="1">
                <a:solidFill>
                  <a:srgbClr val="FFFF00"/>
                </a:solidFill>
              </a:rPr>
              <a:t>oluşturan</a:t>
            </a:r>
            <a:r>
              <a:rPr lang="en-US" sz="3000" b="1" dirty="0">
                <a:solidFill>
                  <a:srgbClr val="FFFF00"/>
                </a:solidFill>
              </a:rPr>
              <a:t> </a:t>
            </a:r>
            <a:r>
              <a:rPr lang="en-US" sz="3000" b="1" dirty="0" err="1">
                <a:solidFill>
                  <a:srgbClr val="FFFF00"/>
                </a:solidFill>
              </a:rPr>
              <a:t>doğal</a:t>
            </a:r>
            <a:r>
              <a:rPr lang="en-US" sz="3000" b="1" dirty="0">
                <a:solidFill>
                  <a:srgbClr val="FFFF00"/>
                </a:solidFill>
              </a:rPr>
              <a:t> </a:t>
            </a:r>
            <a:r>
              <a:rPr lang="en-US" sz="3000" b="1" dirty="0" err="1">
                <a:solidFill>
                  <a:srgbClr val="FFFF00"/>
                </a:solidFill>
              </a:rPr>
              <a:t>öğeler</a:t>
            </a:r>
            <a:r>
              <a:rPr lang="en-US" sz="3000" b="1" dirty="0">
                <a:solidFill>
                  <a:srgbClr val="FFFF00"/>
                </a:solidFill>
              </a:rPr>
              <a:t>; </a:t>
            </a:r>
            <a:endParaRPr lang="tr-TR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64704"/>
            <a:ext cx="936104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7902644" y="5877272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DSİ, 2012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752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189243"/>
              </p:ext>
            </p:extLst>
          </p:nvPr>
        </p:nvGraphicFramePr>
        <p:xfrm>
          <a:off x="323528" y="620688"/>
          <a:ext cx="8568952" cy="619268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341891">
                  <a:extLst>
                    <a:ext uri="{9D8B030D-6E8A-4147-A177-3AD203B41FA5}">
                      <a16:colId xmlns:a16="http://schemas.microsoft.com/office/drawing/2014/main" val="3729842521"/>
                    </a:ext>
                  </a:extLst>
                </a:gridCol>
                <a:gridCol w="1029988">
                  <a:extLst>
                    <a:ext uri="{9D8B030D-6E8A-4147-A177-3AD203B41FA5}">
                      <a16:colId xmlns:a16="http://schemas.microsoft.com/office/drawing/2014/main" val="437285581"/>
                    </a:ext>
                  </a:extLst>
                </a:gridCol>
                <a:gridCol w="1029988">
                  <a:extLst>
                    <a:ext uri="{9D8B030D-6E8A-4147-A177-3AD203B41FA5}">
                      <a16:colId xmlns:a16="http://schemas.microsoft.com/office/drawing/2014/main" val="2488496712"/>
                    </a:ext>
                  </a:extLst>
                </a:gridCol>
                <a:gridCol w="1029988">
                  <a:extLst>
                    <a:ext uri="{9D8B030D-6E8A-4147-A177-3AD203B41FA5}">
                      <a16:colId xmlns:a16="http://schemas.microsoft.com/office/drawing/2014/main" val="4199073526"/>
                    </a:ext>
                  </a:extLst>
                </a:gridCol>
                <a:gridCol w="1281915">
                  <a:extLst>
                    <a:ext uri="{9D8B030D-6E8A-4147-A177-3AD203B41FA5}">
                      <a16:colId xmlns:a16="http://schemas.microsoft.com/office/drawing/2014/main" val="1049996054"/>
                    </a:ext>
                  </a:extLst>
                </a:gridCol>
                <a:gridCol w="855182">
                  <a:extLst>
                    <a:ext uri="{9D8B030D-6E8A-4147-A177-3AD203B41FA5}">
                      <a16:colId xmlns:a16="http://schemas.microsoft.com/office/drawing/2014/main" val="2251069735"/>
                    </a:ext>
                  </a:extLst>
                </a:gridCol>
              </a:tblGrid>
              <a:tr h="59600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Nehir Havzası Adı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  Yağış alanı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Yıllık 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ortalama akış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 Ortalama  </a:t>
                      </a:r>
                      <a:endParaRPr lang="en-US" sz="800">
                        <a:effectLst/>
                      </a:endParaRPr>
                    </a:p>
                    <a:p>
                      <a:pPr marR="501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 yıllık verim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1186360"/>
                  </a:ext>
                </a:extLst>
              </a:tr>
              <a:tr h="397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800">
                          <a:effectLst/>
                        </a:rPr>
                        <a:t>  (km²)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800">
                          <a:effectLst/>
                        </a:rPr>
                        <a:t>  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800">
                          <a:effectLst/>
                        </a:rPr>
                        <a:t>   (km³)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800">
                          <a:effectLst/>
                        </a:rPr>
                        <a:t>    (%)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22300" algn="l"/>
                        </a:tabLst>
                      </a:pPr>
                      <a:r>
                        <a:rPr lang="tr-TR" sz="800">
                          <a:effectLst/>
                        </a:rPr>
                        <a:t>    (l/s/km²) 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5926670"/>
                  </a:ext>
                </a:extLst>
              </a:tr>
              <a:tr h="208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  (01)   Meriç-Ergene Havzası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14,560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1.9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1.33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tr-TR" sz="800">
                          <a:effectLst/>
                        </a:rPr>
                        <a:t>2.9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0350866"/>
                  </a:ext>
                </a:extLst>
              </a:tr>
              <a:tr h="198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  (02)   Marmara Havzası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24,100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3.1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8.33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4.5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tr-TR" sz="800">
                          <a:effectLst/>
                        </a:rPr>
                        <a:t>11.0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2424318"/>
                  </a:ext>
                </a:extLst>
              </a:tr>
              <a:tr h="198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  (03)   Susurluk Havzası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22,399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5.43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en-US" sz="800">
                          <a:effectLst/>
                        </a:rPr>
                        <a:t>7.2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0758798"/>
                  </a:ext>
                </a:extLst>
              </a:tr>
              <a:tr h="198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  (04)   Kuzey Ege Havzası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10,003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2.09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en-US" sz="800">
                          <a:effectLst/>
                        </a:rPr>
                        <a:t>7.4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4712833"/>
                  </a:ext>
                </a:extLst>
              </a:tr>
              <a:tr h="198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  (05)   </a:t>
                      </a:r>
                      <a:r>
                        <a:rPr lang="tr-TR" sz="800" u="none" strike="noStrike">
                          <a:effectLst/>
                          <a:hlinkClick r:id="rId2" tooltip="Gediz Nehri"/>
                        </a:rPr>
                        <a:t>Gediz</a:t>
                      </a:r>
                      <a:r>
                        <a:rPr lang="tr-TR" sz="800">
                          <a:effectLst/>
                        </a:rPr>
                        <a:t> Havzası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18,000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1.95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en-US" sz="800">
                          <a:effectLst/>
                        </a:rPr>
                        <a:t>3.6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3237741"/>
                  </a:ext>
                </a:extLst>
              </a:tr>
              <a:tr h="198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  (06)   Küçük Menderes Havzası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6,907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1.19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en-US" sz="800">
                          <a:effectLst/>
                        </a:rPr>
                        <a:t>5.3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8601326"/>
                  </a:ext>
                </a:extLst>
              </a:tr>
              <a:tr h="198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  (07)   Büyük Menderes Havzası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24,976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3.03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en-US" sz="800">
                          <a:effectLst/>
                        </a:rPr>
                        <a:t>3.9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4702293"/>
                  </a:ext>
                </a:extLst>
              </a:tr>
              <a:tr h="198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  (08)   Batı Akdeniz Havzası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20,953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8.93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en-US" sz="800">
                          <a:effectLst/>
                        </a:rPr>
                        <a:t>12.4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172430"/>
                  </a:ext>
                </a:extLst>
              </a:tr>
              <a:tr h="198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  (09)   Antalya Havzası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19,577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11.06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en-US" sz="800">
                          <a:effectLst/>
                        </a:rPr>
                        <a:t>24.2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21292194"/>
                  </a:ext>
                </a:extLst>
              </a:tr>
              <a:tr h="198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  (10)   Burdur Gölü Havzası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6,374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0.50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en-US" sz="800">
                          <a:effectLst/>
                        </a:rPr>
                        <a:t>1.8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8869349"/>
                  </a:ext>
                </a:extLst>
              </a:tr>
              <a:tr h="198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  (11)   Akarçay Havzası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7,605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0.49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en-US" sz="800">
                          <a:effectLst/>
                        </a:rPr>
                        <a:t>1.9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148873"/>
                  </a:ext>
                </a:extLst>
              </a:tr>
              <a:tr h="198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  (12)   Sakarya Havzası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58,160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6.40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en-US" sz="800">
                          <a:effectLst/>
                        </a:rPr>
                        <a:t>3.6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0699202"/>
                  </a:ext>
                </a:extLst>
              </a:tr>
              <a:tr h="198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  (13)   Batı Karadeniz Havzası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29,598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9.93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en-US" sz="800">
                          <a:effectLst/>
                        </a:rPr>
                        <a:t>10.6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885073"/>
                  </a:ext>
                </a:extLst>
              </a:tr>
              <a:tr h="198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  (14)   </a:t>
                      </a:r>
                      <a:r>
                        <a:rPr lang="tr-TR" sz="800" u="none" strike="noStrike">
                          <a:effectLst/>
                          <a:hlinkClick r:id="rId3" tooltip="Yeşilırmak"/>
                        </a:rPr>
                        <a:t>Yeşilırmak</a:t>
                      </a:r>
                      <a:r>
                        <a:rPr lang="tr-TR" sz="800">
                          <a:effectLst/>
                        </a:rPr>
                        <a:t> Havzası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36,114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5.80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en-US" sz="800">
                          <a:effectLst/>
                        </a:rPr>
                        <a:t>5.1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3787459"/>
                  </a:ext>
                </a:extLst>
              </a:tr>
              <a:tr h="198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  (15)   </a:t>
                      </a:r>
                      <a:r>
                        <a:rPr lang="tr-TR" sz="800" u="none" strike="noStrike">
                          <a:effectLst/>
                          <a:hlinkClick r:id="rId4" tooltip="Kızılırmak"/>
                        </a:rPr>
                        <a:t>Kızılırmak</a:t>
                      </a:r>
                      <a:r>
                        <a:rPr lang="tr-TR" sz="800">
                          <a:effectLst/>
                        </a:rPr>
                        <a:t> Havzası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78,180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6.48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en-US" sz="800">
                          <a:effectLst/>
                        </a:rPr>
                        <a:t>2.6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23595041"/>
                  </a:ext>
                </a:extLst>
              </a:tr>
              <a:tr h="198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  (16)   Konya Kapalı Havzası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53,850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4.52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en-US" sz="800">
                          <a:effectLst/>
                        </a:rPr>
                        <a:t>2.5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1724275"/>
                  </a:ext>
                </a:extLst>
              </a:tr>
              <a:tr h="198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  (17)   Doğu Akdeniz Havzası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22,048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11.07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en-US" sz="800">
                          <a:effectLst/>
                        </a:rPr>
                        <a:t>15.6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8354470"/>
                  </a:ext>
                </a:extLst>
              </a:tr>
              <a:tr h="198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  (18)   </a:t>
                      </a:r>
                      <a:r>
                        <a:rPr lang="tr-TR" sz="800" u="none" strike="noStrike">
                          <a:effectLst/>
                          <a:hlinkClick r:id="rId5" tooltip="Seyhan"/>
                        </a:rPr>
                        <a:t>Seyhan</a:t>
                      </a:r>
                      <a:r>
                        <a:rPr lang="tr-TR" sz="800">
                          <a:effectLst/>
                        </a:rPr>
                        <a:t> Havzası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20,450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8.01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en-US" sz="800">
                          <a:effectLst/>
                        </a:rPr>
                        <a:t>12.3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7361337"/>
                  </a:ext>
                </a:extLst>
              </a:tr>
              <a:tr h="198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  (19)   Asi Havzası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7,796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1.17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en-US" sz="800">
                          <a:effectLst/>
                        </a:rPr>
                        <a:t>3.4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2797523"/>
                  </a:ext>
                </a:extLst>
              </a:tr>
              <a:tr h="198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  (20)   </a:t>
                      </a:r>
                      <a:r>
                        <a:rPr lang="tr-TR" sz="800" u="none" strike="noStrike">
                          <a:effectLst/>
                          <a:hlinkClick r:id="rId6" tooltip="Ceyhan"/>
                        </a:rPr>
                        <a:t>Ceyhan</a:t>
                      </a:r>
                      <a:r>
                        <a:rPr lang="tr-TR" sz="800">
                          <a:effectLst/>
                        </a:rPr>
                        <a:t> Havzası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21,982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7.18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en-US" sz="800">
                          <a:effectLst/>
                        </a:rPr>
                        <a:t>10.7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3803120"/>
                  </a:ext>
                </a:extLst>
              </a:tr>
              <a:tr h="198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  (21)   Fırat-Dicle Havzası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184,918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23.7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52.94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28.5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en-US" sz="800">
                          <a:effectLst/>
                        </a:rPr>
                        <a:t>8.3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0288478"/>
                  </a:ext>
                </a:extLst>
              </a:tr>
              <a:tr h="198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  (22)   Doğu Karadeniz Havzası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24,077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14.90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en-US" sz="800">
                          <a:effectLst/>
                        </a:rPr>
                        <a:t>19.5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07607881"/>
                  </a:ext>
                </a:extLst>
              </a:tr>
              <a:tr h="198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  (23)   Çoruh Havzası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19,872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6.30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en-US" sz="800">
                          <a:effectLst/>
                        </a:rPr>
                        <a:t>10.1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8504384"/>
                  </a:ext>
                </a:extLst>
              </a:tr>
              <a:tr h="198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  (24)   Aras Havzası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27,548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4.63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en-US" sz="800">
                          <a:effectLst/>
                        </a:rPr>
                        <a:t>5.3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5821120"/>
                  </a:ext>
                </a:extLst>
              </a:tr>
              <a:tr h="198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  (25)   </a:t>
                      </a:r>
                      <a:r>
                        <a:rPr lang="tr-TR" sz="800" u="none" strike="noStrike">
                          <a:effectLst/>
                          <a:hlinkClick r:id="rId7" tooltip="Van Gölü"/>
                        </a:rPr>
                        <a:t>Van Gölü</a:t>
                      </a:r>
                      <a:r>
                        <a:rPr lang="tr-TR" sz="800">
                          <a:effectLst/>
                        </a:rPr>
                        <a:t> Havzası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19,405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2.39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2300" algn="l"/>
                        </a:tabLst>
                      </a:pPr>
                      <a:r>
                        <a:rPr lang="en-US" sz="800">
                          <a:effectLst/>
                        </a:rPr>
                        <a:t>5.0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0100242"/>
                  </a:ext>
                </a:extLst>
              </a:tr>
              <a:tr h="223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TOPLAM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779,452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100.0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186.05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100.0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22300" algn="l"/>
                        </a:tabLs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42674150"/>
                  </a:ext>
                </a:extLst>
              </a:tr>
            </a:tbl>
          </a:graphicData>
        </a:graphic>
      </p:graphicFrame>
      <p:sp>
        <p:nvSpPr>
          <p:cNvPr id="15" name="Dikdörtgen 14"/>
          <p:cNvSpPr/>
          <p:nvPr/>
        </p:nvSpPr>
        <p:spPr>
          <a:xfrm>
            <a:off x="179511" y="188640"/>
            <a:ext cx="8964489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900" b="1" dirty="0">
                <a:ea typeface="Times New Roman" panose="02020603050405020304" pitchFamily="18" charset="0"/>
              </a:rPr>
              <a:t>Çizelge 1. Türkiye Nehir Havzaları </a:t>
            </a:r>
            <a:r>
              <a:rPr lang="tr-TR" sz="1900" b="1" dirty="0" smtClean="0">
                <a:ea typeface="Times New Roman" panose="02020603050405020304" pitchFamily="18" charset="0"/>
              </a:rPr>
              <a:t>(</a:t>
            </a:r>
            <a:r>
              <a:rPr lang="tr-TR" sz="1900" i="1" dirty="0"/>
              <a:t>Orman ve Su İşleri Bakanlığı, </a:t>
            </a:r>
            <a:r>
              <a:rPr lang="tr-TR" sz="1900" i="1" dirty="0" smtClean="0"/>
              <a:t>2018)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6355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692696"/>
            <a:ext cx="5760640" cy="528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404664"/>
            <a:ext cx="8784976" cy="5950896"/>
          </a:xfrm>
        </p:spPr>
        <p:txBody>
          <a:bodyPr>
            <a:normAutofit/>
          </a:bodyPr>
          <a:lstStyle/>
          <a:p>
            <a:r>
              <a:rPr lang="en-US" dirty="0"/>
              <a:t>Konya </a:t>
            </a:r>
            <a:r>
              <a:rPr lang="en-US" dirty="0" err="1"/>
              <a:t>Kapalı</a:t>
            </a:r>
            <a:r>
              <a:rPr lang="en-US" dirty="0"/>
              <a:t> </a:t>
            </a:r>
            <a:r>
              <a:rPr lang="en-US" dirty="0" err="1"/>
              <a:t>Havzası</a:t>
            </a:r>
            <a:r>
              <a:rPr lang="en-US" dirty="0"/>
              <a:t> </a:t>
            </a:r>
            <a:r>
              <a:rPr lang="en-US" dirty="0" err="1"/>
              <a:t>coğrafi</a:t>
            </a:r>
            <a:r>
              <a:rPr lang="en-US" dirty="0"/>
              <a:t> </a:t>
            </a:r>
            <a:r>
              <a:rPr lang="en-US" dirty="0" err="1"/>
              <a:t>konumu</a:t>
            </a:r>
            <a:r>
              <a:rPr lang="en-US" dirty="0"/>
              <a:t>, </a:t>
            </a:r>
            <a:r>
              <a:rPr lang="en-US" dirty="0" err="1"/>
              <a:t>fiziksel</a:t>
            </a:r>
            <a:r>
              <a:rPr lang="en-US" dirty="0"/>
              <a:t> – </a:t>
            </a:r>
            <a:r>
              <a:rPr lang="en-US" dirty="0" err="1"/>
              <a:t>ekolojik</a:t>
            </a:r>
            <a:r>
              <a:rPr lang="en-US" dirty="0"/>
              <a:t> </a:t>
            </a:r>
            <a:r>
              <a:rPr lang="en-US" dirty="0" err="1"/>
              <a:t>yapısı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doğal</a:t>
            </a:r>
            <a:r>
              <a:rPr lang="en-US" dirty="0"/>
              <a:t> </a:t>
            </a:r>
            <a:r>
              <a:rPr lang="en-US" dirty="0" err="1"/>
              <a:t>kaynak</a:t>
            </a:r>
            <a:r>
              <a:rPr lang="en-US" dirty="0"/>
              <a:t> </a:t>
            </a:r>
            <a:r>
              <a:rPr lang="en-US" dirty="0" err="1"/>
              <a:t>potansiyeli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Türkiye’nin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havzalarından</a:t>
            </a:r>
            <a:r>
              <a:rPr lang="en-US" dirty="0"/>
              <a:t> </a:t>
            </a:r>
            <a:r>
              <a:rPr lang="en-US" dirty="0" err="1"/>
              <a:t>biridir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Konya </a:t>
            </a:r>
            <a:r>
              <a:rPr lang="en-US" dirty="0" err="1"/>
              <a:t>Kapalı</a:t>
            </a:r>
            <a:r>
              <a:rPr lang="en-US" dirty="0"/>
              <a:t> </a:t>
            </a:r>
            <a:r>
              <a:rPr lang="en-US" dirty="0" err="1"/>
              <a:t>Havzası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kaynaklarının</a:t>
            </a:r>
            <a:r>
              <a:rPr lang="en-US" dirty="0"/>
              <a:t> </a:t>
            </a:r>
            <a:r>
              <a:rPr lang="en-US" dirty="0" err="1"/>
              <a:t>kısıtlı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tarım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suya</a:t>
            </a:r>
            <a:r>
              <a:rPr lang="en-US" dirty="0"/>
              <a:t> </a:t>
            </a:r>
            <a:r>
              <a:rPr lang="en-US" dirty="0" err="1"/>
              <a:t>talebin</a:t>
            </a:r>
            <a:r>
              <a:rPr lang="en-US" dirty="0"/>
              <a:t> </a:t>
            </a:r>
            <a:r>
              <a:rPr lang="en-US" dirty="0" err="1"/>
              <a:t>yoğun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havzalardan</a:t>
            </a:r>
            <a:r>
              <a:rPr lang="en-US" dirty="0"/>
              <a:t> </a:t>
            </a:r>
            <a:r>
              <a:rPr lang="en-US" dirty="0" err="1" smtClean="0"/>
              <a:t>biridir</a:t>
            </a:r>
            <a:r>
              <a:rPr lang="tr-TR" dirty="0" smtClean="0"/>
              <a:t> </a:t>
            </a:r>
            <a:r>
              <a:rPr lang="tr-TR" dirty="0">
                <a:solidFill>
                  <a:schemeClr val="tx2"/>
                </a:solidFill>
              </a:rPr>
              <a:t>(Küçükali ve Atabay, 2013)</a:t>
            </a:r>
            <a:r>
              <a:rPr lang="en-US" dirty="0" smtClean="0"/>
              <a:t>. </a:t>
            </a:r>
            <a:endParaRPr lang="tr-TR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5024"/>
            <a:ext cx="9144000" cy="344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5976" y="0"/>
            <a:ext cx="4788024" cy="68580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07504" y="29497"/>
            <a:ext cx="429845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Konya </a:t>
            </a:r>
            <a:r>
              <a:rPr lang="en-US" sz="2400" dirty="0" err="1"/>
              <a:t>Kapalı</a:t>
            </a:r>
            <a:r>
              <a:rPr lang="en-US" sz="2400" dirty="0"/>
              <a:t> </a:t>
            </a:r>
            <a:r>
              <a:rPr lang="en-US" sz="2400" dirty="0" err="1"/>
              <a:t>Havzası’nın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kaynağı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Beyşehir</a:t>
            </a:r>
            <a:r>
              <a:rPr lang="en-US" sz="2400" dirty="0"/>
              <a:t> </a:t>
            </a:r>
            <a:r>
              <a:rPr lang="en-US" sz="2400" dirty="0" err="1"/>
              <a:t>Gölü’nün</a:t>
            </a:r>
            <a:r>
              <a:rPr lang="en-US" sz="2400" dirty="0"/>
              <a:t> </a:t>
            </a:r>
            <a:r>
              <a:rPr lang="en-US" sz="2400" dirty="0" err="1"/>
              <a:t>sularının</a:t>
            </a:r>
            <a:r>
              <a:rPr lang="en-US" sz="2400" dirty="0"/>
              <a:t> </a:t>
            </a:r>
            <a:r>
              <a:rPr lang="en-US" sz="2400" dirty="0" err="1"/>
              <a:t>denize</a:t>
            </a:r>
            <a:r>
              <a:rPr lang="en-US" sz="2400" dirty="0"/>
              <a:t> </a:t>
            </a:r>
            <a:r>
              <a:rPr lang="en-US" sz="2400" dirty="0" err="1"/>
              <a:t>çıkışı</a:t>
            </a:r>
            <a:r>
              <a:rPr lang="en-US" sz="2400" dirty="0"/>
              <a:t> </a:t>
            </a:r>
            <a:r>
              <a:rPr lang="en-US" sz="2400" dirty="0" err="1"/>
              <a:t>yoktur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sular</a:t>
            </a:r>
            <a:r>
              <a:rPr lang="en-US" sz="2400" dirty="0"/>
              <a:t> </a:t>
            </a:r>
            <a:r>
              <a:rPr lang="en-US" sz="2400" dirty="0" err="1"/>
              <a:t>havzadaki</a:t>
            </a:r>
            <a:r>
              <a:rPr lang="en-US" sz="2400" dirty="0"/>
              <a:t> </a:t>
            </a:r>
            <a:r>
              <a:rPr lang="en-US" sz="2400" dirty="0" err="1"/>
              <a:t>dolanımını</a:t>
            </a:r>
            <a:r>
              <a:rPr lang="en-US" sz="2400" dirty="0"/>
              <a:t> </a:t>
            </a:r>
            <a:r>
              <a:rPr lang="en-US" sz="2400" dirty="0" err="1"/>
              <a:t>tamamladıktan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</a:t>
            </a:r>
            <a:r>
              <a:rPr lang="en-US" sz="2400" dirty="0" err="1"/>
              <a:t>yeraltından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yerüstünden</a:t>
            </a:r>
            <a:r>
              <a:rPr lang="en-US" sz="2400" dirty="0"/>
              <a:t> </a:t>
            </a:r>
            <a:r>
              <a:rPr lang="en-US" sz="2400" dirty="0" err="1"/>
              <a:t>Tuz</a:t>
            </a:r>
            <a:r>
              <a:rPr lang="en-US" sz="2400" dirty="0"/>
              <a:t> </a:t>
            </a:r>
            <a:r>
              <a:rPr lang="en-US" sz="2400" dirty="0" err="1"/>
              <a:t>Gölü’ne</a:t>
            </a:r>
            <a:r>
              <a:rPr lang="en-US" sz="2400" dirty="0"/>
              <a:t> </a:t>
            </a:r>
            <a:r>
              <a:rPr lang="en-US" sz="2400" dirty="0" err="1"/>
              <a:t>ulaşmaktadır</a:t>
            </a:r>
            <a:r>
              <a:rPr lang="en-US" sz="2400" dirty="0"/>
              <a:t>. </a:t>
            </a:r>
            <a:endParaRPr lang="tr-TR" sz="2400" dirty="0" smtClean="0"/>
          </a:p>
          <a:p>
            <a:endParaRPr lang="tr-TR" sz="2400" dirty="0"/>
          </a:p>
          <a:p>
            <a:r>
              <a:rPr lang="en-US" sz="2400" dirty="0" err="1" smtClean="0"/>
              <a:t>Bunların</a:t>
            </a:r>
            <a:r>
              <a:rPr lang="en-US" sz="2400" dirty="0" smtClean="0"/>
              <a:t> </a:t>
            </a:r>
            <a:r>
              <a:rPr lang="en-US" sz="2400" dirty="0" err="1"/>
              <a:t>dışında</a:t>
            </a:r>
            <a:r>
              <a:rPr lang="en-US" sz="2400" dirty="0"/>
              <a:t> </a:t>
            </a:r>
            <a:r>
              <a:rPr lang="en-US" sz="2400" dirty="0" err="1"/>
              <a:t>Samsam</a:t>
            </a:r>
            <a:r>
              <a:rPr lang="en-US" sz="2400" dirty="0"/>
              <a:t> </a:t>
            </a:r>
            <a:r>
              <a:rPr lang="en-US" sz="2400" dirty="0" err="1"/>
              <a:t>Gölü</a:t>
            </a:r>
            <a:r>
              <a:rPr lang="en-US" sz="2400" dirty="0"/>
              <a:t>, </a:t>
            </a:r>
            <a:r>
              <a:rPr lang="en-US" sz="2400" dirty="0" err="1"/>
              <a:t>Kozanlı</a:t>
            </a:r>
            <a:r>
              <a:rPr lang="en-US" sz="2400" dirty="0"/>
              <a:t> </a:t>
            </a:r>
            <a:r>
              <a:rPr lang="en-US" sz="2400" dirty="0" err="1"/>
              <a:t>Gölü</a:t>
            </a:r>
            <a:r>
              <a:rPr lang="en-US" sz="2400" dirty="0"/>
              <a:t>, </a:t>
            </a:r>
            <a:r>
              <a:rPr lang="en-US" sz="2400" dirty="0" err="1"/>
              <a:t>Kulu</a:t>
            </a:r>
            <a:r>
              <a:rPr lang="en-US" sz="2400" dirty="0"/>
              <a:t> </a:t>
            </a:r>
            <a:r>
              <a:rPr lang="en-US" sz="2400" dirty="0" err="1"/>
              <a:t>Gölü</a:t>
            </a:r>
            <a:r>
              <a:rPr lang="en-US" sz="2400" dirty="0"/>
              <a:t>, </a:t>
            </a:r>
            <a:r>
              <a:rPr lang="en-US" sz="2400" dirty="0" err="1"/>
              <a:t>Ereğli</a:t>
            </a:r>
            <a:r>
              <a:rPr lang="en-US" sz="2400" dirty="0"/>
              <a:t> </a:t>
            </a:r>
            <a:r>
              <a:rPr lang="en-US" sz="2400" dirty="0" err="1"/>
              <a:t>Sazlığı</a:t>
            </a:r>
            <a:r>
              <a:rPr lang="en-US" sz="2400" dirty="0"/>
              <a:t>, </a:t>
            </a:r>
            <a:r>
              <a:rPr lang="en-US" sz="2400" dirty="0" err="1"/>
              <a:t>Eşmekaya</a:t>
            </a:r>
            <a:r>
              <a:rPr lang="en-US" sz="2400" dirty="0"/>
              <a:t> </a:t>
            </a:r>
            <a:r>
              <a:rPr lang="en-US" sz="2400" dirty="0" err="1"/>
              <a:t>Sazlığı</a:t>
            </a:r>
            <a:r>
              <a:rPr lang="en-US" sz="2400" dirty="0"/>
              <a:t>, </a:t>
            </a:r>
            <a:r>
              <a:rPr lang="en-US" sz="2400" dirty="0" err="1"/>
              <a:t>Suğla</a:t>
            </a:r>
            <a:r>
              <a:rPr lang="en-US" sz="2400" dirty="0"/>
              <a:t> </a:t>
            </a:r>
            <a:r>
              <a:rPr lang="en-US" sz="2400" dirty="0" err="1"/>
              <a:t>Gölü</a:t>
            </a:r>
            <a:r>
              <a:rPr lang="en-US" sz="2400" dirty="0"/>
              <a:t>, </a:t>
            </a:r>
            <a:r>
              <a:rPr lang="en-US" sz="2400" dirty="0" err="1"/>
              <a:t>Hotamış</a:t>
            </a:r>
            <a:r>
              <a:rPr lang="en-US" sz="2400" dirty="0"/>
              <a:t> </a:t>
            </a:r>
            <a:r>
              <a:rPr lang="en-US" sz="2400" dirty="0" err="1"/>
              <a:t>Sazlığı</a:t>
            </a:r>
            <a:r>
              <a:rPr lang="en-US" sz="2400" dirty="0"/>
              <a:t>, </a:t>
            </a:r>
            <a:r>
              <a:rPr lang="en-US" sz="2400" dirty="0" err="1"/>
              <a:t>Bolluk</a:t>
            </a:r>
            <a:r>
              <a:rPr lang="en-US" sz="2400" dirty="0"/>
              <a:t> </a:t>
            </a:r>
            <a:r>
              <a:rPr lang="en-US" sz="2400" dirty="0" err="1"/>
              <a:t>Gölü</a:t>
            </a:r>
            <a:r>
              <a:rPr lang="en-US" sz="2400" dirty="0"/>
              <a:t> </a:t>
            </a:r>
            <a:r>
              <a:rPr lang="en-US" sz="2400" dirty="0" err="1"/>
              <a:t>önemli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yüzeylerindendir</a:t>
            </a:r>
            <a:r>
              <a:rPr lang="en-US" sz="2400" dirty="0"/>
              <a:t>. </a:t>
            </a:r>
            <a:endParaRPr lang="tr-TR" sz="2400" dirty="0"/>
          </a:p>
          <a:p>
            <a:endParaRPr lang="tr-TR" sz="2400" dirty="0" smtClean="0"/>
          </a:p>
          <a:p>
            <a:r>
              <a:rPr lang="en-US" sz="2400" dirty="0" smtClean="0"/>
              <a:t>Konya </a:t>
            </a:r>
            <a:r>
              <a:rPr lang="en-US" sz="2400" dirty="0" err="1"/>
              <a:t>Kapalı</a:t>
            </a:r>
            <a:r>
              <a:rPr lang="en-US" sz="2400" dirty="0"/>
              <a:t> </a:t>
            </a:r>
            <a:r>
              <a:rPr lang="en-US" sz="2400" dirty="0" err="1"/>
              <a:t>Havzası</a:t>
            </a:r>
            <a:r>
              <a:rPr lang="en-US" sz="2400" dirty="0"/>
              <a:t>, </a:t>
            </a:r>
            <a:r>
              <a:rPr lang="tr-TR" sz="2400" dirty="0"/>
              <a:t>a</a:t>
            </a:r>
            <a:r>
              <a:rPr lang="en-US" sz="2400" dirty="0" err="1"/>
              <a:t>şırı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yanlış</a:t>
            </a:r>
            <a:r>
              <a:rPr lang="en-US" sz="2400" dirty="0"/>
              <a:t> </a:t>
            </a:r>
            <a:r>
              <a:rPr lang="en-US" sz="2400" dirty="0" err="1"/>
              <a:t>arazi</a:t>
            </a:r>
            <a:r>
              <a:rPr lang="en-US" sz="2400" dirty="0"/>
              <a:t> </a:t>
            </a:r>
            <a:r>
              <a:rPr lang="tr-TR" sz="2400" dirty="0" smtClean="0"/>
              <a:t>ve su </a:t>
            </a:r>
            <a:r>
              <a:rPr lang="en-US" sz="2400" dirty="0" err="1" smtClean="0"/>
              <a:t>kullanımları</a:t>
            </a:r>
            <a:r>
              <a:rPr lang="en-US" sz="2400" dirty="0" smtClean="0"/>
              <a:t> </a:t>
            </a:r>
            <a:r>
              <a:rPr lang="en-US" sz="2400" dirty="0" err="1"/>
              <a:t>sonucu</a:t>
            </a:r>
            <a:r>
              <a:rPr lang="en-US" sz="2400" dirty="0"/>
              <a:t> </a:t>
            </a:r>
            <a:r>
              <a:rPr lang="en-US" sz="2400" dirty="0" err="1"/>
              <a:t>toprak</a:t>
            </a:r>
            <a:r>
              <a:rPr lang="en-US" sz="2400" dirty="0"/>
              <a:t>, </a:t>
            </a:r>
            <a:r>
              <a:rPr lang="en-US" sz="2400" dirty="0" err="1"/>
              <a:t>hava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kirlilikleri</a:t>
            </a:r>
            <a:r>
              <a:rPr lang="en-US" sz="2400" dirty="0"/>
              <a:t> </a:t>
            </a:r>
            <a:r>
              <a:rPr lang="en-US" sz="2400" dirty="0" err="1"/>
              <a:t>gözlemlenmektedir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511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55576" y="836712"/>
            <a:ext cx="7772400" cy="525658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dirty="0" smtClean="0"/>
              <a:t>Sularını denize veya açık bir su kaynağına ulaştırabilen havzalara ise </a:t>
            </a:r>
            <a:r>
              <a:rPr lang="tr-TR" b="1" dirty="0" smtClean="0">
                <a:solidFill>
                  <a:srgbClr val="FFC000"/>
                </a:solidFill>
              </a:rPr>
              <a:t>AÇIK HAVZA </a:t>
            </a:r>
            <a:r>
              <a:rPr lang="tr-TR" dirty="0" smtClean="0"/>
              <a:t>adı verilmektedir. Ülkemizde 21 adet açık havza mevcuttur.</a:t>
            </a:r>
          </a:p>
          <a:p>
            <a:pPr algn="ctr">
              <a:lnSpc>
                <a:spcPct val="150000"/>
              </a:lnSpc>
            </a:pPr>
            <a:r>
              <a:rPr lang="tr-TR" b="1" dirty="0" smtClean="0">
                <a:solidFill>
                  <a:srgbClr val="FFC000"/>
                </a:solidFill>
              </a:rPr>
              <a:t>Fırat-Dicle Havzası </a:t>
            </a:r>
            <a:r>
              <a:rPr lang="tr-TR" sz="3200" dirty="0" smtClean="0"/>
              <a:t>c</a:t>
            </a:r>
            <a:r>
              <a:rPr lang="en-US" sz="3200" dirty="0" err="1" smtClean="0"/>
              <a:t>oğrafi</a:t>
            </a:r>
            <a:r>
              <a:rPr lang="en-US" sz="3200" dirty="0" smtClean="0"/>
              <a:t> </a:t>
            </a:r>
            <a:r>
              <a:rPr lang="en-US" sz="3200" dirty="0" err="1"/>
              <a:t>konumu</a:t>
            </a:r>
            <a:r>
              <a:rPr lang="en-US" sz="3200" dirty="0"/>
              <a:t>, </a:t>
            </a:r>
            <a:r>
              <a:rPr lang="en-US" sz="3200" dirty="0" err="1"/>
              <a:t>fiziksel</a:t>
            </a:r>
            <a:r>
              <a:rPr lang="en-US" sz="3200" dirty="0"/>
              <a:t>– </a:t>
            </a:r>
            <a:r>
              <a:rPr lang="en-US" sz="3200" dirty="0" err="1"/>
              <a:t>ekolojik</a:t>
            </a:r>
            <a:r>
              <a:rPr lang="en-US" sz="3200" dirty="0"/>
              <a:t> </a:t>
            </a:r>
            <a:r>
              <a:rPr lang="en-US" sz="3200" dirty="0" err="1"/>
              <a:t>yapısı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doğal</a:t>
            </a:r>
            <a:r>
              <a:rPr lang="en-US" sz="3200" dirty="0"/>
              <a:t> </a:t>
            </a:r>
            <a:r>
              <a:rPr lang="en-US" sz="3200" dirty="0" err="1"/>
              <a:t>kaynak</a:t>
            </a:r>
            <a:r>
              <a:rPr lang="en-US" sz="3200" dirty="0"/>
              <a:t> </a:t>
            </a:r>
            <a:r>
              <a:rPr lang="en-US" sz="3200" dirty="0" err="1"/>
              <a:t>potansiyeli</a:t>
            </a:r>
            <a:r>
              <a:rPr lang="en-US" sz="3200" dirty="0"/>
              <a:t> </a:t>
            </a:r>
            <a:r>
              <a:rPr lang="en-US" sz="3200" dirty="0" err="1"/>
              <a:t>ile</a:t>
            </a:r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3200" dirty="0" err="1"/>
              <a:t>önemli</a:t>
            </a:r>
            <a:r>
              <a:rPr lang="en-US" sz="3200" dirty="0"/>
              <a:t> </a:t>
            </a:r>
            <a:r>
              <a:rPr lang="en-US" sz="3200" dirty="0" err="1" smtClean="0"/>
              <a:t>havzalardan</a:t>
            </a:r>
            <a:r>
              <a:rPr lang="en-US" sz="3200" dirty="0" smtClean="0"/>
              <a:t> </a:t>
            </a:r>
            <a:r>
              <a:rPr lang="en-US" sz="3200" dirty="0" err="1"/>
              <a:t>biridir</a:t>
            </a:r>
            <a:r>
              <a:rPr lang="en-US" sz="3200" dirty="0"/>
              <a:t>.</a:t>
            </a:r>
            <a:r>
              <a:rPr lang="en-US" sz="3200" b="1" dirty="0"/>
              <a:t> </a:t>
            </a:r>
            <a:endParaRPr lang="tr-TR" sz="3200" b="1" dirty="0"/>
          </a:p>
          <a:p>
            <a:pPr algn="ctr">
              <a:lnSpc>
                <a:spcPct val="150000"/>
              </a:lnSpc>
            </a:pP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014" cy="6998395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4869160"/>
            <a:ext cx="9155014" cy="4610014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H</a:t>
            </a:r>
            <a:r>
              <a:rPr lang="en-US" sz="2400" b="1" dirty="0" err="1" smtClean="0"/>
              <a:t>avzada</a:t>
            </a:r>
            <a:r>
              <a:rPr lang="en-US" sz="2400" b="1" dirty="0" smtClean="0"/>
              <a:t> </a:t>
            </a:r>
            <a:r>
              <a:rPr lang="en-US" sz="2400" b="1" dirty="0" err="1"/>
              <a:t>dağ</a:t>
            </a:r>
            <a:r>
              <a:rPr lang="en-US" sz="2400" b="1" dirty="0"/>
              <a:t> </a:t>
            </a:r>
            <a:r>
              <a:rPr lang="en-US" sz="2400" b="1" dirty="0" err="1"/>
              <a:t>ekosistemleri</a:t>
            </a:r>
            <a:r>
              <a:rPr lang="en-US" sz="2400" b="1" dirty="0"/>
              <a:t>, </a:t>
            </a:r>
            <a:r>
              <a:rPr lang="en-US" sz="2400" b="1" dirty="0" err="1"/>
              <a:t>sulak</a:t>
            </a:r>
            <a:r>
              <a:rPr lang="en-US" sz="2400" b="1" dirty="0"/>
              <a:t> </a:t>
            </a:r>
            <a:r>
              <a:rPr lang="en-US" sz="2400" b="1" dirty="0" err="1"/>
              <a:t>alanlar</a:t>
            </a:r>
            <a:r>
              <a:rPr lang="en-US" sz="2400" b="1" dirty="0"/>
              <a:t>, krater </a:t>
            </a:r>
            <a:r>
              <a:rPr lang="en-US" sz="2400" b="1" dirty="0" err="1"/>
              <a:t>gölleri</a:t>
            </a:r>
            <a:r>
              <a:rPr lang="en-US" sz="2400" b="1" dirty="0"/>
              <a:t>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göletler</a:t>
            </a:r>
            <a:r>
              <a:rPr lang="en-US" sz="2400" b="1" dirty="0"/>
              <a:t> </a:t>
            </a:r>
            <a:r>
              <a:rPr lang="en-US" sz="2400" b="1" dirty="0" err="1"/>
              <a:t>ile</a:t>
            </a:r>
            <a:r>
              <a:rPr lang="en-US" sz="2400" b="1" dirty="0"/>
              <a:t> </a:t>
            </a:r>
            <a:r>
              <a:rPr lang="en-US" sz="2400" b="1" dirty="0" err="1"/>
              <a:t>akarsular</a:t>
            </a:r>
            <a:r>
              <a:rPr lang="en-US" sz="2400" b="1" dirty="0"/>
              <a:t> </a:t>
            </a:r>
            <a:r>
              <a:rPr lang="tr-TR" sz="2400" b="1" dirty="0" smtClean="0"/>
              <a:t>yer almaktadır</a:t>
            </a:r>
            <a:r>
              <a:rPr lang="en-US" sz="2400" b="1" dirty="0" smtClean="0"/>
              <a:t>. </a:t>
            </a:r>
            <a:endParaRPr lang="tr-TR" sz="2400" b="1" dirty="0" smtClean="0"/>
          </a:p>
          <a:p>
            <a:r>
              <a:rPr lang="en-US" sz="2400" b="1" dirty="0" err="1" smtClean="0"/>
              <a:t>Fırat</a:t>
            </a:r>
            <a:r>
              <a:rPr lang="en-US" sz="2400" b="1" dirty="0" smtClean="0"/>
              <a:t> </a:t>
            </a:r>
            <a:r>
              <a:rPr lang="en-US" sz="2400" b="1" dirty="0" err="1"/>
              <a:t>Nehri</a:t>
            </a:r>
            <a:r>
              <a:rPr lang="en-US" sz="2400" b="1" dirty="0"/>
              <a:t>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Dicle</a:t>
            </a:r>
            <a:r>
              <a:rPr lang="en-US" sz="2400" b="1" dirty="0"/>
              <a:t> </a:t>
            </a:r>
            <a:r>
              <a:rPr lang="en-US" sz="2400" b="1" dirty="0" err="1"/>
              <a:t>Nehirleri</a:t>
            </a:r>
            <a:r>
              <a:rPr lang="en-US" sz="2400" b="1" dirty="0"/>
              <a:t>, </a:t>
            </a:r>
            <a:r>
              <a:rPr lang="en-US" sz="2400" b="1" dirty="0" err="1"/>
              <a:t>bunlara</a:t>
            </a:r>
            <a:r>
              <a:rPr lang="en-US" sz="2400" b="1" dirty="0"/>
              <a:t> </a:t>
            </a:r>
            <a:r>
              <a:rPr lang="en-US" sz="2400" b="1" dirty="0" err="1"/>
              <a:t>bağlı</a:t>
            </a:r>
            <a:r>
              <a:rPr lang="en-US" sz="2400" b="1" dirty="0"/>
              <a:t> </a:t>
            </a:r>
            <a:r>
              <a:rPr lang="en-US" sz="2400" b="1" dirty="0" err="1"/>
              <a:t>baraj</a:t>
            </a:r>
            <a:r>
              <a:rPr lang="en-US" sz="2400" b="1" dirty="0"/>
              <a:t> </a:t>
            </a:r>
            <a:r>
              <a:rPr lang="en-US" sz="2400" b="1" dirty="0" err="1"/>
              <a:t>sistemleri</a:t>
            </a:r>
            <a:r>
              <a:rPr lang="en-US" sz="2400" b="1" dirty="0"/>
              <a:t> (</a:t>
            </a:r>
            <a:r>
              <a:rPr lang="en-US" sz="2400" b="1" dirty="0" err="1"/>
              <a:t>Keban</a:t>
            </a:r>
            <a:r>
              <a:rPr lang="en-US" sz="2400" b="1" dirty="0"/>
              <a:t>, </a:t>
            </a:r>
            <a:r>
              <a:rPr lang="en-US" sz="2400" b="1" dirty="0" err="1"/>
              <a:t>Karakaya</a:t>
            </a:r>
            <a:r>
              <a:rPr lang="en-US" sz="2400" b="1" dirty="0"/>
              <a:t>, Atatürk, </a:t>
            </a:r>
            <a:r>
              <a:rPr lang="en-US" sz="2400" b="1" dirty="0" err="1"/>
              <a:t>Birecik</a:t>
            </a:r>
            <a:r>
              <a:rPr lang="en-US" sz="2400" b="1" dirty="0"/>
              <a:t>)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göl-göletlerden</a:t>
            </a:r>
            <a:r>
              <a:rPr lang="en-US" sz="2400" b="1" dirty="0"/>
              <a:t> </a:t>
            </a:r>
            <a:r>
              <a:rPr lang="en-US" sz="2400" b="1" dirty="0" err="1"/>
              <a:t>oluşan</a:t>
            </a:r>
            <a:r>
              <a:rPr lang="en-US" sz="2400" b="1" dirty="0"/>
              <a:t> </a:t>
            </a:r>
            <a:r>
              <a:rPr lang="en-US" sz="2400" b="1" dirty="0" err="1"/>
              <a:t>kompleks</a:t>
            </a:r>
            <a:r>
              <a:rPr lang="en-US" sz="2400" b="1" dirty="0"/>
              <a:t> </a:t>
            </a:r>
            <a:r>
              <a:rPr lang="en-US" sz="2400" b="1" dirty="0" err="1"/>
              <a:t>bir</a:t>
            </a:r>
            <a:r>
              <a:rPr lang="en-US" sz="2400" b="1" dirty="0"/>
              <a:t> </a:t>
            </a:r>
            <a:r>
              <a:rPr lang="en-US" sz="2400" b="1" dirty="0" err="1"/>
              <a:t>hidrolojik</a:t>
            </a:r>
            <a:r>
              <a:rPr lang="en-US" sz="2400" b="1" dirty="0"/>
              <a:t> </a:t>
            </a:r>
            <a:r>
              <a:rPr lang="en-US" sz="2400" b="1" dirty="0" err="1"/>
              <a:t>sisteme</a:t>
            </a:r>
            <a:r>
              <a:rPr lang="en-US" sz="2400" b="1" dirty="0"/>
              <a:t> </a:t>
            </a:r>
            <a:r>
              <a:rPr lang="en-US" sz="2400" b="1" dirty="0" err="1"/>
              <a:t>sahiptir</a:t>
            </a:r>
            <a:r>
              <a:rPr lang="en-US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6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3132" y="980729"/>
            <a:ext cx="4050405" cy="2592288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-180528" y="0"/>
            <a:ext cx="9433047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da-DK" sz="3600" b="1" dirty="0">
                <a:latin typeface="Calibri" panose="020F0502020204030204" pitchFamily="34" charset="0"/>
              </a:rPr>
              <a:t>Her bir HAVZA kendine özgü</a:t>
            </a:r>
            <a:endParaRPr lang="da-DK" sz="3600" dirty="0">
              <a:latin typeface="Calibri" panose="020F0502020204030204" pitchFamily="34" charset="0"/>
            </a:endParaRPr>
          </a:p>
          <a:p>
            <a:pPr lvl="1"/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Doğal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özelliklere</a:t>
            </a:r>
            <a:r>
              <a:rPr lang="tr-TR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US" sz="2400" dirty="0" err="1" smtClean="0">
                <a:latin typeface="Calibri" panose="020F0502020204030204" pitchFamily="34" charset="0"/>
              </a:rPr>
              <a:t>jeolojik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</a:p>
          <a:p>
            <a:pPr lvl="1"/>
            <a:r>
              <a:rPr lang="en-US" sz="2400" dirty="0" err="1">
                <a:latin typeface="Calibri" panose="020F0502020204030204" pitchFamily="34" charset="0"/>
              </a:rPr>
              <a:t>jeomorfolojik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</a:p>
          <a:p>
            <a:pPr lvl="1"/>
            <a:r>
              <a:rPr lang="en-US" sz="2400" dirty="0" err="1">
                <a:latin typeface="Calibri" panose="020F0502020204030204" pitchFamily="34" charset="0"/>
              </a:rPr>
              <a:t>hidrolojik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</a:p>
          <a:p>
            <a:pPr lvl="1"/>
            <a:r>
              <a:rPr lang="en-US" sz="2400" dirty="0" err="1">
                <a:latin typeface="Calibri" panose="020F0502020204030204" pitchFamily="34" charset="0"/>
              </a:rPr>
              <a:t>iklim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</a:p>
          <a:p>
            <a:pPr lvl="1"/>
            <a:r>
              <a:rPr lang="en-US" sz="2400" dirty="0" err="1">
                <a:latin typeface="Calibri" panose="020F0502020204030204" pitchFamily="34" charset="0"/>
              </a:rPr>
              <a:t>bitki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örtüsü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</a:p>
          <a:p>
            <a:pPr lvl="1"/>
            <a:r>
              <a:rPr lang="en-US" sz="2400" dirty="0" err="1">
                <a:latin typeface="Calibri" panose="020F0502020204030204" pitchFamily="34" charset="0"/>
              </a:rPr>
              <a:t>yaban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yaşamı</a:t>
            </a:r>
            <a:endParaRPr lang="en-US" sz="2400" dirty="0">
              <a:latin typeface="Calibri" panose="020F0502020204030204" pitchFamily="34" charset="0"/>
            </a:endParaRPr>
          </a:p>
          <a:p>
            <a:pPr lvl="1"/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Sosyo-kültürel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ve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ekonomik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tr-TR" sz="24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özelliklere</a:t>
            </a:r>
            <a:endParaRPr lang="tr-TR" sz="24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400" dirty="0" err="1" smtClean="0">
                <a:latin typeface="Calibri" panose="020F0502020204030204" pitchFamily="34" charset="0"/>
              </a:rPr>
              <a:t>arazi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kullanımı</a:t>
            </a:r>
            <a:r>
              <a:rPr lang="en-US" sz="2400" dirty="0" smtClean="0">
                <a:latin typeface="Calibri" panose="020F0502020204030204" pitchFamily="34" charset="0"/>
              </a:rPr>
              <a:t>, </a:t>
            </a:r>
          </a:p>
          <a:p>
            <a:pPr lvl="1"/>
            <a:r>
              <a:rPr lang="en-US" sz="2400" dirty="0" err="1" smtClean="0">
                <a:latin typeface="Calibri" panose="020F0502020204030204" pitchFamily="34" charset="0"/>
              </a:rPr>
              <a:t>ulaşım</a:t>
            </a:r>
            <a:r>
              <a:rPr lang="en-US" sz="2400" dirty="0" smtClean="0">
                <a:latin typeface="Calibri" panose="020F0502020204030204" pitchFamily="34" charset="0"/>
              </a:rPr>
              <a:t>, </a:t>
            </a:r>
          </a:p>
          <a:p>
            <a:pPr lvl="1"/>
            <a:r>
              <a:rPr lang="en-US" sz="2400" dirty="0" err="1" smtClean="0">
                <a:latin typeface="Calibri" panose="020F0502020204030204" pitchFamily="34" charset="0"/>
              </a:rPr>
              <a:t>idari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tr-TR" sz="2400" dirty="0" smtClean="0">
                <a:latin typeface="Calibri" panose="020F0502020204030204" pitchFamily="34" charset="0"/>
              </a:rPr>
              <a:t> ve </a:t>
            </a:r>
            <a:r>
              <a:rPr lang="en-US" sz="2400" dirty="0" err="1" smtClean="0">
                <a:latin typeface="Calibri" panose="020F0502020204030204" pitchFamily="34" charset="0"/>
              </a:rPr>
              <a:t>nüfus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yapısı</a:t>
            </a:r>
            <a:r>
              <a:rPr lang="tr-TR" sz="2400" dirty="0" smtClean="0">
                <a:latin typeface="Calibri" panose="020F0502020204030204" pitchFamily="34" charset="0"/>
              </a:rPr>
              <a:t>,</a:t>
            </a:r>
            <a:endParaRPr lang="en-US" sz="2400" dirty="0">
              <a:latin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alt </a:t>
            </a:r>
            <a:r>
              <a:rPr lang="en-US" sz="2400" dirty="0" err="1">
                <a:latin typeface="Calibri" panose="020F0502020204030204" pitchFamily="34" charset="0"/>
              </a:rPr>
              <a:t>yapı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durumu</a:t>
            </a:r>
            <a:r>
              <a:rPr lang="tr-TR" sz="2400" dirty="0" smtClean="0">
                <a:latin typeface="Calibri" panose="020F0502020204030204" pitchFamily="34" charset="0"/>
              </a:rPr>
              <a:t>,</a:t>
            </a:r>
          </a:p>
          <a:p>
            <a:pPr lvl="1"/>
            <a:r>
              <a:rPr lang="en-US" sz="2400" dirty="0" err="1" smtClean="0">
                <a:latin typeface="Calibri" panose="020F0502020204030204" pitchFamily="34" charset="0"/>
              </a:rPr>
              <a:t>sosyo-ekonomik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yapı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</a:p>
          <a:p>
            <a:pPr lvl="1"/>
            <a:r>
              <a:rPr lang="en-US" sz="2400" dirty="0" err="1">
                <a:latin typeface="Calibri" panose="020F0502020204030204" pitchFamily="34" charset="0"/>
              </a:rPr>
              <a:t>çevre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kalitesi</a:t>
            </a:r>
            <a:endParaRPr lang="en-US" sz="2400" dirty="0">
              <a:latin typeface="Calibri" panose="020F0502020204030204" pitchFamily="34" charset="0"/>
            </a:endParaRPr>
          </a:p>
          <a:p>
            <a:pPr lvl="1"/>
            <a:endParaRPr lang="en-US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tr-TR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çeşitli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ekosistemlere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sahip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olan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karmaşık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bir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sistemdir</a:t>
            </a:r>
            <a:r>
              <a:rPr lang="tr-TR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(Tanık, 2020)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9" y="980729"/>
            <a:ext cx="4599568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36096" y="1412776"/>
            <a:ext cx="3528392" cy="4032448"/>
          </a:xfrm>
        </p:spPr>
        <p:txBody>
          <a:bodyPr/>
          <a:lstStyle/>
          <a:p>
            <a:pPr marL="68580" indent="0" algn="ctr">
              <a:lnSpc>
                <a:spcPct val="150000"/>
              </a:lnSpc>
              <a:buNone/>
            </a:pPr>
            <a:r>
              <a:rPr lang="en-US" b="1" dirty="0" err="1" smtClean="0">
                <a:solidFill>
                  <a:srgbClr val="FFFF00"/>
                </a:solidFill>
              </a:rPr>
              <a:t>Ekosistem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tr-TR" b="1" dirty="0" smtClean="0">
                <a:solidFill>
                  <a:srgbClr val="FFFF00"/>
                </a:solidFill>
              </a:rPr>
              <a:t>;</a:t>
            </a:r>
            <a:r>
              <a:rPr lang="en-US" dirty="0" smtClean="0"/>
              <a:t> </a:t>
            </a:r>
            <a:r>
              <a:rPr lang="en-US" dirty="0"/>
              <a:t>Belli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alanda</a:t>
            </a:r>
            <a:r>
              <a:rPr lang="en-US" dirty="0"/>
              <a:t> </a:t>
            </a:r>
            <a:r>
              <a:rPr lang="en-US" dirty="0" err="1"/>
              <a:t>canlı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cansız</a:t>
            </a:r>
            <a:r>
              <a:rPr lang="en-US" dirty="0"/>
              <a:t> </a:t>
            </a:r>
            <a:r>
              <a:rPr lang="en-US" dirty="0" err="1"/>
              <a:t>çevrenin</a:t>
            </a:r>
            <a:r>
              <a:rPr lang="en-US" dirty="0"/>
              <a:t> </a:t>
            </a:r>
            <a:r>
              <a:rPr lang="en-US" dirty="0" err="1"/>
              <a:t>oluşturduğu</a:t>
            </a:r>
            <a:r>
              <a:rPr lang="en-US" dirty="0"/>
              <a:t> </a:t>
            </a:r>
            <a:r>
              <a:rPr lang="en-US" dirty="0" err="1"/>
              <a:t>bütündü</a:t>
            </a:r>
            <a:r>
              <a:rPr lang="tr-TR" dirty="0" smtClean="0"/>
              <a:t>r.</a:t>
            </a:r>
            <a:endParaRPr lang="en-US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5664"/>
            <a:ext cx="5436096" cy="5753656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20807" y="63093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https://acikders.ankara.edu.tr/pluginfile.php/54313/mod_resource/content/1/Ekoloji-2.pdf</a:t>
            </a:r>
          </a:p>
        </p:txBody>
      </p:sp>
    </p:spTree>
    <p:extLst>
      <p:ext uri="{BB962C8B-B14F-4D97-AF65-F5344CB8AC3E}">
        <p14:creationId xmlns:p14="http://schemas.microsoft.com/office/powerpoint/2010/main" val="12631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35496" y="332656"/>
            <a:ext cx="272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cap="al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Calibri" pitchFamily="34" charset="0"/>
                <a:ea typeface="+mj-ea"/>
                <a:cs typeface="+mj-cs"/>
              </a:rPr>
              <a:t>HAFTALIK KONULAR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944677"/>
              </p:ext>
            </p:extLst>
          </p:nvPr>
        </p:nvGraphicFramePr>
        <p:xfrm>
          <a:off x="62953" y="914400"/>
          <a:ext cx="90297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Çalışma Sayfası" r:id="rId3" imgW="9029577" imgH="5943731" progId="Excel.Sheet.12">
                  <p:embed/>
                </p:oleObj>
              </mc:Choice>
              <mc:Fallback>
                <p:oleObj name="Çalışma Sayfası" r:id="rId3" imgW="9029577" imgH="59437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953" y="914400"/>
                        <a:ext cx="9029700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31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-27384"/>
            <a:ext cx="8892480" cy="5950896"/>
          </a:xfrm>
        </p:spPr>
        <p:txBody>
          <a:bodyPr>
            <a:normAutofit/>
          </a:bodyPr>
          <a:lstStyle/>
          <a:p>
            <a:pPr marL="68580" indent="0">
              <a:lnSpc>
                <a:spcPct val="150000"/>
              </a:lnSpc>
              <a:buNone/>
            </a:pPr>
            <a:r>
              <a:rPr lang="tr-TR" sz="2800" dirty="0" smtClean="0"/>
              <a:t>Genel bir ifade ile </a:t>
            </a:r>
            <a:r>
              <a:rPr lang="tr-T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HAVZA</a:t>
            </a:r>
            <a:r>
              <a:rPr lang="tr-TR" sz="2800" dirty="0" smtClean="0"/>
              <a:t>;</a:t>
            </a:r>
            <a:r>
              <a:rPr lang="en-US" sz="2800" dirty="0" smtClean="0"/>
              <a:t> </a:t>
            </a:r>
            <a:r>
              <a:rPr lang="en-US" sz="2800" dirty="0" err="1" smtClean="0"/>
              <a:t>su</a:t>
            </a:r>
            <a:r>
              <a:rPr lang="tr-TR" sz="2800" dirty="0" smtClean="0"/>
              <a:t>yun en düşük kotta (talveg)</a:t>
            </a:r>
            <a:r>
              <a:rPr lang="en-US" sz="2800" dirty="0" smtClean="0"/>
              <a:t> </a:t>
            </a:r>
            <a:r>
              <a:rPr lang="en-US" sz="2800" dirty="0" err="1" smtClean="0"/>
              <a:t>topla</a:t>
            </a:r>
            <a:r>
              <a:rPr lang="tr-TR" sz="2800" dirty="0" err="1" smtClean="0"/>
              <a:t>ndığı</a:t>
            </a:r>
            <a:r>
              <a:rPr lang="en-US" sz="2800" dirty="0" smtClean="0"/>
              <a:t> </a:t>
            </a:r>
            <a:r>
              <a:rPr lang="en-US" sz="2800" dirty="0" err="1" smtClean="0"/>
              <a:t>alan</a:t>
            </a:r>
            <a:r>
              <a:rPr lang="tr-TR" sz="2800" dirty="0" err="1" smtClean="0"/>
              <a:t>dır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 </a:t>
            </a:r>
            <a:r>
              <a:rPr lang="en-US" sz="2800" dirty="0" err="1" smtClean="0"/>
              <a:t>Neh</a:t>
            </a:r>
            <a:r>
              <a:rPr lang="tr-TR" sz="2800" dirty="0" smtClean="0"/>
              <a:t>i</a:t>
            </a:r>
            <a:r>
              <a:rPr lang="en-US" sz="2800" dirty="0" smtClean="0"/>
              <a:t>r </a:t>
            </a:r>
            <a:r>
              <a:rPr lang="en-US" sz="2800" dirty="0" err="1"/>
              <a:t>havzalarında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ayrım</a:t>
            </a:r>
            <a:r>
              <a:rPr lang="en-US" sz="2800" dirty="0"/>
              <a:t> </a:t>
            </a:r>
            <a:r>
              <a:rPr lang="en-US" sz="2800" dirty="0" smtClean="0"/>
              <a:t>ç</a:t>
            </a:r>
            <a:r>
              <a:rPr lang="tr-TR" sz="2800" dirty="0" smtClean="0"/>
              <a:t>i</a:t>
            </a:r>
            <a:r>
              <a:rPr lang="en-US" sz="2800" dirty="0" err="1" smtClean="0"/>
              <a:t>zg</a:t>
            </a:r>
            <a:r>
              <a:rPr lang="tr-TR" sz="2800" dirty="0" smtClean="0"/>
              <a:t>i</a:t>
            </a:r>
            <a:r>
              <a:rPr lang="en-US" sz="2800" dirty="0" smtClean="0"/>
              <a:t>s</a:t>
            </a:r>
            <a:r>
              <a:rPr lang="tr-TR" sz="2800" dirty="0" smtClean="0"/>
              <a:t>i</a:t>
            </a:r>
            <a:r>
              <a:rPr lang="en-US" sz="2800" dirty="0" err="1" smtClean="0"/>
              <a:t>nden</a:t>
            </a:r>
            <a:r>
              <a:rPr lang="en-US" sz="2800" dirty="0" smtClean="0"/>
              <a:t> den</a:t>
            </a:r>
            <a:r>
              <a:rPr lang="tr-TR" sz="2800" dirty="0" smtClean="0"/>
              <a:t>i</a:t>
            </a:r>
            <a:r>
              <a:rPr lang="en-US" sz="2800" dirty="0" err="1" smtClean="0"/>
              <a:t>ze</a:t>
            </a:r>
            <a:r>
              <a:rPr lang="en-US" sz="2800" dirty="0" smtClean="0"/>
              <a:t> </a:t>
            </a:r>
            <a:r>
              <a:rPr lang="en-US" sz="2800" dirty="0" err="1"/>
              <a:t>aktığı</a:t>
            </a:r>
            <a:r>
              <a:rPr lang="en-US" sz="2800" dirty="0"/>
              <a:t> </a:t>
            </a:r>
            <a:r>
              <a:rPr lang="en-US" sz="2800" dirty="0" err="1"/>
              <a:t>noktaya,kapalı</a:t>
            </a:r>
            <a:r>
              <a:rPr lang="en-US" sz="2800" dirty="0"/>
              <a:t> </a:t>
            </a:r>
            <a:r>
              <a:rPr lang="en-US" sz="2800" dirty="0" err="1"/>
              <a:t>havzalarda</a:t>
            </a:r>
            <a:r>
              <a:rPr lang="en-US" sz="2800" dirty="0"/>
              <a:t> </a:t>
            </a:r>
            <a:r>
              <a:rPr lang="tr-TR" sz="2800" dirty="0" smtClean="0"/>
              <a:t>i</a:t>
            </a:r>
            <a:r>
              <a:rPr lang="en-US" sz="2800" dirty="0" smtClean="0"/>
              <a:t>se </a:t>
            </a:r>
            <a:r>
              <a:rPr lang="en-US" sz="2800" dirty="0" err="1"/>
              <a:t>suyun</a:t>
            </a:r>
            <a:r>
              <a:rPr lang="en-US" sz="2800" dirty="0"/>
              <a:t> </a:t>
            </a:r>
            <a:r>
              <a:rPr lang="en-US" sz="2800" dirty="0" err="1"/>
              <a:t>toplandığı</a:t>
            </a:r>
            <a:r>
              <a:rPr lang="en-US" sz="2800" dirty="0"/>
              <a:t> </a:t>
            </a:r>
            <a:r>
              <a:rPr lang="en-US" sz="2800" dirty="0" smtClean="0"/>
              <a:t>n</a:t>
            </a:r>
            <a:r>
              <a:rPr lang="tr-TR" sz="2800" dirty="0" smtClean="0"/>
              <a:t>i</a:t>
            </a:r>
            <a:r>
              <a:rPr lang="en-US" sz="2800" dirty="0" smtClean="0"/>
              <a:t>ha</a:t>
            </a:r>
            <a:r>
              <a:rPr lang="tr-TR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noktaya</a:t>
            </a:r>
            <a:r>
              <a:rPr lang="en-US" sz="2800" dirty="0" smtClean="0"/>
              <a:t> </a:t>
            </a:r>
            <a:r>
              <a:rPr lang="en-US" sz="2800" dirty="0" err="1" smtClean="0"/>
              <a:t>kadar</a:t>
            </a:r>
            <a:r>
              <a:rPr lang="en-US" sz="2800" dirty="0" smtClean="0"/>
              <a:t> </a:t>
            </a:r>
            <a:r>
              <a:rPr lang="en-US" sz="2800" dirty="0" err="1" smtClean="0"/>
              <a:t>suyun</a:t>
            </a:r>
            <a:r>
              <a:rPr lang="en-US" sz="2800" dirty="0" smtClean="0"/>
              <a:t> </a:t>
            </a:r>
            <a:r>
              <a:rPr lang="en-US" sz="2800" dirty="0" err="1" smtClean="0"/>
              <a:t>toplanma</a:t>
            </a:r>
            <a:r>
              <a:rPr lang="en-US" sz="2800" dirty="0" smtClean="0"/>
              <a:t> </a:t>
            </a:r>
            <a:r>
              <a:rPr lang="en-US" sz="2800" dirty="0" err="1"/>
              <a:t>alanıdır</a:t>
            </a:r>
            <a:r>
              <a:rPr lang="en-US" sz="2800" dirty="0" smtClean="0"/>
              <a:t>. </a:t>
            </a:r>
            <a:endParaRPr lang="tr-TR" sz="2800" dirty="0" smtClean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356992"/>
            <a:ext cx="9108503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7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44624"/>
            <a:ext cx="8568952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FF00"/>
                </a:solidFill>
              </a:rPr>
              <a:t>Yağış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havzası</a:t>
            </a:r>
            <a:r>
              <a:rPr lang="en-US" sz="2400" dirty="0" err="1"/>
              <a:t>nın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geniş</a:t>
            </a:r>
            <a:r>
              <a:rPr lang="en-US" sz="2400" dirty="0"/>
              <a:t> </a:t>
            </a:r>
            <a:r>
              <a:rPr lang="en-US" sz="2400" dirty="0" err="1"/>
              <a:t>anlamda</a:t>
            </a:r>
            <a:r>
              <a:rPr lang="en-US" sz="2400" dirty="0"/>
              <a:t> </a:t>
            </a:r>
            <a:r>
              <a:rPr lang="en-US" sz="2400" dirty="0" err="1" smtClean="0"/>
              <a:t>tanımı</a:t>
            </a:r>
            <a:r>
              <a:rPr lang="en-US" sz="2400" dirty="0" smtClean="0"/>
              <a:t> </a:t>
            </a:r>
            <a:r>
              <a:rPr lang="en-US" sz="2400" dirty="0"/>
              <a:t>“</a:t>
            </a:r>
            <a:r>
              <a:rPr lang="en-US" sz="2400" dirty="0" err="1"/>
              <a:t>sırtlardan</a:t>
            </a:r>
            <a:r>
              <a:rPr lang="en-US" sz="2400" dirty="0"/>
              <a:t> </a:t>
            </a:r>
            <a:r>
              <a:rPr lang="en-US" sz="2400" dirty="0" err="1"/>
              <a:t>geçen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ayrım</a:t>
            </a:r>
            <a:r>
              <a:rPr lang="en-US" sz="2400" dirty="0"/>
              <a:t> </a:t>
            </a:r>
            <a:r>
              <a:rPr lang="en-US" sz="2400" dirty="0" err="1"/>
              <a:t>çizgisinin</a:t>
            </a:r>
            <a:r>
              <a:rPr lang="en-US" sz="2400" dirty="0"/>
              <a:t> </a:t>
            </a:r>
            <a:r>
              <a:rPr lang="en-US" sz="2400" dirty="0" err="1"/>
              <a:t>sınırladığı</a:t>
            </a:r>
            <a:r>
              <a:rPr lang="en-US" sz="2400" dirty="0"/>
              <a:t>, </a:t>
            </a:r>
            <a:r>
              <a:rPr lang="en-US" sz="2400" dirty="0" err="1"/>
              <a:t>üzerinde</a:t>
            </a:r>
            <a:r>
              <a:rPr lang="en-US" sz="2400" dirty="0"/>
              <a:t> </a:t>
            </a:r>
            <a:r>
              <a:rPr lang="en-US" sz="2400" dirty="0" err="1"/>
              <a:t>toplanan</a:t>
            </a:r>
            <a:r>
              <a:rPr lang="en-US" sz="2400" dirty="0"/>
              <a:t> </a:t>
            </a:r>
            <a:r>
              <a:rPr lang="en-US" sz="2400" dirty="0" err="1"/>
              <a:t>suların</a:t>
            </a:r>
            <a:r>
              <a:rPr lang="en-US" sz="2400" dirty="0"/>
              <a:t> </a:t>
            </a:r>
            <a:r>
              <a:rPr lang="en-US" sz="2400" dirty="0" err="1"/>
              <a:t>tek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noktadan</a:t>
            </a:r>
            <a:r>
              <a:rPr lang="en-US" sz="2400" dirty="0"/>
              <a:t> </a:t>
            </a:r>
            <a:r>
              <a:rPr lang="en-US" sz="2400" dirty="0" err="1"/>
              <a:t>çıkışa</a:t>
            </a:r>
            <a:r>
              <a:rPr lang="en-US" sz="2400" dirty="0"/>
              <a:t> </a:t>
            </a:r>
            <a:r>
              <a:rPr lang="en-US" sz="2400" dirty="0" err="1"/>
              <a:t>ulaştığı</a:t>
            </a:r>
            <a:r>
              <a:rPr lang="en-US" sz="2400" dirty="0"/>
              <a:t>, </a:t>
            </a:r>
            <a:r>
              <a:rPr lang="en-US" sz="2400" dirty="0" err="1"/>
              <a:t>içbükey</a:t>
            </a:r>
            <a:r>
              <a:rPr lang="en-US" sz="2400" dirty="0"/>
              <a:t> </a:t>
            </a:r>
            <a:r>
              <a:rPr lang="en-US" sz="2400" dirty="0" err="1"/>
              <a:t>topoğrafik</a:t>
            </a:r>
            <a:r>
              <a:rPr lang="en-US" sz="2400" dirty="0"/>
              <a:t> </a:t>
            </a:r>
            <a:r>
              <a:rPr lang="en-US" sz="2400" dirty="0" err="1"/>
              <a:t>yapıya</a:t>
            </a:r>
            <a:r>
              <a:rPr lang="en-US" sz="2400" dirty="0"/>
              <a:t> </a:t>
            </a:r>
            <a:r>
              <a:rPr lang="en-US" sz="2400" dirty="0" err="1"/>
              <a:t>sahip</a:t>
            </a:r>
            <a:r>
              <a:rPr lang="en-US" sz="2400" dirty="0"/>
              <a:t> </a:t>
            </a:r>
            <a:r>
              <a:rPr lang="en-US" sz="2400" dirty="0" err="1"/>
              <a:t>arazi</a:t>
            </a:r>
            <a:r>
              <a:rPr lang="en-US" sz="2400" dirty="0"/>
              <a:t> </a:t>
            </a:r>
            <a:r>
              <a:rPr lang="en-US" sz="2400" dirty="0" err="1"/>
              <a:t>parçaları</a:t>
            </a:r>
            <a:r>
              <a:rPr lang="en-US" sz="2400" dirty="0"/>
              <a:t>”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ifade</a:t>
            </a:r>
            <a:r>
              <a:rPr lang="en-US" sz="2400" dirty="0"/>
              <a:t> </a:t>
            </a:r>
            <a:r>
              <a:rPr lang="en-US" sz="2400" dirty="0" err="1" smtClean="0"/>
              <a:t>ed</a:t>
            </a:r>
            <a:r>
              <a:rPr lang="tr-TR" sz="2400" dirty="0" smtClean="0"/>
              <a:t>ilebilir</a:t>
            </a:r>
            <a:endParaRPr lang="en-US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348152"/>
            <a:ext cx="7272808" cy="3909689"/>
          </a:xfrm>
          <a:prstGeom prst="rect">
            <a:avLst/>
          </a:prstGeom>
        </p:spPr>
      </p:pic>
      <p:sp>
        <p:nvSpPr>
          <p:cNvPr id="6" name="Sağ Ayraç 5"/>
          <p:cNvSpPr/>
          <p:nvPr/>
        </p:nvSpPr>
        <p:spPr>
          <a:xfrm>
            <a:off x="1835696" y="5085184"/>
            <a:ext cx="144016" cy="4320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kdörtgen 6"/>
          <p:cNvSpPr/>
          <p:nvPr/>
        </p:nvSpPr>
        <p:spPr>
          <a:xfrm>
            <a:off x="270022" y="6241930"/>
            <a:ext cx="8819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/>
              <a:t>(</a:t>
            </a:r>
            <a:r>
              <a:rPr lang="tr-TR" dirty="0">
                <a:hlinkClick r:id="rId3"/>
              </a:rPr>
              <a:t>https://avys.omu.edu.tr/storage/app/public/cemil.ozdemir/126217/Havza%20ve%20Mera%20Amenajman%C4%B1%201.%20hafta.pdf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37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22843" y="286933"/>
            <a:ext cx="4121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Randolph</a:t>
            </a:r>
            <a:r>
              <a:rPr lang="en-US" sz="3200" dirty="0"/>
              <a:t> </a:t>
            </a:r>
            <a:r>
              <a:rPr lang="tr-TR" sz="3200" dirty="0" smtClean="0"/>
              <a:t>(</a:t>
            </a:r>
            <a:r>
              <a:rPr lang="en-US" sz="3200" dirty="0" smtClean="0"/>
              <a:t>2004)</a:t>
            </a:r>
            <a:r>
              <a:rPr lang="tr-TR" sz="3200" dirty="0" smtClean="0"/>
              <a:t>’ e göre;</a:t>
            </a:r>
            <a:endParaRPr lang="en-US" sz="32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5833" y="1133455"/>
            <a:ext cx="4459144" cy="572454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655" y="9374"/>
            <a:ext cx="4744616" cy="684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6313" y="-238125"/>
            <a:ext cx="11096625" cy="733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127" y="0"/>
            <a:ext cx="9169127" cy="68580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323528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https://www.ormuh.org.tr/uploads/dosya/sunular/Cok-amacli-ve-havza-projesi.pdf</a:t>
            </a:r>
          </a:p>
        </p:txBody>
      </p:sp>
    </p:spTree>
    <p:extLst>
      <p:ext uri="{BB962C8B-B14F-4D97-AF65-F5344CB8AC3E}">
        <p14:creationId xmlns:p14="http://schemas.microsoft.com/office/powerpoint/2010/main" val="16999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052736"/>
            <a:ext cx="77724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“</a:t>
            </a:r>
            <a:r>
              <a:rPr lang="en-US" b="1" dirty="0" err="1">
                <a:solidFill>
                  <a:srgbClr val="FF0000"/>
                </a:solidFill>
              </a:rPr>
              <a:t>Havza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</a:rPr>
              <a:t>bir başka deyişle; </a:t>
            </a:r>
            <a:r>
              <a:rPr lang="en-US" dirty="0" err="1" smtClean="0"/>
              <a:t>bölgenin</a:t>
            </a:r>
            <a:r>
              <a:rPr lang="en-US" dirty="0" smtClean="0"/>
              <a:t> </a:t>
            </a:r>
            <a:r>
              <a:rPr lang="en-US" dirty="0" err="1"/>
              <a:t>fizyografik</a:t>
            </a:r>
            <a:r>
              <a:rPr lang="en-US" dirty="0"/>
              <a:t> </a:t>
            </a:r>
            <a:r>
              <a:rPr lang="en-US" dirty="0" err="1"/>
              <a:t>yapısının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koyduğu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birbiriyle</a:t>
            </a:r>
            <a:r>
              <a:rPr lang="en-US" dirty="0"/>
              <a:t> </a:t>
            </a:r>
            <a:r>
              <a:rPr lang="en-US" dirty="0" err="1"/>
              <a:t>fiziksel</a:t>
            </a:r>
            <a:r>
              <a:rPr lang="en-US" dirty="0"/>
              <a:t>, </a:t>
            </a:r>
            <a:r>
              <a:rPr lang="en-US" dirty="0" err="1"/>
              <a:t>biyolojik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ekolojik</a:t>
            </a:r>
            <a:r>
              <a:rPr lang="en-US" dirty="0"/>
              <a:t> </a:t>
            </a:r>
            <a:r>
              <a:rPr lang="en-US" dirty="0" err="1"/>
              <a:t>ilişkilerin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etkileşimlerin</a:t>
            </a:r>
            <a:r>
              <a:rPr lang="en-US" dirty="0"/>
              <a:t> </a:t>
            </a:r>
            <a:r>
              <a:rPr lang="en-US" dirty="0" err="1"/>
              <a:t>bulunduğu</a:t>
            </a:r>
            <a:r>
              <a:rPr lang="en-US" dirty="0"/>
              <a:t> </a:t>
            </a:r>
            <a:r>
              <a:rPr lang="en-US" b="1" dirty="0" err="1">
                <a:solidFill>
                  <a:srgbClr val="FFFF00"/>
                </a:solidFill>
              </a:rPr>
              <a:t>doğal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kaynaklar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dirty="0" err="1"/>
              <a:t>bütününün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aldığı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yüzey</a:t>
            </a:r>
            <a:r>
              <a:rPr lang="en-US" dirty="0"/>
              <a:t> </a:t>
            </a:r>
            <a:r>
              <a:rPr lang="en-US" dirty="0" err="1"/>
              <a:t>birimidir</a:t>
            </a:r>
            <a:r>
              <a:rPr lang="en-US" dirty="0"/>
              <a:t>” </a:t>
            </a:r>
            <a:r>
              <a:rPr lang="tr-TR" dirty="0" smtClean="0"/>
              <a:t>(Atabay, 1989)</a:t>
            </a:r>
          </a:p>
        </p:txBody>
      </p:sp>
    </p:spTree>
    <p:extLst>
      <p:ext uri="{BB962C8B-B14F-4D97-AF65-F5344CB8AC3E}">
        <p14:creationId xmlns:p14="http://schemas.microsoft.com/office/powerpoint/2010/main" val="335912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124744"/>
            <a:ext cx="77724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FFFF00"/>
                </a:solidFill>
              </a:rPr>
              <a:t>Havza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sınırları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içinde</a:t>
            </a:r>
            <a:r>
              <a:rPr lang="tr-TR" b="1" dirty="0" smtClean="0">
                <a:solidFill>
                  <a:srgbClr val="FFFF00"/>
                </a:solidFill>
              </a:rPr>
              <a:t>;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sulak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alanlar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göller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ırmaklar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dağ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ekosistemleri</a:t>
            </a:r>
            <a:r>
              <a:rPr lang="en-US" dirty="0">
                <a:solidFill>
                  <a:schemeClr val="tx2"/>
                </a:solidFill>
              </a:rPr>
              <a:t>, ova </a:t>
            </a:r>
            <a:r>
              <a:rPr lang="en-US" dirty="0" err="1">
                <a:solidFill>
                  <a:schemeClr val="tx2"/>
                </a:solidFill>
              </a:rPr>
              <a:t>ve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vadiler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kıyı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ekosistemleri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ormanlar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tarım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alanları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çayır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meralar</a:t>
            </a:r>
            <a:r>
              <a:rPr lang="tr-TR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gibi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her </a:t>
            </a:r>
            <a:r>
              <a:rPr lang="en-US" dirty="0" err="1">
                <a:solidFill>
                  <a:schemeClr val="tx2"/>
                </a:solidFill>
              </a:rPr>
              <a:t>biri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kendi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içinde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farklı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ekolojik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hassasiyetlere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sahip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doğal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kaynaklar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mevcuttur</a:t>
            </a:r>
            <a:r>
              <a:rPr lang="tr-TR" dirty="0" smtClean="0">
                <a:solidFill>
                  <a:schemeClr val="tx2"/>
                </a:solidFill>
              </a:rPr>
              <a:t> (Küçükali ve Atabay, 2013)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3003</TotalTime>
  <Words>887</Words>
  <Application>Microsoft Office PowerPoint</Application>
  <PresentationFormat>Ekran Gösterisi (4:3)</PresentationFormat>
  <Paragraphs>239</Paragraphs>
  <Slides>19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9" baseType="lpstr">
      <vt:lpstr>Calibri</vt:lpstr>
      <vt:lpstr>Consolas</vt:lpstr>
      <vt:lpstr>Corbel</vt:lpstr>
      <vt:lpstr>Maiandra GD</vt:lpstr>
      <vt:lpstr>Times New Roman</vt:lpstr>
      <vt:lpstr>Wingdings</vt:lpstr>
      <vt:lpstr>Wingdings 2</vt:lpstr>
      <vt:lpstr>Wingdings 3</vt:lpstr>
      <vt:lpstr>Metro</vt:lpstr>
      <vt:lpstr>Çalışma Sayfası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Yesim ERDEM</dc:creator>
  <cp:lastModifiedBy>Yeşim AHİ</cp:lastModifiedBy>
  <cp:revision>315</cp:revision>
  <dcterms:created xsi:type="dcterms:W3CDTF">2010-06-04T06:15:00Z</dcterms:created>
  <dcterms:modified xsi:type="dcterms:W3CDTF">2020-11-19T12:36:11Z</dcterms:modified>
</cp:coreProperties>
</file>