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"/>
  </p:notesMasterIdLst>
  <p:sldIdLst>
    <p:sldId id="1082" r:id="rId4"/>
    <p:sldId id="1099" r:id="rId5"/>
    <p:sldId id="1132" r:id="rId6"/>
    <p:sldId id="1131" r:id="rId7"/>
    <p:sldId id="1130" r:id="rId8"/>
    <p:sldId id="1133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93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İnşaat, İhale ve Sözleşme Hukuku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 BÖKE</a:t>
            </a:r>
            <a:endParaRPr lang="tr-T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Sözleşme, iki taraflı bir hukuksal işlem olarak tanımlanır.</a:t>
            </a:r>
          </a:p>
          <a:p>
            <a:pPr algn="just" fontAlgn="auto">
              <a:spcAft>
                <a:spcPts val="600"/>
              </a:spcAft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borçlandırıcı işlemdir (bir tarafın malvarlığında bir borç meydana getiren bir işlemdir). Bir tarafa bir borç yüklerken, diğer tarafa bir alacak hakkı sağlar.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504235"/>
            <a:ext cx="8517837" cy="42473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tr-TR" altLang="tr-TR" sz="2400" b="1" dirty="0">
                <a:solidFill>
                  <a:srgbClr val="160093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Sözleşme Yönetimi Temel İlkeleri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592"/>
            <a:ext cx="2428392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71" y="3974592"/>
            <a:ext cx="3544407" cy="1808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903" y="3974592"/>
            <a:ext cx="3540775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99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668D3D-6DEC-4CE7-8EC2-37C29F36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Sözleşme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 Temel İlkeleri</a:t>
            </a:r>
            <a:b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E5CC69-A39D-4BE4-9B96-883400131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238250"/>
            <a:ext cx="8115300" cy="4114800"/>
          </a:xfrm>
        </p:spPr>
        <p:txBody>
          <a:bodyPr/>
          <a:lstStyle/>
          <a:p>
            <a:pPr algn="just" fontAlgn="auto">
              <a:spcAft>
                <a:spcPts val="600"/>
              </a:spcAft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İlke olarak şekle bağlı olmayan bir işlemdir (sözlü, yazılı veya resmi şekilde yapılabilir).</a:t>
            </a:r>
          </a:p>
          <a:p>
            <a:pPr algn="just" fontAlgn="auto">
              <a:spcAft>
                <a:spcPts val="600"/>
              </a:spcAft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Uygulamada büyük kapsamlı işlerin sözleşmeleri, yazılı olarak, çoğu kez Noter huzurunda yapılır.</a:t>
            </a:r>
          </a:p>
          <a:p>
            <a:pPr algn="just" fontAlgn="auto">
              <a:spcAft>
                <a:spcPts val="600"/>
              </a:spcAft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Devlet İhale Kanunu’na tabi işlerde sözleşmenin yazılı ve Noterden imzaları onaylı olması gerekir.</a:t>
            </a:r>
          </a:p>
          <a:p>
            <a:pPr algn="just"/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A6C8CAF-53E9-4A4C-804B-C7AF695D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63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A28863-2741-4DB0-AF3C-C18527FA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Tek </a:t>
            </a: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Çok </a:t>
            </a:r>
            <a:r>
              <a:rPr lang="tr-TR" alt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Yüklenicili</a:t>
            </a: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Yapım İşlerinde İlişkiler</a:t>
            </a:r>
            <a:r>
              <a:rPr lang="en-AU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D0A79A-8BEA-4B04-9FD7-7D65C9715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115300" cy="4114800"/>
          </a:xfrm>
        </p:spPr>
        <p:txBody>
          <a:bodyPr/>
          <a:lstStyle/>
          <a:p>
            <a:pPr algn="just" fontAlgn="auto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yüklenici esaslı sözleşmeler</a:t>
            </a:r>
          </a:p>
          <a:p>
            <a:pPr algn="just"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Genellikle yaygın olarak kullanılan sözleşme türüdür. Seçilmiş olan tek yüklenici ile mal sahibi anlaşır. Yüklenici ile mimar/mühendis arası anlaşmayı ise tasarım sözleşmesi temsil eder. Yüklenici ile alt yükleniciler arası anlaşma alt yüklenicilik sözleşmeleri ile yüklenici ile tedarikçiler arası anlaşma alım emirleri ile mimar/mühendis arası anlaşma danışman sözleşmeleri ile sağlanır.</a:t>
            </a:r>
          </a:p>
          <a:p>
            <a:pPr algn="just"/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E5D5DC9-EFD0-4A18-97B0-AC571F89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98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2AB967-88FF-4AD6-A60F-9ECC6B55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Tek </a:t>
            </a: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Çok </a:t>
            </a:r>
            <a:r>
              <a:rPr lang="tr-TR" alt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Yüklenicili</a:t>
            </a:r>
            <a:r>
              <a:rPr lang="tr-TR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Yapım İşlerinde İlişkiler</a:t>
            </a:r>
            <a:r>
              <a:rPr lang="en-AU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alt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974F9A-4267-4F30-88BC-35500F88B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371600"/>
            <a:ext cx="8172450" cy="4114800"/>
          </a:xfrm>
        </p:spPr>
        <p:txBody>
          <a:bodyPr/>
          <a:lstStyle/>
          <a:p>
            <a:pPr algn="just"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Yüklenici ile mal sahibi arasındaki anlaşma inşaat sözleşmesi ile, mimar/mühendis ile mal sahibi arası ilişki yasal tasarım sözleşmesi ile olur. </a:t>
            </a:r>
          </a:p>
          <a:p>
            <a:pPr algn="just"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Yüklenici ile mimar/mühendis arasındaki ilişki ise gayri resmidir. </a:t>
            </a:r>
          </a:p>
          <a:p>
            <a:pPr algn="just" fontAlgn="auto">
              <a:spcAft>
                <a:spcPts val="0"/>
              </a:spcAft>
              <a:buClr>
                <a:srgbClr val="FF0000"/>
              </a:buClr>
              <a:defRPr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 olarak mal sahibi ile yüklenici ve mimar/mühendis arasındaki sözleşme ve ekleri şartnamede yer alan hususlar çerçevesinde yürütülmektedir. </a:t>
            </a:r>
          </a:p>
          <a:p>
            <a:pPr algn="just"/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AA3041F-4239-4EB2-A984-BB6CA02B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86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465812" y="1187949"/>
          <a:ext cx="7886700" cy="36576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15471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Borçlar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Hükümler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Fikret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, Ankara 2015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779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 Piyasası Kanununun Öngördüğü Hukuki Rejim ve Elektrik Tedarik Sözleşmeleri, M. Yavuz, 2011.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42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 Araştırma Enstitüsü, Türkiye’de Elektrik Enerjisi Sektörü ve Hukuki Durumu, Ankara, 2007.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6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Hukuku, Y. Aslan, C.I, C.II, C.III, 2007, 2008, 2009.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2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Sözleşmeleri, H. Ayrancı, 2010.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3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Sözleşmesi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İnşaat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Aydemir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Ankara 2012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87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12506</TotalTime>
  <Words>333</Words>
  <Application>Microsoft Office PowerPoint</Application>
  <PresentationFormat>Ekran Gösterisi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      Sözleşme Yönetimi Temel İlkeleri </vt:lpstr>
      <vt:lpstr>      Tek ve Çok Yüklenicili Yapım İşlerinde İlişkiler </vt:lpstr>
      <vt:lpstr>      Tek ve Çok Yüklenicili Yapım İşlerinde İlişkiler </vt:lpstr>
      <vt:lpstr>   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Windows Kullanıcısı</cp:lastModifiedBy>
  <cp:revision>816</cp:revision>
  <cp:lastPrinted>2016-10-24T07:53:35Z</cp:lastPrinted>
  <dcterms:created xsi:type="dcterms:W3CDTF">2016-09-18T09:35:24Z</dcterms:created>
  <dcterms:modified xsi:type="dcterms:W3CDTF">2020-02-28T13:57:19Z</dcterms:modified>
</cp:coreProperties>
</file>