
<file path=[Content_Types].xml><?xml version="1.0" encoding="utf-8"?>
<Types xmlns="http://schemas.openxmlformats.org/package/2006/content-types">
  <Default Extension="jfif"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2" r:id="rId6"/>
    <p:sldId id="265" r:id="rId7"/>
    <p:sldId id="264" r:id="rId8"/>
    <p:sldId id="259" r:id="rId9"/>
    <p:sldId id="266" r:id="rId10"/>
    <p:sldId id="26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66" autoAdjust="0"/>
    <p:restoredTop sz="94660"/>
  </p:normalViewPr>
  <p:slideViewPr>
    <p:cSldViewPr snapToGrid="0">
      <p:cViewPr varScale="1">
        <p:scale>
          <a:sx n="72" d="100"/>
          <a:sy n="72" d="100"/>
        </p:scale>
        <p:origin x="49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stilini düzenlemek için tıklayın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027459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754906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5649240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stilini düzenlemek için tıklayın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7961285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4682087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stilini düzenlemek için tıklayın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94C2AC6C-F98C-4EAF-9D23-BB2EEDFDA0E3}"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0339363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stilini düzenlemek için tıklayın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94C2AC6C-F98C-4EAF-9D23-BB2EEDFDA0E3}"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1599076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7172132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stilini düzenlemek için tıklayın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4121584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651180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642319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stilini düzenlemek için tıklayın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345815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4C2AC6C-F98C-4EAF-9D23-BB2EEDFDA0E3}" type="datetimeFigureOut">
              <a:rPr lang="tr-TR" smtClean="0"/>
              <a:t>1.05.2020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814870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4C2AC6C-F98C-4EAF-9D23-BB2EEDFDA0E3}"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648715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94C2AC6C-F98C-4EAF-9D23-BB2EEDFDA0E3}" type="datetimeFigureOut">
              <a:rPr lang="tr-TR" smtClean="0"/>
              <a:t>1.05.2020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143705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stilini düzenlemek için tıklayın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421100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287834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94C2AC6C-F98C-4EAF-9D23-BB2EEDFDA0E3}" type="datetimeFigureOut">
              <a:rPr lang="tr-TR" smtClean="0"/>
              <a:t>1.05.2020</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11166346-0D63-4767-B0E1-09F8F5A66B35}" type="slidenum">
              <a:rPr lang="tr-TR" smtClean="0"/>
              <a:t>‹#›</a:t>
            </a:fld>
            <a:endParaRPr lang="tr-TR"/>
          </a:p>
        </p:txBody>
      </p:sp>
    </p:spTree>
    <p:extLst>
      <p:ext uri="{BB962C8B-B14F-4D97-AF65-F5344CB8AC3E}">
        <p14:creationId xmlns:p14="http://schemas.microsoft.com/office/powerpoint/2010/main" val="30833625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f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6EC36C-FB3B-4748-8FA2-1FDA7943051A}"/>
              </a:ext>
            </a:extLst>
          </p:cNvPr>
          <p:cNvSpPr>
            <a:spLocks noGrp="1"/>
          </p:cNvSpPr>
          <p:nvPr>
            <p:ph type="ctrTitle"/>
          </p:nvPr>
        </p:nvSpPr>
        <p:spPr/>
        <p:txBody>
          <a:bodyPr/>
          <a:lstStyle/>
          <a:p>
            <a:r>
              <a:rPr lang="tr-TR"/>
              <a:t>DOSYA KAVRAMI VE SİSTEMLERİ</a:t>
            </a:r>
          </a:p>
        </p:txBody>
      </p:sp>
      <p:sp>
        <p:nvSpPr>
          <p:cNvPr id="3" name="Alt Başlık 2">
            <a:extLst>
              <a:ext uri="{FF2B5EF4-FFF2-40B4-BE49-F238E27FC236}">
                <a16:creationId xmlns:a16="http://schemas.microsoft.com/office/drawing/2014/main" id="{81A1C4EC-225A-421E-A0CD-8D9E145071B5}"/>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3933404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55062B5-BFE5-4B38-82C2-F309E773628A}"/>
              </a:ext>
            </a:extLst>
          </p:cNvPr>
          <p:cNvSpPr>
            <a:spLocks noGrp="1"/>
          </p:cNvSpPr>
          <p:nvPr>
            <p:ph sz="quarter" idx="13"/>
          </p:nvPr>
        </p:nvSpPr>
        <p:spPr>
          <a:xfrm>
            <a:off x="913774" y="1404730"/>
            <a:ext cx="10363826" cy="4386469"/>
          </a:xfrm>
        </p:spPr>
        <p:txBody>
          <a:bodyPr>
            <a:normAutofit lnSpcReduction="10000"/>
          </a:bodyPr>
          <a:lstStyle/>
          <a:p>
            <a:r>
              <a:rPr lang="tr-TR" sz="2400" dirty="0"/>
              <a:t>İ</a:t>
            </a:r>
            <a:r>
              <a:rPr lang="tr-TR" sz="2400" cap="none" dirty="0"/>
              <a:t>şlemi tamamlanan belgelerin kaldırılacağı dosyalar belli olduğu için bürolarda ortadan kaldırılmayı bekleyen kağıtlar uçuşmayacak, işlemi biten belgeler anında ilgili dosyasına kaldırılabilecektir. </a:t>
            </a:r>
          </a:p>
          <a:p>
            <a:r>
              <a:rPr lang="tr-TR" sz="2400" dirty="0"/>
              <a:t>K</a:t>
            </a:r>
            <a:r>
              <a:rPr lang="tr-TR" sz="2400" cap="none" dirty="0"/>
              <a:t>urumun geçmişten bugüne faaliyetleri ile ilgili bilgi ve belge birikimi kontrol altına alınmış olacaktır.</a:t>
            </a:r>
          </a:p>
          <a:p>
            <a:r>
              <a:rPr lang="tr-TR" sz="2400" dirty="0"/>
              <a:t>B</a:t>
            </a:r>
            <a:r>
              <a:rPr lang="tr-TR" sz="2400" cap="none" dirty="0"/>
              <a:t>ilgi edinme hakkı doğrultusunda vatandaşın bilgi ve belge talebi anında karşılanarak, demokrasilerin vazgeçilmez ilkesi olan şeffaf yönetim anlayışı sağlanmış olacaktır.</a:t>
            </a:r>
          </a:p>
          <a:p>
            <a:r>
              <a:rPr lang="tr-TR" sz="2400" dirty="0"/>
              <a:t>İ</a:t>
            </a:r>
            <a:r>
              <a:rPr lang="tr-TR" sz="2400" cap="none" dirty="0"/>
              <a:t>darenin bilgi ve belge talebi personeli telaş ve paniğe sevk etmeyecektir.</a:t>
            </a:r>
          </a:p>
          <a:p>
            <a:endParaRPr lang="tr-TR" dirty="0"/>
          </a:p>
        </p:txBody>
      </p:sp>
    </p:spTree>
    <p:extLst>
      <p:ext uri="{BB962C8B-B14F-4D97-AF65-F5344CB8AC3E}">
        <p14:creationId xmlns:p14="http://schemas.microsoft.com/office/powerpoint/2010/main" val="959549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4DFBC4-DCB7-4A76-B933-07C4352F5269}"/>
              </a:ext>
            </a:extLst>
          </p:cNvPr>
          <p:cNvSpPr>
            <a:spLocks noGrp="1"/>
          </p:cNvSpPr>
          <p:nvPr>
            <p:ph type="title"/>
          </p:nvPr>
        </p:nvSpPr>
        <p:spPr/>
        <p:txBody>
          <a:bodyPr/>
          <a:lstStyle/>
          <a:p>
            <a:r>
              <a:rPr lang="tr-TR" dirty="0"/>
              <a:t>Dosya kavramı</a:t>
            </a:r>
          </a:p>
        </p:txBody>
      </p:sp>
      <p:sp>
        <p:nvSpPr>
          <p:cNvPr id="3" name="İçerik Yer Tutucusu 2">
            <a:extLst>
              <a:ext uri="{FF2B5EF4-FFF2-40B4-BE49-F238E27FC236}">
                <a16:creationId xmlns:a16="http://schemas.microsoft.com/office/drawing/2014/main" id="{F27F2300-F6FD-4C9B-9A6B-9C7EED97CE5F}"/>
              </a:ext>
            </a:extLst>
          </p:cNvPr>
          <p:cNvSpPr>
            <a:spLocks noGrp="1"/>
          </p:cNvSpPr>
          <p:nvPr>
            <p:ph sz="quarter" idx="13"/>
          </p:nvPr>
        </p:nvSpPr>
        <p:spPr>
          <a:xfrm>
            <a:off x="913774" y="1842052"/>
            <a:ext cx="10363826" cy="3949147"/>
          </a:xfrm>
        </p:spPr>
        <p:txBody>
          <a:bodyPr>
            <a:normAutofit fontScale="92500" lnSpcReduction="10000"/>
          </a:bodyPr>
          <a:lstStyle/>
          <a:p>
            <a:pPr algn="just"/>
            <a:r>
              <a:rPr lang="tr-TR" sz="2800" dirty="0"/>
              <a:t>k</a:t>
            </a:r>
            <a:r>
              <a:rPr lang="tr-TR" sz="2800" cap="none" dirty="0"/>
              <a:t>urumlardaki her türlü yazılı veya kayıtlı belge ve evrakların arşivlenmesidir.</a:t>
            </a:r>
          </a:p>
          <a:p>
            <a:pPr algn="just"/>
            <a:r>
              <a:rPr lang="tr-TR" sz="2800" b="1" i="1" dirty="0"/>
              <a:t>D</a:t>
            </a:r>
            <a:r>
              <a:rPr lang="tr-TR" sz="2800" b="1" i="1" cap="none" dirty="0"/>
              <a:t>osya, </a:t>
            </a:r>
            <a:r>
              <a:rPr lang="tr-TR" sz="2800" cap="none" dirty="0"/>
              <a:t>aynı konuyu içeren yazılar grubu olarak tanımlanabilir.</a:t>
            </a:r>
          </a:p>
          <a:p>
            <a:pPr algn="just"/>
            <a:r>
              <a:rPr lang="tr-TR" sz="2800" b="1" cap="none" dirty="0"/>
              <a:t>Dosya Planı,</a:t>
            </a:r>
            <a:r>
              <a:rPr lang="tr-TR" sz="2800" dirty="0"/>
              <a:t> </a:t>
            </a:r>
            <a:r>
              <a:rPr lang="tr-TR" sz="2800" cap="none" dirty="0"/>
              <a:t>Kurum yada kuruluşların yaptıkları işler ve işlemler sonucu ortaya çıkan belgelerin sistemli olarak dosyalanmasını sağlamak amacıyla konu ve konu numaraları </a:t>
            </a:r>
            <a:r>
              <a:rPr lang="tr-TR" sz="2800" cap="none" dirty="0" err="1"/>
              <a:t>dökümanlardır</a:t>
            </a:r>
            <a:r>
              <a:rPr lang="tr-TR" sz="2800" cap="none" dirty="0"/>
              <a:t>.</a:t>
            </a:r>
          </a:p>
          <a:p>
            <a:pPr algn="just"/>
            <a:r>
              <a:rPr lang="tr-TR" sz="2800" b="1" cap="none" dirty="0"/>
              <a:t>Dosya Yönergesi,</a:t>
            </a:r>
            <a:r>
              <a:rPr lang="tr-TR" sz="2800" cap="none" dirty="0"/>
              <a:t> kurumların yada kuruluşların yaptıkları işlemlere ait belgelerin bir arada olması için hazırlanan talimatlardır.</a:t>
            </a:r>
          </a:p>
        </p:txBody>
      </p:sp>
    </p:spTree>
    <p:extLst>
      <p:ext uri="{BB962C8B-B14F-4D97-AF65-F5344CB8AC3E}">
        <p14:creationId xmlns:p14="http://schemas.microsoft.com/office/powerpoint/2010/main" val="1748680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885E2A4-5F78-4F47-A25E-4C3505785129}"/>
              </a:ext>
            </a:extLst>
          </p:cNvPr>
          <p:cNvSpPr>
            <a:spLocks noGrp="1"/>
          </p:cNvSpPr>
          <p:nvPr>
            <p:ph sz="quarter" idx="13"/>
          </p:nvPr>
        </p:nvSpPr>
        <p:spPr>
          <a:xfrm>
            <a:off x="808381" y="1716946"/>
            <a:ext cx="10363826" cy="3424107"/>
          </a:xfrm>
        </p:spPr>
        <p:txBody>
          <a:bodyPr>
            <a:normAutofit/>
          </a:bodyPr>
          <a:lstStyle/>
          <a:p>
            <a:r>
              <a:rPr lang="tr-TR" sz="2800" b="1" dirty="0"/>
              <a:t>D</a:t>
            </a:r>
            <a:r>
              <a:rPr lang="tr-TR" sz="2800" b="1" cap="none" dirty="0"/>
              <a:t>osyalama,</a:t>
            </a:r>
            <a:r>
              <a:rPr lang="tr-TR" sz="2800" cap="none" dirty="0"/>
              <a:t> kurumlarda üretilmiş olan belgelerin düzenli bir şekilde saklanması, korunması, kontrol edilmesi ve ihtiyaç duyulduğu zaman kolay erişilmesi için bir seri işlemi ve süreçtir.</a:t>
            </a:r>
          </a:p>
          <a:p>
            <a:r>
              <a:rPr lang="tr-TR" sz="2800" dirty="0"/>
              <a:t>B</a:t>
            </a:r>
            <a:r>
              <a:rPr lang="tr-TR" sz="2800" cap="none" dirty="0"/>
              <a:t>aşka bir ifadeyle dosyalama, kurumsal ve yönetsel faaliyetler sırasında ortaya çıkan basılı, yazılı ve elektronik olan belgelerin belli standartlarda saklanmasıdır.</a:t>
            </a:r>
            <a:endParaRPr lang="tr-TR" sz="2800" dirty="0"/>
          </a:p>
        </p:txBody>
      </p:sp>
    </p:spTree>
    <p:extLst>
      <p:ext uri="{BB962C8B-B14F-4D97-AF65-F5344CB8AC3E}">
        <p14:creationId xmlns:p14="http://schemas.microsoft.com/office/powerpoint/2010/main" val="4134608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885E2A4-5F78-4F47-A25E-4C3505785129}"/>
              </a:ext>
            </a:extLst>
          </p:cNvPr>
          <p:cNvSpPr>
            <a:spLocks noGrp="1"/>
          </p:cNvSpPr>
          <p:nvPr>
            <p:ph sz="quarter" idx="13"/>
          </p:nvPr>
        </p:nvSpPr>
        <p:spPr>
          <a:xfrm>
            <a:off x="808381" y="1852863"/>
            <a:ext cx="10363826" cy="3288190"/>
          </a:xfrm>
        </p:spPr>
        <p:txBody>
          <a:bodyPr>
            <a:normAutofit/>
          </a:bodyPr>
          <a:lstStyle/>
          <a:p>
            <a:pPr algn="just"/>
            <a:r>
              <a:rPr lang="tr-TR" sz="2800" dirty="0"/>
              <a:t>D</a:t>
            </a:r>
            <a:r>
              <a:rPr lang="tr-TR" sz="2800" cap="none" dirty="0"/>
              <a:t>osyalama, genel bir bakış açısıyla belgeleri üreten birimleri, belgelerin üretimi için gerekli olan fonksiyonları ve belgelerin içeriği göz önünde bulundurularak kaybolma ihtimaline karşı belli bir düzen ve sistemle depolanması ve saklanmasıdır.</a:t>
            </a:r>
            <a:endParaRPr lang="tr-TR" sz="2800" dirty="0"/>
          </a:p>
        </p:txBody>
      </p:sp>
    </p:spTree>
    <p:extLst>
      <p:ext uri="{BB962C8B-B14F-4D97-AF65-F5344CB8AC3E}">
        <p14:creationId xmlns:p14="http://schemas.microsoft.com/office/powerpoint/2010/main" val="1082171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885E2A4-5F78-4F47-A25E-4C3505785129}"/>
              </a:ext>
            </a:extLst>
          </p:cNvPr>
          <p:cNvSpPr>
            <a:spLocks noGrp="1"/>
          </p:cNvSpPr>
          <p:nvPr>
            <p:ph sz="quarter" idx="13"/>
          </p:nvPr>
        </p:nvSpPr>
        <p:spPr>
          <a:xfrm>
            <a:off x="808381" y="1852863"/>
            <a:ext cx="10363826" cy="3288190"/>
          </a:xfrm>
        </p:spPr>
        <p:txBody>
          <a:bodyPr>
            <a:normAutofit/>
          </a:bodyPr>
          <a:lstStyle/>
          <a:p>
            <a:pPr algn="just"/>
            <a:r>
              <a:rPr lang="tr-TR" sz="2800" b="1" dirty="0"/>
              <a:t>D</a:t>
            </a:r>
            <a:r>
              <a:rPr lang="tr-TR" sz="2800" b="1" cap="none" dirty="0"/>
              <a:t>osyalamanın Amacı,</a:t>
            </a:r>
            <a:r>
              <a:rPr lang="tr-TR" sz="2800" cap="none" dirty="0"/>
              <a:t> bir belgeyi gerektiği zaman kolayca bulunması gerekir. Dolayısıyla belgenin aslına uygun bir şekilde ve zarar görmeden saklanması gerekir. Yani, belgelerin kurum veya kuruluşların işlerini kolaylaştıracak şekilde düzenlenerek, belge ve dosyaların iyi bir şekilde korunmasını sağlayarak belgenin işlemlerle ilgili gerekli bilgileri kolayca vermesini saplamaktır.</a:t>
            </a:r>
            <a:endParaRPr lang="tr-TR" sz="2800" dirty="0"/>
          </a:p>
        </p:txBody>
      </p:sp>
    </p:spTree>
    <p:extLst>
      <p:ext uri="{BB962C8B-B14F-4D97-AF65-F5344CB8AC3E}">
        <p14:creationId xmlns:p14="http://schemas.microsoft.com/office/powerpoint/2010/main" val="20270619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4F6566B-E696-4E41-A4D8-12ED533420BE}"/>
              </a:ext>
            </a:extLst>
          </p:cNvPr>
          <p:cNvSpPr>
            <a:spLocks noGrp="1"/>
          </p:cNvSpPr>
          <p:nvPr>
            <p:ph type="title"/>
          </p:nvPr>
        </p:nvSpPr>
        <p:spPr/>
        <p:txBody>
          <a:bodyPr/>
          <a:lstStyle/>
          <a:p>
            <a:r>
              <a:rPr lang="tr-TR" dirty="0"/>
              <a:t>DOSYALAMANIN AMAÇLARI</a:t>
            </a:r>
          </a:p>
        </p:txBody>
      </p:sp>
      <p:sp>
        <p:nvSpPr>
          <p:cNvPr id="3" name="İçerik Yer Tutucusu 2">
            <a:extLst>
              <a:ext uri="{FF2B5EF4-FFF2-40B4-BE49-F238E27FC236}">
                <a16:creationId xmlns:a16="http://schemas.microsoft.com/office/drawing/2014/main" id="{D836DE61-F415-40D0-8D28-3741AD6F0FC7}"/>
              </a:ext>
            </a:extLst>
          </p:cNvPr>
          <p:cNvSpPr>
            <a:spLocks noGrp="1"/>
          </p:cNvSpPr>
          <p:nvPr>
            <p:ph sz="quarter" idx="13"/>
          </p:nvPr>
        </p:nvSpPr>
        <p:spPr>
          <a:xfrm>
            <a:off x="913774" y="2214694"/>
            <a:ext cx="10363826" cy="3424107"/>
          </a:xfrm>
        </p:spPr>
        <p:txBody>
          <a:bodyPr/>
          <a:lstStyle/>
          <a:p>
            <a:pPr algn="just"/>
            <a:r>
              <a:rPr lang="tr-TR" sz="2400" dirty="0">
                <a:cs typeface="Times New Roman" panose="02020603050405020304" pitchFamily="18" charset="0"/>
              </a:rPr>
              <a:t>E</a:t>
            </a:r>
            <a:r>
              <a:rPr lang="tr-TR" sz="2400" cap="none" dirty="0">
                <a:cs typeface="Times New Roman" panose="02020603050405020304" pitchFamily="18" charset="0"/>
              </a:rPr>
              <a:t>vrakın aslının zarar görmemesi,</a:t>
            </a:r>
          </a:p>
          <a:p>
            <a:pPr algn="just"/>
            <a:r>
              <a:rPr lang="tr-TR" sz="2400" dirty="0">
                <a:cs typeface="Times New Roman" panose="02020603050405020304" pitchFamily="18" charset="0"/>
              </a:rPr>
              <a:t>B</a:t>
            </a:r>
            <a:r>
              <a:rPr lang="tr-TR" sz="2400" cap="none" dirty="0">
                <a:cs typeface="Times New Roman" panose="02020603050405020304" pitchFamily="18" charset="0"/>
              </a:rPr>
              <a:t>elgelere kısa zamanda erişim sağlamak,</a:t>
            </a:r>
          </a:p>
          <a:p>
            <a:pPr algn="just"/>
            <a:r>
              <a:rPr lang="tr-TR" sz="2400" dirty="0">
                <a:cs typeface="Times New Roman" panose="02020603050405020304" pitchFamily="18" charset="0"/>
              </a:rPr>
              <a:t>M</a:t>
            </a:r>
            <a:r>
              <a:rPr lang="tr-TR" sz="2400" cap="none" dirty="0">
                <a:cs typeface="Times New Roman" panose="02020603050405020304" pitchFamily="18" charset="0"/>
              </a:rPr>
              <a:t>ekandan ve zamandan kazanç sağlamak,</a:t>
            </a:r>
          </a:p>
          <a:p>
            <a:pPr algn="just"/>
            <a:r>
              <a:rPr lang="tr-TR" sz="2400" dirty="0">
                <a:cs typeface="Times New Roman" panose="02020603050405020304" pitchFamily="18" charset="0"/>
              </a:rPr>
              <a:t>İ</a:t>
            </a:r>
            <a:r>
              <a:rPr lang="tr-TR" sz="2400" cap="none" dirty="0">
                <a:cs typeface="Times New Roman" panose="02020603050405020304" pitchFamily="18" charset="0"/>
              </a:rPr>
              <a:t>şi kişiye bağımlı olmaktan çıkarıp, sistem temeline dayandırmak</a:t>
            </a:r>
            <a:r>
              <a:rPr lang="tr-TR" sz="2400" dirty="0">
                <a:cs typeface="Times New Roman" panose="02020603050405020304" pitchFamily="18" charset="0"/>
              </a:rPr>
              <a:t>,</a:t>
            </a:r>
          </a:p>
          <a:p>
            <a:pPr algn="just"/>
            <a:r>
              <a:rPr lang="tr-TR" sz="2400" dirty="0">
                <a:cs typeface="Times New Roman" panose="02020603050405020304" pitchFamily="18" charset="0"/>
              </a:rPr>
              <a:t>E</a:t>
            </a:r>
            <a:r>
              <a:rPr lang="tr-TR" sz="2400" cap="none" dirty="0">
                <a:cs typeface="Times New Roman" panose="02020603050405020304" pitchFamily="18" charset="0"/>
              </a:rPr>
              <a:t>vrak ve dosyaların kullanımını, muhafazasını ve kontrolünü sağlamak,</a:t>
            </a:r>
          </a:p>
          <a:p>
            <a:pPr algn="just"/>
            <a:r>
              <a:rPr lang="tr-TR" sz="2400" dirty="0">
                <a:cs typeface="Times New Roman" panose="02020603050405020304" pitchFamily="18" charset="0"/>
              </a:rPr>
              <a:t>A</a:t>
            </a:r>
            <a:r>
              <a:rPr lang="tr-TR" sz="2400" cap="none" dirty="0">
                <a:cs typeface="Times New Roman" panose="02020603050405020304" pitchFamily="18" charset="0"/>
              </a:rPr>
              <a:t>rşivleme için temel oluşturmak.</a:t>
            </a:r>
            <a:endParaRPr lang="tr-TR" sz="2400" cap="none" dirty="0"/>
          </a:p>
          <a:p>
            <a:endParaRPr lang="tr-TR" dirty="0"/>
          </a:p>
        </p:txBody>
      </p:sp>
    </p:spTree>
    <p:extLst>
      <p:ext uri="{BB962C8B-B14F-4D97-AF65-F5344CB8AC3E}">
        <p14:creationId xmlns:p14="http://schemas.microsoft.com/office/powerpoint/2010/main" val="3560320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D58954F-C5AC-4BE0-811D-8DFE18E350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359E835-CE77-4DCC-8EC3-1924094D3B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76061" y="-2"/>
            <a:ext cx="81313" cy="6858002"/>
          </a:xfrm>
          <a:prstGeom prst="rect">
            <a:avLst/>
          </a:prstGeom>
          <a:gradFill flip="none" rotWithShape="1">
            <a:gsLst>
              <a:gs pos="84000">
                <a:srgbClr val="B5B5B5"/>
              </a:gs>
              <a:gs pos="60159">
                <a:srgbClr val="D5D5D5"/>
              </a:gs>
              <a:gs pos="50447">
                <a:srgbClr val="E6E6E6"/>
              </a:gs>
              <a:gs pos="44260">
                <a:srgbClr val="D5D5D5"/>
              </a:gs>
              <a:gs pos="15928">
                <a:srgbClr val="B5B5B5"/>
              </a:gs>
              <a:gs pos="7000">
                <a:srgbClr val="8A8A8A"/>
              </a:gs>
              <a:gs pos="0">
                <a:srgbClr val="BBBBBB"/>
              </a:gs>
              <a:gs pos="93000">
                <a:srgbClr val="8A8A8A"/>
              </a:gs>
              <a:gs pos="100000">
                <a:srgbClr val="BBBBBB"/>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main_graphic">
            <a:extLst>
              <a:ext uri="{FF2B5EF4-FFF2-40B4-BE49-F238E27FC236}">
                <a16:creationId xmlns:a16="http://schemas.microsoft.com/office/drawing/2014/main" id="{EDDD29A5-8784-4BC9-A209-E93F94D7705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9629" r="1" b="1"/>
          <a:stretch/>
        </p:blipFill>
        <p:spPr bwMode="auto">
          <a:xfrm>
            <a:off x="8157374" y="10"/>
            <a:ext cx="4034626" cy="685799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a:extLst>
              <a:ext uri="{FF2B5EF4-FFF2-40B4-BE49-F238E27FC236}">
                <a16:creationId xmlns:a16="http://schemas.microsoft.com/office/drawing/2014/main" id="{B03B59B5-123A-4DC5-87BD-6D3E22FA650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Başlık 1">
            <a:extLst>
              <a:ext uri="{FF2B5EF4-FFF2-40B4-BE49-F238E27FC236}">
                <a16:creationId xmlns:a16="http://schemas.microsoft.com/office/drawing/2014/main" id="{17C95100-D661-4470-9FB6-4D242D57DBC7}"/>
              </a:ext>
            </a:extLst>
          </p:cNvPr>
          <p:cNvSpPr>
            <a:spLocks noGrp="1"/>
          </p:cNvSpPr>
          <p:nvPr>
            <p:ph type="title"/>
          </p:nvPr>
        </p:nvSpPr>
        <p:spPr>
          <a:xfrm>
            <a:off x="913776" y="618517"/>
            <a:ext cx="6672886" cy="1596177"/>
          </a:xfrm>
        </p:spPr>
        <p:txBody>
          <a:bodyPr>
            <a:normAutofit/>
          </a:bodyPr>
          <a:lstStyle/>
          <a:p>
            <a:r>
              <a:rPr lang="tr-TR" sz="3200" dirty="0"/>
              <a:t>DOSYALAMANIN SEKRETER AÇISINDAN ÖNEMİ</a:t>
            </a:r>
          </a:p>
        </p:txBody>
      </p:sp>
      <p:sp>
        <p:nvSpPr>
          <p:cNvPr id="3" name="İçerik Yer Tutucusu 2">
            <a:extLst>
              <a:ext uri="{FF2B5EF4-FFF2-40B4-BE49-F238E27FC236}">
                <a16:creationId xmlns:a16="http://schemas.microsoft.com/office/drawing/2014/main" id="{AF3DB7B4-E2FC-4217-BC17-E96654BD08FD}"/>
              </a:ext>
            </a:extLst>
          </p:cNvPr>
          <p:cNvSpPr>
            <a:spLocks noGrp="1"/>
          </p:cNvSpPr>
          <p:nvPr>
            <p:ph sz="quarter" idx="13"/>
          </p:nvPr>
        </p:nvSpPr>
        <p:spPr>
          <a:xfrm>
            <a:off x="913774" y="2027584"/>
            <a:ext cx="6672887" cy="4068416"/>
          </a:xfrm>
        </p:spPr>
        <p:txBody>
          <a:bodyPr>
            <a:normAutofit fontScale="92500" lnSpcReduction="10000"/>
          </a:bodyPr>
          <a:lstStyle/>
          <a:p>
            <a:pPr algn="just">
              <a:lnSpc>
                <a:spcPct val="110000"/>
              </a:lnSpc>
            </a:pPr>
            <a:r>
              <a:rPr lang="tr-TR" dirty="0"/>
              <a:t>D</a:t>
            </a:r>
            <a:r>
              <a:rPr lang="tr-TR" cap="none" dirty="0"/>
              <a:t>osyalamanın bürolarda çalışanlar için önemli olması yanında özellikle sekreterler için ayrı bir önemi vardır.</a:t>
            </a:r>
          </a:p>
          <a:p>
            <a:pPr algn="just">
              <a:lnSpc>
                <a:spcPct val="110000"/>
              </a:lnSpc>
            </a:pPr>
            <a:r>
              <a:rPr lang="tr-TR" dirty="0"/>
              <a:t>B</a:t>
            </a:r>
            <a:r>
              <a:rPr lang="tr-TR" cap="none" dirty="0"/>
              <a:t>azı büyük kuruluşlarda dosyalama sistemi tek merkezde yürütülür. bu merkezlerde çalışan dosya memurları kullandıkları sistemi bilir. çünkü her gün çok sayıda dosya istenir, verilir, izlenir ve teslim alınır.</a:t>
            </a:r>
          </a:p>
          <a:p>
            <a:pPr algn="just">
              <a:lnSpc>
                <a:spcPct val="110000"/>
              </a:lnSpc>
            </a:pPr>
            <a:r>
              <a:rPr lang="tr-TR" dirty="0"/>
              <a:t>B</a:t>
            </a:r>
            <a:r>
              <a:rPr lang="tr-TR" cap="none" dirty="0"/>
              <a:t>azı kuruluşlarda ise dosyalama, kuruluşun bölümlerinde yapılır. her bölüm yıl sonunda belgeleri arşive gönderir. bu işle sekreter ilgilenir.</a:t>
            </a:r>
          </a:p>
          <a:p>
            <a:pPr algn="just">
              <a:lnSpc>
                <a:spcPct val="110000"/>
              </a:lnSpc>
            </a:pPr>
            <a:r>
              <a:rPr lang="tr-TR" dirty="0"/>
              <a:t>S</a:t>
            </a:r>
            <a:r>
              <a:rPr lang="tr-TR" cap="none" dirty="0"/>
              <a:t>ekreterin işini kolaylaştıran, zaman kazandıran ve başarı kazandıran en önemli unsurlardan biri de kuruma uygun dosyalama sisteminin, iyi bilinmesi ve uygulanmasıdır.</a:t>
            </a:r>
          </a:p>
          <a:p>
            <a:pPr>
              <a:lnSpc>
                <a:spcPct val="110000"/>
              </a:lnSpc>
            </a:pPr>
            <a:endParaRPr lang="tr-TR" sz="1700" dirty="0"/>
          </a:p>
        </p:txBody>
      </p:sp>
    </p:spTree>
    <p:extLst>
      <p:ext uri="{BB962C8B-B14F-4D97-AF65-F5344CB8AC3E}">
        <p14:creationId xmlns:p14="http://schemas.microsoft.com/office/powerpoint/2010/main" val="159275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E3254AE-C4CD-426D-A6E8-7FA13B0F88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Resim 3">
            <a:extLst>
              <a:ext uri="{FF2B5EF4-FFF2-40B4-BE49-F238E27FC236}">
                <a16:creationId xmlns:a16="http://schemas.microsoft.com/office/drawing/2014/main" id="{D230C941-57CE-42E6-AD8D-13C185FA93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1083" y="1880394"/>
            <a:ext cx="3962433" cy="2971825"/>
          </a:xfrm>
          <a:prstGeom prst="roundRect">
            <a:avLst>
              <a:gd name="adj" fmla="val 5301"/>
            </a:avLst>
          </a:prstGeom>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pic>
      <p:pic>
        <p:nvPicPr>
          <p:cNvPr id="11" name="Picture 10">
            <a:extLst>
              <a:ext uri="{FF2B5EF4-FFF2-40B4-BE49-F238E27FC236}">
                <a16:creationId xmlns:a16="http://schemas.microsoft.com/office/drawing/2014/main" id="{F5C53434-A0C7-4A81-8EB0-D460DAD9BB6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İçerik Yer Tutucusu 2">
            <a:extLst>
              <a:ext uri="{FF2B5EF4-FFF2-40B4-BE49-F238E27FC236}">
                <a16:creationId xmlns:a16="http://schemas.microsoft.com/office/drawing/2014/main" id="{55327264-B71D-426F-9C33-1D1232294A6E}"/>
              </a:ext>
            </a:extLst>
          </p:cNvPr>
          <p:cNvSpPr>
            <a:spLocks noGrp="1"/>
          </p:cNvSpPr>
          <p:nvPr>
            <p:ph sz="quarter" idx="13"/>
          </p:nvPr>
        </p:nvSpPr>
        <p:spPr>
          <a:xfrm>
            <a:off x="1222255" y="1326720"/>
            <a:ext cx="5607745" cy="4451227"/>
          </a:xfrm>
        </p:spPr>
        <p:txBody>
          <a:bodyPr>
            <a:normAutofit lnSpcReduction="10000"/>
          </a:bodyPr>
          <a:lstStyle/>
          <a:p>
            <a:pPr algn="just">
              <a:lnSpc>
                <a:spcPct val="110000"/>
              </a:lnSpc>
            </a:pPr>
            <a:r>
              <a:rPr lang="tr-TR" dirty="0"/>
              <a:t>Ö</a:t>
            </a:r>
            <a:r>
              <a:rPr lang="tr-TR" cap="none" dirty="0"/>
              <a:t>rgütlerde, yardımcı sekreter ve sekreter seviyesinde olan sekreterler dosya ve evrakların oluşması ve evrak/dosya isteklerinin karşılanmasından sorumludurlar.</a:t>
            </a:r>
          </a:p>
          <a:p>
            <a:pPr algn="just">
              <a:lnSpc>
                <a:spcPct val="110000"/>
              </a:lnSpc>
            </a:pPr>
            <a:r>
              <a:rPr lang="tr-TR" dirty="0"/>
              <a:t>Ş</a:t>
            </a:r>
            <a:r>
              <a:rPr lang="tr-TR" cap="none" dirty="0"/>
              <a:t>ef sekreter, asistan/yönetici sekreterler ise yöneticinin dosya/evrak taleplerini veya kendileri için gerekli olan evrak ve dosyaları, yardımcı sekretere iletirler.</a:t>
            </a:r>
          </a:p>
          <a:p>
            <a:pPr algn="just">
              <a:lnSpc>
                <a:spcPct val="110000"/>
              </a:lnSpc>
            </a:pPr>
            <a:r>
              <a:rPr lang="tr-TR" dirty="0"/>
              <a:t>Ü</a:t>
            </a:r>
            <a:r>
              <a:rPr lang="tr-TR" cap="none" dirty="0"/>
              <a:t>st düzey sekreterler dosyalama sisteminin işleyişinden sorumludurlar. </a:t>
            </a:r>
          </a:p>
          <a:p>
            <a:pPr algn="just">
              <a:lnSpc>
                <a:spcPct val="110000"/>
              </a:lnSpc>
            </a:pPr>
            <a:r>
              <a:rPr lang="tr-TR" dirty="0"/>
              <a:t>D</a:t>
            </a:r>
            <a:r>
              <a:rPr lang="tr-TR" cap="none" dirty="0"/>
              <a:t>osyalama ile ilgili denetimler sistematik bir şekilde yapılarak bu sayede sorunları tespit etmek ve tedbirler almak mümkün olur. </a:t>
            </a:r>
            <a:endParaRPr lang="tr-TR" dirty="0"/>
          </a:p>
          <a:p>
            <a:pPr>
              <a:lnSpc>
                <a:spcPct val="110000"/>
              </a:lnSpc>
            </a:pPr>
            <a:endParaRPr lang="tr-TR" sz="1400" dirty="0"/>
          </a:p>
        </p:txBody>
      </p:sp>
    </p:spTree>
    <p:extLst>
      <p:ext uri="{BB962C8B-B14F-4D97-AF65-F5344CB8AC3E}">
        <p14:creationId xmlns:p14="http://schemas.microsoft.com/office/powerpoint/2010/main" val="42341366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38CCC65-53DF-4463-8A77-6C72B98F2DCE}"/>
              </a:ext>
            </a:extLst>
          </p:cNvPr>
          <p:cNvSpPr>
            <a:spLocks noGrp="1"/>
          </p:cNvSpPr>
          <p:nvPr>
            <p:ph type="title"/>
          </p:nvPr>
        </p:nvSpPr>
        <p:spPr/>
        <p:txBody>
          <a:bodyPr/>
          <a:lstStyle/>
          <a:p>
            <a:r>
              <a:rPr lang="tr-TR" dirty="0"/>
              <a:t>DOSYALAMANIN KURUM AÇISINDAN ÖNEMİ</a:t>
            </a:r>
          </a:p>
        </p:txBody>
      </p:sp>
      <p:sp>
        <p:nvSpPr>
          <p:cNvPr id="3" name="İçerik Yer Tutucusu 2">
            <a:extLst>
              <a:ext uri="{FF2B5EF4-FFF2-40B4-BE49-F238E27FC236}">
                <a16:creationId xmlns:a16="http://schemas.microsoft.com/office/drawing/2014/main" id="{555062B5-BFE5-4B38-82C2-F309E773628A}"/>
              </a:ext>
            </a:extLst>
          </p:cNvPr>
          <p:cNvSpPr>
            <a:spLocks noGrp="1"/>
          </p:cNvSpPr>
          <p:nvPr>
            <p:ph sz="quarter" idx="13"/>
          </p:nvPr>
        </p:nvSpPr>
        <p:spPr>
          <a:xfrm>
            <a:off x="1132748" y="2082172"/>
            <a:ext cx="9926504" cy="3682524"/>
          </a:xfrm>
        </p:spPr>
        <p:txBody>
          <a:bodyPr>
            <a:normAutofit fontScale="92500"/>
          </a:bodyPr>
          <a:lstStyle/>
          <a:p>
            <a:pPr algn="just"/>
            <a:r>
              <a:rPr lang="tr-TR" sz="2400" dirty="0"/>
              <a:t>D</a:t>
            </a:r>
            <a:r>
              <a:rPr lang="tr-TR" sz="2400" cap="none" dirty="0"/>
              <a:t>osyalama yönetimi kurum ve kuruluşların verimini yükselterek, zaman ve iş kaybını engelleyecektir.</a:t>
            </a:r>
          </a:p>
          <a:p>
            <a:pPr algn="just"/>
            <a:r>
              <a:rPr lang="tr-TR" sz="2400" dirty="0"/>
              <a:t>B</a:t>
            </a:r>
            <a:r>
              <a:rPr lang="tr-TR" sz="2400" cap="none" dirty="0"/>
              <a:t>ilgi ve belgenin kontrol altında bulunması, idarenin alacağı kararlarda ayrıntılı bilgilenme imkânını sağlayacak; kararların doğru ve isabetli alınmasını sağlayacaktır.</a:t>
            </a:r>
          </a:p>
          <a:p>
            <a:pPr algn="just"/>
            <a:r>
              <a:rPr lang="tr-TR" sz="2400" dirty="0"/>
              <a:t>B</a:t>
            </a:r>
            <a:r>
              <a:rPr lang="tr-TR" sz="2400" cap="none" dirty="0"/>
              <a:t>ilgiye ulaşımın kolaylığı kurumun faaliyetlerini olumlu yönde etkileyecektir</a:t>
            </a:r>
            <a:r>
              <a:rPr lang="tr-TR" sz="2400" dirty="0"/>
              <a:t>.</a:t>
            </a:r>
          </a:p>
          <a:p>
            <a:pPr algn="just"/>
            <a:r>
              <a:rPr lang="tr-TR" sz="2400" dirty="0"/>
              <a:t>İ</a:t>
            </a:r>
            <a:r>
              <a:rPr lang="tr-TR" sz="2400" cap="none" dirty="0"/>
              <a:t>şlem gördüğü tarih ne olursa olsun ihtiyaç duyulan herhangi bir belgenin kolaylıkla bulunması mümkün olacaktır.</a:t>
            </a:r>
          </a:p>
          <a:p>
            <a:endParaRPr lang="tr-TR" dirty="0"/>
          </a:p>
        </p:txBody>
      </p:sp>
    </p:spTree>
    <p:extLst>
      <p:ext uri="{BB962C8B-B14F-4D97-AF65-F5344CB8AC3E}">
        <p14:creationId xmlns:p14="http://schemas.microsoft.com/office/powerpoint/2010/main" val="2353875955"/>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otalTime>33</TotalTime>
  <Words>558</Words>
  <Application>Microsoft Office PowerPoint</Application>
  <PresentationFormat>Geniş ekran</PresentationFormat>
  <Paragraphs>35</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Tw Cen MT</vt:lpstr>
      <vt:lpstr>Damla</vt:lpstr>
      <vt:lpstr>DOSYA KAVRAMI VE SİSTEMLERİ</vt:lpstr>
      <vt:lpstr>Dosya kavramı</vt:lpstr>
      <vt:lpstr>PowerPoint Sunusu</vt:lpstr>
      <vt:lpstr>PowerPoint Sunusu</vt:lpstr>
      <vt:lpstr>PowerPoint Sunusu</vt:lpstr>
      <vt:lpstr>DOSYALAMANIN AMAÇLARI</vt:lpstr>
      <vt:lpstr>DOSYALAMANIN SEKRETER AÇISINDAN ÖNEMİ</vt:lpstr>
      <vt:lpstr>PowerPoint Sunusu</vt:lpstr>
      <vt:lpstr>DOSYALAMANIN KURUM AÇISINDAN ÖNEMİ</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DOSYA KAVRAMI VE SİSTEMLERİ</dc:title>
  <dc:creator>User</dc:creator>
  <cp:lastModifiedBy>User</cp:lastModifiedBy>
  <cp:revision>2</cp:revision>
  <dcterms:created xsi:type="dcterms:W3CDTF">2020-05-01T11:57:29Z</dcterms:created>
  <dcterms:modified xsi:type="dcterms:W3CDTF">2020-05-01T12:31:12Z</dcterms:modified>
</cp:coreProperties>
</file>