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CF1167-3F79-4A62-9074-50AAE10E200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CC57A52-EB6F-4A71-A109-6025A9DD3430}">
      <dgm:prSet phldrT="[Metin]"/>
      <dgm:spPr/>
      <dgm:t>
        <a:bodyPr/>
        <a:lstStyle/>
        <a:p>
          <a:r>
            <a:rPr lang="tr-TR" dirty="0" smtClean="0"/>
            <a:t>Makbuz karşılığı ödeme</a:t>
          </a:r>
          <a:endParaRPr lang="tr-TR" dirty="0"/>
        </a:p>
      </dgm:t>
    </dgm:pt>
    <dgm:pt modelId="{F904D3D7-6B44-403B-9B99-5B5A0B924127}" type="parTrans" cxnId="{692492B6-CB79-469E-B0BA-F681AE2FE0D7}">
      <dgm:prSet/>
      <dgm:spPr/>
      <dgm:t>
        <a:bodyPr/>
        <a:lstStyle/>
        <a:p>
          <a:endParaRPr lang="tr-TR"/>
        </a:p>
      </dgm:t>
    </dgm:pt>
    <dgm:pt modelId="{476F3A8F-3B5B-4614-ABA1-5031F48DCF72}" type="sibTrans" cxnId="{692492B6-CB79-469E-B0BA-F681AE2FE0D7}">
      <dgm:prSet/>
      <dgm:spPr/>
      <dgm:t>
        <a:bodyPr/>
        <a:lstStyle/>
        <a:p>
          <a:endParaRPr lang="tr-TR"/>
        </a:p>
      </dgm:t>
    </dgm:pt>
    <dgm:pt modelId="{892CFDEC-B9F9-4C2F-BDB7-82B9C300D53E}">
      <dgm:prSet phldrT="[Metin]"/>
      <dgm:spPr/>
      <dgm:t>
        <a:bodyPr/>
        <a:lstStyle/>
        <a:p>
          <a:r>
            <a:rPr lang="tr-TR" dirty="0" smtClean="0"/>
            <a:t>İstihkaktan kesinti yapılarak ödeme</a:t>
          </a:r>
          <a:endParaRPr lang="tr-TR" dirty="0"/>
        </a:p>
      </dgm:t>
    </dgm:pt>
    <dgm:pt modelId="{02953AD0-5564-429A-8D27-33D5D5F8FDE5}" type="parTrans" cxnId="{45C4687F-960F-4A9F-A915-A68D2138D8AD}">
      <dgm:prSet/>
      <dgm:spPr/>
      <dgm:t>
        <a:bodyPr/>
        <a:lstStyle/>
        <a:p>
          <a:endParaRPr lang="tr-TR"/>
        </a:p>
      </dgm:t>
    </dgm:pt>
    <dgm:pt modelId="{FB652DE7-D2E4-445D-B6EE-8547789F453C}" type="sibTrans" cxnId="{45C4687F-960F-4A9F-A915-A68D2138D8AD}">
      <dgm:prSet/>
      <dgm:spPr/>
      <dgm:t>
        <a:bodyPr/>
        <a:lstStyle/>
        <a:p>
          <a:endParaRPr lang="tr-TR"/>
        </a:p>
      </dgm:t>
    </dgm:pt>
    <dgm:pt modelId="{380BFB07-F01F-4F3F-B2A6-2AD37ED8FE3C}">
      <dgm:prSet phldrT="[Metin]"/>
      <dgm:spPr/>
      <dgm:t>
        <a:bodyPr/>
        <a:lstStyle/>
        <a:p>
          <a:r>
            <a:rPr lang="tr-TR" dirty="0" smtClean="0"/>
            <a:t>Basılı damga konulması ile ödeme</a:t>
          </a:r>
          <a:endParaRPr lang="tr-TR" dirty="0"/>
        </a:p>
      </dgm:t>
    </dgm:pt>
    <dgm:pt modelId="{D9E05E30-1957-400A-9542-1DF0A116C968}" type="parTrans" cxnId="{D12A3160-581E-4A69-BFAC-A4C23F2182B7}">
      <dgm:prSet/>
      <dgm:spPr/>
      <dgm:t>
        <a:bodyPr/>
        <a:lstStyle/>
        <a:p>
          <a:endParaRPr lang="tr-TR"/>
        </a:p>
      </dgm:t>
    </dgm:pt>
    <dgm:pt modelId="{F71CEB59-1F69-41F4-8C2C-41FB6A498E32}" type="sibTrans" cxnId="{D12A3160-581E-4A69-BFAC-A4C23F2182B7}">
      <dgm:prSet/>
      <dgm:spPr/>
      <dgm:t>
        <a:bodyPr/>
        <a:lstStyle/>
        <a:p>
          <a:endParaRPr lang="tr-TR"/>
        </a:p>
      </dgm:t>
    </dgm:pt>
    <dgm:pt modelId="{C2D717E9-DF3A-4CC5-8BA7-E256A95B1DA6}" type="pres">
      <dgm:prSet presAssocID="{49CF1167-3F79-4A62-9074-50AAE10E2005}" presName="linear" presStyleCnt="0">
        <dgm:presLayoutVars>
          <dgm:dir/>
          <dgm:animLvl val="lvl"/>
          <dgm:resizeHandles val="exact"/>
        </dgm:presLayoutVars>
      </dgm:prSet>
      <dgm:spPr/>
    </dgm:pt>
    <dgm:pt modelId="{F3BF6D78-44BF-4A7A-B912-E98186F9ABCA}" type="pres">
      <dgm:prSet presAssocID="{7CC57A52-EB6F-4A71-A109-6025A9DD3430}" presName="parentLin" presStyleCnt="0"/>
      <dgm:spPr/>
    </dgm:pt>
    <dgm:pt modelId="{EE28F85D-0AB1-4405-BC9D-ED7A7668B466}" type="pres">
      <dgm:prSet presAssocID="{7CC57A52-EB6F-4A71-A109-6025A9DD3430}" presName="parentLeftMargin" presStyleLbl="node1" presStyleIdx="0" presStyleCnt="3"/>
      <dgm:spPr/>
    </dgm:pt>
    <dgm:pt modelId="{C4E58D22-A932-40D5-9F3E-06DF0CDE2285}" type="pres">
      <dgm:prSet presAssocID="{7CC57A52-EB6F-4A71-A109-6025A9DD343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18CBF84-97E3-4BBE-8432-439D9652F64A}" type="pres">
      <dgm:prSet presAssocID="{7CC57A52-EB6F-4A71-A109-6025A9DD3430}" presName="negativeSpace" presStyleCnt="0"/>
      <dgm:spPr/>
    </dgm:pt>
    <dgm:pt modelId="{E61F8ABB-E302-4E8B-9F15-611672A904F6}" type="pres">
      <dgm:prSet presAssocID="{7CC57A52-EB6F-4A71-A109-6025A9DD3430}" presName="childText" presStyleLbl="conFgAcc1" presStyleIdx="0" presStyleCnt="3">
        <dgm:presLayoutVars>
          <dgm:bulletEnabled val="1"/>
        </dgm:presLayoutVars>
      </dgm:prSet>
      <dgm:spPr/>
    </dgm:pt>
    <dgm:pt modelId="{9054C71C-BE4B-4E26-BE63-0FB328B5850B}" type="pres">
      <dgm:prSet presAssocID="{476F3A8F-3B5B-4614-ABA1-5031F48DCF72}" presName="spaceBetweenRectangles" presStyleCnt="0"/>
      <dgm:spPr/>
    </dgm:pt>
    <dgm:pt modelId="{FED7C089-F5DE-46BD-AF73-673CAE4B1DD1}" type="pres">
      <dgm:prSet presAssocID="{892CFDEC-B9F9-4C2F-BDB7-82B9C300D53E}" presName="parentLin" presStyleCnt="0"/>
      <dgm:spPr/>
    </dgm:pt>
    <dgm:pt modelId="{561F99FE-0F81-408C-AE2B-F4639E74D625}" type="pres">
      <dgm:prSet presAssocID="{892CFDEC-B9F9-4C2F-BDB7-82B9C300D53E}" presName="parentLeftMargin" presStyleLbl="node1" presStyleIdx="0" presStyleCnt="3"/>
      <dgm:spPr/>
    </dgm:pt>
    <dgm:pt modelId="{55F8D848-B92D-4AC2-9E02-33B4A6BD9932}" type="pres">
      <dgm:prSet presAssocID="{892CFDEC-B9F9-4C2F-BDB7-82B9C300D53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46EF68-3437-460F-A445-6F5A4923853F}" type="pres">
      <dgm:prSet presAssocID="{892CFDEC-B9F9-4C2F-BDB7-82B9C300D53E}" presName="negativeSpace" presStyleCnt="0"/>
      <dgm:spPr/>
    </dgm:pt>
    <dgm:pt modelId="{4BD05699-ADB9-4024-BB97-BB01AE656E2A}" type="pres">
      <dgm:prSet presAssocID="{892CFDEC-B9F9-4C2F-BDB7-82B9C300D53E}" presName="childText" presStyleLbl="conFgAcc1" presStyleIdx="1" presStyleCnt="3">
        <dgm:presLayoutVars>
          <dgm:bulletEnabled val="1"/>
        </dgm:presLayoutVars>
      </dgm:prSet>
      <dgm:spPr/>
    </dgm:pt>
    <dgm:pt modelId="{CCA8BA6C-9860-40DE-A31F-999CA1EDB101}" type="pres">
      <dgm:prSet presAssocID="{FB652DE7-D2E4-445D-B6EE-8547789F453C}" presName="spaceBetweenRectangles" presStyleCnt="0"/>
      <dgm:spPr/>
    </dgm:pt>
    <dgm:pt modelId="{C097A408-CF43-4D03-82B0-EE7AF9B73E9F}" type="pres">
      <dgm:prSet presAssocID="{380BFB07-F01F-4F3F-B2A6-2AD37ED8FE3C}" presName="parentLin" presStyleCnt="0"/>
      <dgm:spPr/>
    </dgm:pt>
    <dgm:pt modelId="{B29A9A51-E68F-495D-990A-8B385F156D2C}" type="pres">
      <dgm:prSet presAssocID="{380BFB07-F01F-4F3F-B2A6-2AD37ED8FE3C}" presName="parentLeftMargin" presStyleLbl="node1" presStyleIdx="1" presStyleCnt="3"/>
      <dgm:spPr/>
    </dgm:pt>
    <dgm:pt modelId="{B1EDC4A0-56B5-4698-ADE6-D35FA9335217}" type="pres">
      <dgm:prSet presAssocID="{380BFB07-F01F-4F3F-B2A6-2AD37ED8FE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9E6076-E964-4A67-98E7-B182D0DD99CA}" type="pres">
      <dgm:prSet presAssocID="{380BFB07-F01F-4F3F-B2A6-2AD37ED8FE3C}" presName="negativeSpace" presStyleCnt="0"/>
      <dgm:spPr/>
    </dgm:pt>
    <dgm:pt modelId="{033F2B77-FE82-4071-B9A8-9AB2DABBD1EC}" type="pres">
      <dgm:prSet presAssocID="{380BFB07-F01F-4F3F-B2A6-2AD37ED8FE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315DE1E-4599-4122-97E1-CEBAF8283400}" type="presOf" srcId="{49CF1167-3F79-4A62-9074-50AAE10E2005}" destId="{C2D717E9-DF3A-4CC5-8BA7-E256A95B1DA6}" srcOrd="0" destOrd="0" presId="urn:microsoft.com/office/officeart/2005/8/layout/list1"/>
    <dgm:cxn modelId="{692492B6-CB79-469E-B0BA-F681AE2FE0D7}" srcId="{49CF1167-3F79-4A62-9074-50AAE10E2005}" destId="{7CC57A52-EB6F-4A71-A109-6025A9DD3430}" srcOrd="0" destOrd="0" parTransId="{F904D3D7-6B44-403B-9B99-5B5A0B924127}" sibTransId="{476F3A8F-3B5B-4614-ABA1-5031F48DCF72}"/>
    <dgm:cxn modelId="{CE11E096-6BA8-4FD5-9608-D4CB3A0AB749}" type="presOf" srcId="{380BFB07-F01F-4F3F-B2A6-2AD37ED8FE3C}" destId="{B29A9A51-E68F-495D-990A-8B385F156D2C}" srcOrd="0" destOrd="0" presId="urn:microsoft.com/office/officeart/2005/8/layout/list1"/>
    <dgm:cxn modelId="{28B4B6F0-A6E9-4675-8C2C-D54B3DBA5187}" type="presOf" srcId="{7CC57A52-EB6F-4A71-A109-6025A9DD3430}" destId="{C4E58D22-A932-40D5-9F3E-06DF0CDE2285}" srcOrd="1" destOrd="0" presId="urn:microsoft.com/office/officeart/2005/8/layout/list1"/>
    <dgm:cxn modelId="{56F4A7EF-1058-4621-AF36-43BCAEA6D248}" type="presOf" srcId="{380BFB07-F01F-4F3F-B2A6-2AD37ED8FE3C}" destId="{B1EDC4A0-56B5-4698-ADE6-D35FA9335217}" srcOrd="1" destOrd="0" presId="urn:microsoft.com/office/officeart/2005/8/layout/list1"/>
    <dgm:cxn modelId="{45C4687F-960F-4A9F-A915-A68D2138D8AD}" srcId="{49CF1167-3F79-4A62-9074-50AAE10E2005}" destId="{892CFDEC-B9F9-4C2F-BDB7-82B9C300D53E}" srcOrd="1" destOrd="0" parTransId="{02953AD0-5564-429A-8D27-33D5D5F8FDE5}" sibTransId="{FB652DE7-D2E4-445D-B6EE-8547789F453C}"/>
    <dgm:cxn modelId="{6EC1746D-B94B-44C3-A1CB-B3CF0B3758B7}" type="presOf" srcId="{892CFDEC-B9F9-4C2F-BDB7-82B9C300D53E}" destId="{55F8D848-B92D-4AC2-9E02-33B4A6BD9932}" srcOrd="1" destOrd="0" presId="urn:microsoft.com/office/officeart/2005/8/layout/list1"/>
    <dgm:cxn modelId="{E5E64334-3295-43EA-932D-86AB386D84E1}" type="presOf" srcId="{7CC57A52-EB6F-4A71-A109-6025A9DD3430}" destId="{EE28F85D-0AB1-4405-BC9D-ED7A7668B466}" srcOrd="0" destOrd="0" presId="urn:microsoft.com/office/officeart/2005/8/layout/list1"/>
    <dgm:cxn modelId="{B758294A-4DF4-402F-966C-FA0487BB0666}" type="presOf" srcId="{892CFDEC-B9F9-4C2F-BDB7-82B9C300D53E}" destId="{561F99FE-0F81-408C-AE2B-F4639E74D625}" srcOrd="0" destOrd="0" presId="urn:microsoft.com/office/officeart/2005/8/layout/list1"/>
    <dgm:cxn modelId="{D12A3160-581E-4A69-BFAC-A4C23F2182B7}" srcId="{49CF1167-3F79-4A62-9074-50AAE10E2005}" destId="{380BFB07-F01F-4F3F-B2A6-2AD37ED8FE3C}" srcOrd="2" destOrd="0" parTransId="{D9E05E30-1957-400A-9542-1DF0A116C968}" sibTransId="{F71CEB59-1F69-41F4-8C2C-41FB6A498E32}"/>
    <dgm:cxn modelId="{7833A969-232B-4B72-AA2B-2ED26EC1D11B}" type="presParOf" srcId="{C2D717E9-DF3A-4CC5-8BA7-E256A95B1DA6}" destId="{F3BF6D78-44BF-4A7A-B912-E98186F9ABCA}" srcOrd="0" destOrd="0" presId="urn:microsoft.com/office/officeart/2005/8/layout/list1"/>
    <dgm:cxn modelId="{4A989C09-921F-456C-9D7E-82B2C5C1C7DB}" type="presParOf" srcId="{F3BF6D78-44BF-4A7A-B912-E98186F9ABCA}" destId="{EE28F85D-0AB1-4405-BC9D-ED7A7668B466}" srcOrd="0" destOrd="0" presId="urn:microsoft.com/office/officeart/2005/8/layout/list1"/>
    <dgm:cxn modelId="{816C90C0-5573-430E-923A-A91D58C01718}" type="presParOf" srcId="{F3BF6D78-44BF-4A7A-B912-E98186F9ABCA}" destId="{C4E58D22-A932-40D5-9F3E-06DF0CDE2285}" srcOrd="1" destOrd="0" presId="urn:microsoft.com/office/officeart/2005/8/layout/list1"/>
    <dgm:cxn modelId="{0C68A1EF-81EE-47E7-A224-0BB955B122A1}" type="presParOf" srcId="{C2D717E9-DF3A-4CC5-8BA7-E256A95B1DA6}" destId="{518CBF84-97E3-4BBE-8432-439D9652F64A}" srcOrd="1" destOrd="0" presId="urn:microsoft.com/office/officeart/2005/8/layout/list1"/>
    <dgm:cxn modelId="{BB104B10-0F04-46B4-8497-6E5980298E1D}" type="presParOf" srcId="{C2D717E9-DF3A-4CC5-8BA7-E256A95B1DA6}" destId="{E61F8ABB-E302-4E8B-9F15-611672A904F6}" srcOrd="2" destOrd="0" presId="urn:microsoft.com/office/officeart/2005/8/layout/list1"/>
    <dgm:cxn modelId="{E2115632-63C2-48D5-A451-7B1E694FD3A1}" type="presParOf" srcId="{C2D717E9-DF3A-4CC5-8BA7-E256A95B1DA6}" destId="{9054C71C-BE4B-4E26-BE63-0FB328B5850B}" srcOrd="3" destOrd="0" presId="urn:microsoft.com/office/officeart/2005/8/layout/list1"/>
    <dgm:cxn modelId="{820C6779-2BFB-41C0-8142-1DFF5614D284}" type="presParOf" srcId="{C2D717E9-DF3A-4CC5-8BA7-E256A95B1DA6}" destId="{FED7C089-F5DE-46BD-AF73-673CAE4B1DD1}" srcOrd="4" destOrd="0" presId="urn:microsoft.com/office/officeart/2005/8/layout/list1"/>
    <dgm:cxn modelId="{2582B0EA-AD53-4F6A-9BCB-FE73FDC67E25}" type="presParOf" srcId="{FED7C089-F5DE-46BD-AF73-673CAE4B1DD1}" destId="{561F99FE-0F81-408C-AE2B-F4639E74D625}" srcOrd="0" destOrd="0" presId="urn:microsoft.com/office/officeart/2005/8/layout/list1"/>
    <dgm:cxn modelId="{C204F814-B93C-4802-92A2-74805D8CE220}" type="presParOf" srcId="{FED7C089-F5DE-46BD-AF73-673CAE4B1DD1}" destId="{55F8D848-B92D-4AC2-9E02-33B4A6BD9932}" srcOrd="1" destOrd="0" presId="urn:microsoft.com/office/officeart/2005/8/layout/list1"/>
    <dgm:cxn modelId="{EB053622-ECC0-4AB4-AFE8-C45BD1D640FD}" type="presParOf" srcId="{C2D717E9-DF3A-4CC5-8BA7-E256A95B1DA6}" destId="{4A46EF68-3437-460F-A445-6F5A4923853F}" srcOrd="5" destOrd="0" presId="urn:microsoft.com/office/officeart/2005/8/layout/list1"/>
    <dgm:cxn modelId="{A3BB029D-5043-4E91-8845-08695CFA0C5B}" type="presParOf" srcId="{C2D717E9-DF3A-4CC5-8BA7-E256A95B1DA6}" destId="{4BD05699-ADB9-4024-BB97-BB01AE656E2A}" srcOrd="6" destOrd="0" presId="urn:microsoft.com/office/officeart/2005/8/layout/list1"/>
    <dgm:cxn modelId="{F2504B5B-208F-477E-A283-3866AE877D64}" type="presParOf" srcId="{C2D717E9-DF3A-4CC5-8BA7-E256A95B1DA6}" destId="{CCA8BA6C-9860-40DE-A31F-999CA1EDB101}" srcOrd="7" destOrd="0" presId="urn:microsoft.com/office/officeart/2005/8/layout/list1"/>
    <dgm:cxn modelId="{302F118B-8C66-442D-BACC-03B28E35FD6B}" type="presParOf" srcId="{C2D717E9-DF3A-4CC5-8BA7-E256A95B1DA6}" destId="{C097A408-CF43-4D03-82B0-EE7AF9B73E9F}" srcOrd="8" destOrd="0" presId="urn:microsoft.com/office/officeart/2005/8/layout/list1"/>
    <dgm:cxn modelId="{31747E2B-8056-4B09-B404-F44151CF8639}" type="presParOf" srcId="{C097A408-CF43-4D03-82B0-EE7AF9B73E9F}" destId="{B29A9A51-E68F-495D-990A-8B385F156D2C}" srcOrd="0" destOrd="0" presId="urn:microsoft.com/office/officeart/2005/8/layout/list1"/>
    <dgm:cxn modelId="{B8C82827-21FA-4D42-B5F1-99D535A9070D}" type="presParOf" srcId="{C097A408-CF43-4D03-82B0-EE7AF9B73E9F}" destId="{B1EDC4A0-56B5-4698-ADE6-D35FA9335217}" srcOrd="1" destOrd="0" presId="urn:microsoft.com/office/officeart/2005/8/layout/list1"/>
    <dgm:cxn modelId="{01D2FA60-A199-41F8-B570-93C277B8EC3C}" type="presParOf" srcId="{C2D717E9-DF3A-4CC5-8BA7-E256A95B1DA6}" destId="{949E6076-E964-4A67-98E7-B182D0DD99CA}" srcOrd="9" destOrd="0" presId="urn:microsoft.com/office/officeart/2005/8/layout/list1"/>
    <dgm:cxn modelId="{3C02FDFA-2127-4D55-8095-F0C15CE12E54}" type="presParOf" srcId="{C2D717E9-DF3A-4CC5-8BA7-E256A95B1DA6}" destId="{033F2B77-FE82-4071-B9A8-9AB2DABBD1E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F8ABB-E302-4E8B-9F15-611672A904F6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E58D22-A932-40D5-9F3E-06DF0CDE2285}">
      <dsp:nvSpPr>
        <dsp:cNvPr id="0" name=""/>
        <dsp:cNvSpPr/>
      </dsp:nvSpPr>
      <dsp:spPr>
        <a:xfrm>
          <a:off x="525780" y="19448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Makbuz karşılığı ödeme</a:t>
          </a:r>
          <a:endParaRPr lang="tr-TR" sz="3300" kern="1200" dirty="0"/>
        </a:p>
      </dsp:txBody>
      <dsp:txXfrm>
        <a:off x="573335" y="67003"/>
        <a:ext cx="7265810" cy="879050"/>
      </dsp:txXfrm>
    </dsp:sp>
    <dsp:sp modelId="{4BD05699-ADB9-4024-BB97-BB01AE656E2A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8D848-B92D-4AC2-9E02-33B4A6BD9932}">
      <dsp:nvSpPr>
        <dsp:cNvPr id="0" name=""/>
        <dsp:cNvSpPr/>
      </dsp:nvSpPr>
      <dsp:spPr>
        <a:xfrm>
          <a:off x="525780" y="151632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İstihkaktan kesinti yapılarak ödeme</a:t>
          </a:r>
          <a:endParaRPr lang="tr-TR" sz="3300" kern="1200" dirty="0"/>
        </a:p>
      </dsp:txBody>
      <dsp:txXfrm>
        <a:off x="573335" y="1563884"/>
        <a:ext cx="7265810" cy="879050"/>
      </dsp:txXfrm>
    </dsp:sp>
    <dsp:sp modelId="{033F2B77-FE82-4071-B9A8-9AB2DABBD1EC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EDC4A0-56B5-4698-ADE6-D35FA9335217}">
      <dsp:nvSpPr>
        <dsp:cNvPr id="0" name=""/>
        <dsp:cNvSpPr/>
      </dsp:nvSpPr>
      <dsp:spPr>
        <a:xfrm>
          <a:off x="525780" y="301320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Basılı damga konulması ile ödeme</a:t>
          </a:r>
          <a:endParaRPr lang="tr-TR" sz="3300" kern="1200" dirty="0"/>
        </a:p>
      </dsp:txBody>
      <dsp:txXfrm>
        <a:off x="573335" y="3060764"/>
        <a:ext cx="7265810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192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68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82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58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80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4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969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445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218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531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57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76522-7D59-4875-A10F-F241ED4F245B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AACE9-3615-4A22-B3C3-89B9E73605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81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DAMGA VERGİSİ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YRD. DOÇ. DR. EDA ÖZDİLER KÜÇÜK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8343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488 sayılı Damga Vergisi </a:t>
            </a:r>
            <a:r>
              <a:rPr lang="tr-TR" dirty="0"/>
              <a:t>K</a:t>
            </a:r>
            <a:r>
              <a:rPr lang="tr-TR" dirty="0" smtClean="0"/>
              <a:t>anununa göre, </a:t>
            </a:r>
            <a:r>
              <a:rPr lang="tr-TR" dirty="0"/>
              <a:t>Bu Kanuna ekli (1) sayılı tabloda yazılı kağıtlar Damga vergisine tabidir.</a:t>
            </a:r>
          </a:p>
          <a:p>
            <a:r>
              <a:rPr lang="tr-TR" dirty="0"/>
              <a:t>Bu kanundaki kağıtlar terimi, </a:t>
            </a:r>
            <a:r>
              <a:rPr lang="tr-TR" dirty="0" smtClean="0"/>
              <a:t>yazılıp </a:t>
            </a:r>
            <a:r>
              <a:rPr lang="tr-TR" dirty="0"/>
              <a:t>imzalamak veya imza yerine geçen bir işaret konmak suretiyle düzenlenen ve </a:t>
            </a:r>
            <a:r>
              <a:rPr lang="tr-TR" dirty="0" smtClean="0"/>
              <a:t>herhangi </a:t>
            </a:r>
            <a:r>
              <a:rPr lang="tr-TR" dirty="0"/>
              <a:t>bir hususu ispat veya belli etmek için ibraz edilebilecek olan belgeler ile elektronik imza kullanılmak suretiyle </a:t>
            </a:r>
            <a:r>
              <a:rPr lang="tr-TR" dirty="0" smtClean="0"/>
              <a:t>manyetik </a:t>
            </a:r>
            <a:r>
              <a:rPr lang="tr-TR" dirty="0"/>
              <a:t>ortamda ve elektronik veri şeklinde </a:t>
            </a:r>
            <a:r>
              <a:rPr lang="tr-TR" dirty="0" smtClean="0"/>
              <a:t>oluşturulan </a:t>
            </a:r>
            <a:r>
              <a:rPr lang="tr-TR" dirty="0"/>
              <a:t>belgeleri ifade </a:t>
            </a:r>
            <a:r>
              <a:rPr lang="tr-TR" dirty="0" smtClean="0"/>
              <a:t>eder.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82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Damga Vergisinin mükellefi kağıtları imza edenlerdir.</a:t>
            </a:r>
          </a:p>
          <a:p>
            <a:r>
              <a:rPr lang="tr-TR" dirty="0"/>
              <a:t>Resmi dairelerle kişiler arasındaki işlemlere ait kağıtların Damga Vergisini kişiler öder.</a:t>
            </a:r>
          </a:p>
          <a:p>
            <a:r>
              <a:rPr lang="tr-TR" dirty="0"/>
              <a:t>Bir kağıdın tabi olacağı </a:t>
            </a:r>
            <a:r>
              <a:rPr lang="tr-TR" dirty="0" smtClean="0"/>
              <a:t>verginin </a:t>
            </a:r>
            <a:r>
              <a:rPr lang="tr-TR" dirty="0"/>
              <a:t>tayini için o kağıdın mahiyetine bakılır ve buna göre tabloda yazılı </a:t>
            </a:r>
            <a:r>
              <a:rPr lang="tr-TR" dirty="0" smtClean="0"/>
              <a:t>vergisi </a:t>
            </a:r>
            <a:r>
              <a:rPr lang="tr-TR" dirty="0"/>
              <a:t>bulunur.</a:t>
            </a:r>
          </a:p>
          <a:p>
            <a:r>
              <a:rPr lang="tr-TR" dirty="0"/>
              <a:t>Kağıtların mahiyetlerinin tayininde, şekli kanunlarda belirtilmiş olanlarda kanunlardaki adlarına</a:t>
            </a:r>
            <a:r>
              <a:rPr lang="tr-TR" dirty="0" smtClean="0"/>
              <a:t>, belirtilmemiş olanlarda </a:t>
            </a:r>
            <a:r>
              <a:rPr lang="tr-TR" dirty="0"/>
              <a:t>üzerlerindeki yazının tazammun ettiği </a:t>
            </a:r>
            <a:r>
              <a:rPr lang="tr-TR" dirty="0" smtClean="0"/>
              <a:t>anlama bakılır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2940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kağıtta </a:t>
            </a:r>
            <a:r>
              <a:rPr lang="tr-TR" dirty="0" smtClean="0"/>
              <a:t>birbirinden </a:t>
            </a:r>
            <a:r>
              <a:rPr lang="tr-TR" dirty="0"/>
              <a:t>tamamen ayrı birden fazla akit ve işlem bulunduğu takdirde bunların </a:t>
            </a:r>
            <a:r>
              <a:rPr lang="tr-TR" dirty="0" err="1"/>
              <a:t>herbirinden</a:t>
            </a:r>
            <a:r>
              <a:rPr lang="tr-TR" dirty="0"/>
              <a:t> </a:t>
            </a:r>
            <a:r>
              <a:rPr lang="tr-TR" dirty="0" smtClean="0"/>
              <a:t>ayrı ayrı </a:t>
            </a:r>
            <a:r>
              <a:rPr lang="tr-TR" dirty="0"/>
              <a:t>vergi alınır.</a:t>
            </a:r>
          </a:p>
          <a:p>
            <a:r>
              <a:rPr lang="tr-TR" dirty="0"/>
              <a:t>Bir kağıtta toplanan akit ve işlemler birbirine bağlı ve bir asıldan doğma oldukları takdirde Damga Vergisi</a:t>
            </a:r>
            <a:r>
              <a:rPr lang="tr-TR" dirty="0" smtClean="0"/>
              <a:t>, en </a:t>
            </a:r>
            <a:r>
              <a:rPr lang="tr-TR" dirty="0"/>
              <a:t>yüksek </a:t>
            </a:r>
            <a:r>
              <a:rPr lang="tr-TR" dirty="0" smtClean="0"/>
              <a:t>vergi </a:t>
            </a:r>
            <a:r>
              <a:rPr lang="tr-TR" dirty="0"/>
              <a:t>alınmasını gerektiren akit veya işlem üzerinden alınır.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89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Damga Vergisi nispi veya maktu olarak alınır.</a:t>
            </a:r>
          </a:p>
          <a:p>
            <a:r>
              <a:rPr lang="tr-TR" sz="3200" dirty="0"/>
              <a:t>Nispi vergide, kağıtların n</a:t>
            </a:r>
            <a:r>
              <a:rPr lang="tr-TR" sz="3200" dirty="0" smtClean="0"/>
              <a:t>evi </a:t>
            </a:r>
            <a:r>
              <a:rPr lang="tr-TR" sz="3200" dirty="0"/>
              <a:t>ve mahiyetlerine göre, bu kağıtlarda yazılı belli para, maktu vergide kağıtların </a:t>
            </a:r>
            <a:r>
              <a:rPr lang="tr-TR" sz="3200" dirty="0" smtClean="0"/>
              <a:t>mahiyetleri </a:t>
            </a:r>
            <a:r>
              <a:rPr lang="tr-TR" sz="3200" dirty="0"/>
              <a:t>esastır.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43191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Kağıtların Damga </a:t>
            </a:r>
            <a:r>
              <a:rPr lang="tr-TR" dirty="0" smtClean="0"/>
              <a:t>Vergisi Damga </a:t>
            </a:r>
            <a:r>
              <a:rPr lang="tr-TR" dirty="0"/>
              <a:t>V</a:t>
            </a:r>
            <a:r>
              <a:rPr lang="tr-TR" dirty="0" smtClean="0"/>
              <a:t>ergisi Kanununa </a:t>
            </a:r>
            <a:r>
              <a:rPr lang="tr-TR" dirty="0"/>
              <a:t>ekli (1) sayılı tabloda yazılı nispet veya miktarlarda alınır. </a:t>
            </a:r>
          </a:p>
          <a:p>
            <a:r>
              <a:rPr lang="tr-TR" dirty="0"/>
              <a:t>H</a:t>
            </a:r>
            <a:r>
              <a:rPr lang="tr-TR" dirty="0" smtClean="0"/>
              <a:t>er </a:t>
            </a:r>
            <a:r>
              <a:rPr lang="tr-TR" dirty="0"/>
              <a:t>bir kağıt için hesaplanacak vergi tutarı (1) sayılı tabloda yer </a:t>
            </a:r>
            <a:r>
              <a:rPr lang="tr-TR" dirty="0" smtClean="0"/>
              <a:t>alan sınırlamalar </a:t>
            </a:r>
            <a:r>
              <a:rPr lang="tr-TR" dirty="0"/>
              <a:t>saklı kalmak üzere 800 bin Yeni Türk Lirasını aşamaz. Bir önceki yılda uygulanan bu azami tutar, her takvim </a:t>
            </a:r>
            <a:r>
              <a:rPr lang="tr-TR" dirty="0" smtClean="0"/>
              <a:t>yılı başından </a:t>
            </a:r>
            <a:r>
              <a:rPr lang="tr-TR" dirty="0"/>
              <a:t>geçerli olmak üzere, o yıl için tespit ve ilan </a:t>
            </a:r>
            <a:r>
              <a:rPr lang="tr-TR" dirty="0" smtClean="0"/>
              <a:t>olunan </a:t>
            </a:r>
            <a:r>
              <a:rPr lang="tr-TR" dirty="0"/>
              <a:t>yeniden değerleme oranında artırılır. </a:t>
            </a:r>
          </a:p>
          <a:p>
            <a:r>
              <a:rPr lang="tr-TR" dirty="0" smtClean="0"/>
              <a:t>Bakanlar </a:t>
            </a:r>
            <a:r>
              <a:rPr lang="tr-TR" dirty="0"/>
              <a:t>Kurulu yeniden değerleme oranının % 50 </a:t>
            </a:r>
            <a:r>
              <a:rPr lang="tr-TR" dirty="0" smtClean="0"/>
              <a:t>fazlasını </a:t>
            </a:r>
            <a:r>
              <a:rPr lang="tr-TR" dirty="0"/>
              <a:t>geçmemek ve % 20'sinden az olmamak üzere yeni </a:t>
            </a:r>
            <a:r>
              <a:rPr lang="tr-TR" dirty="0" smtClean="0"/>
              <a:t>oranlar </a:t>
            </a:r>
            <a:r>
              <a:rPr lang="tr-TR" dirty="0"/>
              <a:t>tespit etmeye yetkilidir.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7496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Damga Vergisinin Ödeme Şekilleri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1749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4214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Damga Vergisi Kanunun 24. maddesine göre, vergiye </a:t>
            </a:r>
            <a:r>
              <a:rPr lang="tr-TR" dirty="0"/>
              <a:t>tabi kağıtların Damga Vergisinin ödenmemesinden veya noksan ödenmesinden dolayı alınması </a:t>
            </a:r>
            <a:r>
              <a:rPr lang="tr-TR" dirty="0" err="1" smtClean="0"/>
              <a:t>lazımgelen</a:t>
            </a:r>
            <a:r>
              <a:rPr lang="tr-TR" dirty="0" smtClean="0"/>
              <a:t> </a:t>
            </a:r>
            <a:r>
              <a:rPr lang="tr-TR" dirty="0"/>
              <a:t>vergi ve cezadan, </a:t>
            </a:r>
            <a:r>
              <a:rPr lang="tr-TR" dirty="0" smtClean="0"/>
              <a:t>mükelleflere rücu </a:t>
            </a:r>
            <a:r>
              <a:rPr lang="tr-TR" dirty="0"/>
              <a:t>hakkı olmak üzere, kağıtları ibraz edenler sorumludur.</a:t>
            </a:r>
          </a:p>
          <a:p>
            <a:r>
              <a:rPr lang="tr-TR" dirty="0" smtClean="0"/>
              <a:t>Birden </a:t>
            </a:r>
            <a:r>
              <a:rPr lang="tr-TR" dirty="0"/>
              <a:t>fazla kişi tarafından imza edilen </a:t>
            </a:r>
            <a:r>
              <a:rPr lang="tr-TR" dirty="0" err="1"/>
              <a:t>kagıtlara</a:t>
            </a:r>
            <a:r>
              <a:rPr lang="tr-TR" dirty="0"/>
              <a:t> ait vergi </a:t>
            </a:r>
            <a:r>
              <a:rPr lang="tr-TR"/>
              <a:t>ve </a:t>
            </a:r>
            <a:r>
              <a:rPr lang="tr-TR" smtClean="0"/>
              <a:t>cezanın tamamından </a:t>
            </a:r>
            <a:r>
              <a:rPr lang="tr-TR" dirty="0"/>
              <a:t>imza edenler </a:t>
            </a:r>
            <a:r>
              <a:rPr lang="tr-TR" dirty="0" err="1"/>
              <a:t>müteselsilen</a:t>
            </a:r>
            <a:r>
              <a:rPr lang="tr-TR" dirty="0"/>
              <a:t> sorumludurlar.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0875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371</Words>
  <Application>Microsoft Office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DAMGA VERGİSİ</vt:lpstr>
      <vt:lpstr>PowerPoint Sunusu</vt:lpstr>
      <vt:lpstr>PowerPoint Sunusu</vt:lpstr>
      <vt:lpstr>PowerPoint Sunusu</vt:lpstr>
      <vt:lpstr>PowerPoint Sunusu</vt:lpstr>
      <vt:lpstr>PowerPoint Sunusu</vt:lpstr>
      <vt:lpstr>Damga Vergisinin Ödeme Şekilleri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DAMGA VERGİSİ</dc:title>
  <dc:creator>EDA OZDILER</dc:creator>
  <cp:lastModifiedBy>EDA OZDILER</cp:lastModifiedBy>
  <cp:revision>2</cp:revision>
  <dcterms:created xsi:type="dcterms:W3CDTF">2018-02-21T09:48:06Z</dcterms:created>
  <dcterms:modified xsi:type="dcterms:W3CDTF">2018-02-21T09:52:08Z</dcterms:modified>
</cp:coreProperties>
</file>