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00" r:id="rId2"/>
    <p:sldId id="312" r:id="rId3"/>
    <p:sldId id="313" r:id="rId4"/>
    <p:sldId id="314" r:id="rId5"/>
    <p:sldId id="315" r:id="rId6"/>
    <p:sldId id="316" r:id="rId7"/>
    <p:sldId id="321" r:id="rId8"/>
    <p:sldId id="32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9CE1FEC-D279-42E8-A44A-2085FFE00E6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BD1B2-97CF-40D4-8307-B09BB64D63B3}" type="datetimeFigureOut">
              <a:rPr lang="tr-TR" smtClean="0"/>
              <a:pPr/>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E1FEC-D279-42E8-A44A-2085FFE00E6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effectLst>
                  <a:outerShdw blurRad="38100" dist="38100" dir="2700000" algn="tl">
                    <a:srgbClr val="000000">
                      <a:alpha val="43137"/>
                    </a:srgbClr>
                  </a:outerShdw>
                </a:effectLst>
              </a:rPr>
              <a:t>Uluslararası Tebligat-1</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340768"/>
            <a:ext cx="9144000" cy="5517232"/>
          </a:xfrm>
        </p:spPr>
        <p:txBody>
          <a:bodyPr>
            <a:normAutofit/>
          </a:bodyPr>
          <a:lstStyle/>
          <a:p>
            <a:endParaRPr lang="tr-TR" dirty="0" smtClean="0"/>
          </a:p>
          <a:p>
            <a:r>
              <a:rPr lang="tr-TR" dirty="0" smtClean="0"/>
              <a:t>Tebligat </a:t>
            </a:r>
            <a:r>
              <a:rPr lang="tr-TR" dirty="0" smtClean="0"/>
              <a:t>hukuku açısından uluslararası tebligat, Türkiye’den yurt dışında mukim bir muhataba veya yurt dışından (yabancı bir ülkeden) Türkiye’de mukim bir muhataba yapılacak tebligatı ifade eder. Uluslararası tebligat türüne ve niteliğine göre iç hukuk veya uluslararası hukuk kurallarına göre yapılır.</a:t>
            </a:r>
          </a:p>
          <a:p>
            <a:r>
              <a:rPr lang="tr-TR"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effectLst>
                  <a:outerShdw blurRad="38100" dist="38100" dir="2700000" algn="tl">
                    <a:srgbClr val="000000">
                      <a:alpha val="43137"/>
                    </a:srgbClr>
                  </a:outerShdw>
                </a:effectLst>
              </a:rPr>
              <a:t>Uluslararası Tebligat-2</a:t>
            </a:r>
            <a:endParaRPr lang="tr-TR" b="1" dirty="0">
              <a:solidFill>
                <a:srgbClr val="FF0000"/>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340768"/>
            <a:ext cx="9144000" cy="5517232"/>
          </a:xfrm>
        </p:spPr>
        <p:txBody>
          <a:bodyPr>
            <a:normAutofit/>
          </a:bodyPr>
          <a:lstStyle/>
          <a:p>
            <a:r>
              <a:rPr lang="tr-TR" dirty="0" smtClean="0"/>
              <a:t>Genel olarak yabancı ülkede bulunanlara tebligat, PTT işletmesi dışında, uluslararası tebliğ açısından belirlenmiş yöntemlere uyularak yapılır. </a:t>
            </a:r>
            <a:r>
              <a:rPr lang="tr-TR" dirty="0" smtClean="0"/>
              <a:t>Türkiye’den </a:t>
            </a:r>
            <a:r>
              <a:rPr lang="tr-TR" dirty="0" smtClean="0"/>
              <a:t>çıkarılacak bir tebliğin yabancı ülkede mukim bir muhataba iç hukuka göre yapılması bazı koşulların varlığına bağlıdır.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052736"/>
          </a:xfrm>
        </p:spPr>
        <p:txBody>
          <a:bodyPr>
            <a:normAutofit fontScale="90000"/>
          </a:bodyPr>
          <a:lstStyle/>
          <a:p>
            <a:r>
              <a:rPr lang="tr-TR" dirty="0" smtClean="0">
                <a:effectLst>
                  <a:outerShdw blurRad="38100" dist="38100" dir="2700000" algn="tl">
                    <a:srgbClr val="000000">
                      <a:alpha val="43137"/>
                    </a:srgbClr>
                  </a:outerShdw>
                </a:effectLst>
              </a:rPr>
              <a:t>Yurtdışındaki Türk Vatandaşlarına Tebligat </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052736"/>
            <a:ext cx="9144000" cy="5805264"/>
          </a:xfrm>
        </p:spPr>
        <p:txBody>
          <a:bodyPr>
            <a:normAutofit/>
          </a:bodyPr>
          <a:lstStyle/>
          <a:p>
            <a:r>
              <a:rPr lang="tr-TR" dirty="0" smtClean="0"/>
              <a:t>Muhatap T.C. Vatandaşı ise tebliğ; o yerdeki Türkiye siyasi temsilciliği (büyükelçiliği) aracılığıyla veya konsolosu aracılığıyla o ülkenin mevzuatının izin verdiği yöntemle gönderilecek bildirim yoluyla yapılabilir.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7638"/>
          </a:xfrm>
        </p:spPr>
        <p:txBody>
          <a:bodyPr>
            <a:normAutofit fontScale="90000"/>
          </a:bodyPr>
          <a:lstStyle/>
          <a:p>
            <a:r>
              <a:rPr lang="tr-TR" dirty="0" smtClean="0">
                <a:effectLst>
                  <a:outerShdw blurRad="38100" dist="38100" dir="2700000" algn="tl">
                    <a:srgbClr val="000000">
                      <a:alpha val="43137"/>
                    </a:srgbClr>
                  </a:outerShdw>
                </a:effectLst>
              </a:rPr>
              <a:t>Yurtdışında Resmi Görevde bulunan </a:t>
            </a:r>
            <a:br>
              <a:rPr lang="tr-TR" dirty="0" smtClean="0">
                <a:effectLst>
                  <a:outerShdw blurRad="38100" dist="38100" dir="2700000" algn="tl">
                    <a:srgbClr val="000000">
                      <a:alpha val="43137"/>
                    </a:srgbClr>
                  </a:outerShdw>
                </a:effectLst>
              </a:rPr>
            </a:br>
            <a:r>
              <a:rPr lang="tr-TR" dirty="0" smtClean="0">
                <a:effectLst>
                  <a:outerShdw blurRad="38100" dist="38100" dir="2700000" algn="tl">
                    <a:srgbClr val="000000">
                      <a:alpha val="43137"/>
                    </a:srgbClr>
                  </a:outerShdw>
                </a:effectLst>
              </a:rPr>
              <a:t>Türk Memurlarına Tebligat </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600200"/>
            <a:ext cx="9144000" cy="5257800"/>
          </a:xfrm>
        </p:spPr>
        <p:txBody>
          <a:bodyPr>
            <a:normAutofit/>
          </a:bodyPr>
          <a:lstStyle/>
          <a:p>
            <a:r>
              <a:rPr lang="tr-TR" dirty="0" smtClean="0"/>
              <a:t>Yabancı ülkede resmi görevli olarak bulunan Türk memurlara tebligat Dışişleri Bakanlığı aracılığıyla yapılır.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7638"/>
          </a:xfrm>
        </p:spPr>
        <p:txBody>
          <a:bodyPr>
            <a:normAutofit fontScale="90000"/>
          </a:bodyPr>
          <a:lstStyle/>
          <a:p>
            <a:r>
              <a:rPr lang="tr-TR" dirty="0" smtClean="0">
                <a:effectLst>
                  <a:outerShdw blurRad="38100" dist="38100" dir="2700000" algn="tl">
                    <a:srgbClr val="000000">
                      <a:alpha val="43137"/>
                    </a:srgbClr>
                  </a:outerShdw>
                </a:effectLst>
              </a:rPr>
              <a:t>Yurtdışındaki Türk Askeri Şahıslara Tebligat </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196752"/>
            <a:ext cx="9144000" cy="5661248"/>
          </a:xfrm>
        </p:spPr>
        <p:txBody>
          <a:bodyPr>
            <a:normAutofit/>
          </a:bodyPr>
          <a:lstStyle/>
          <a:p>
            <a:r>
              <a:rPr lang="tr-TR" dirty="0" smtClean="0"/>
              <a:t>Yabancı ülkede görev yapan Türk askeri şahıslarına tebligat bağlı oldukları kuvvet komutanlıkları (hava,deniz veya kara) ve Jandarma Genel Komutanlığı aracılığıyla yapılır.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908720"/>
          </a:xfrm>
        </p:spPr>
        <p:txBody>
          <a:bodyPr>
            <a:normAutofit/>
          </a:bodyPr>
          <a:lstStyle/>
          <a:p>
            <a:r>
              <a:rPr lang="tr-TR" dirty="0" smtClean="0">
                <a:effectLst>
                  <a:outerShdw blurRad="38100" dist="38100" dir="2700000" algn="tl">
                    <a:srgbClr val="000000">
                      <a:alpha val="43137"/>
                    </a:srgbClr>
                  </a:outerShdw>
                </a:effectLst>
              </a:rPr>
              <a:t>Yurt Dışındaki Yabancılara Tebligat </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836712"/>
            <a:ext cx="9144000" cy="6021288"/>
          </a:xfrm>
        </p:spPr>
        <p:txBody>
          <a:bodyPr>
            <a:normAutofit/>
          </a:bodyPr>
          <a:lstStyle/>
          <a:p>
            <a:r>
              <a:rPr lang="tr-TR" dirty="0" smtClean="0"/>
              <a:t>Yabancı ülke ile Türkiye arasında adli yardım ve tebligata ilişkin akdedilmiş ikili bir sözleşme varsa, tebliğ evrakı bu sözleşmede yer alan hükümlere göre düzenlenir ve sözleşmede yazılı usule ilişkin hükümler </a:t>
            </a:r>
            <a:r>
              <a:rPr lang="tr-TR" dirty="0" smtClean="0"/>
              <a:t>uygulanır.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908720"/>
          </a:xfrm>
        </p:spPr>
        <p:txBody>
          <a:bodyPr/>
          <a:lstStyle/>
          <a:p>
            <a:r>
              <a:rPr lang="tr-TR" dirty="0" smtClean="0">
                <a:effectLst>
                  <a:outerShdw blurRad="38100" dist="38100" dir="2700000" algn="tl">
                    <a:srgbClr val="000000">
                      <a:alpha val="43137"/>
                    </a:srgbClr>
                  </a:outerShdw>
                </a:effectLst>
              </a:rPr>
              <a:t>Tebliğ usulü-4</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764704"/>
            <a:ext cx="9144000" cy="6093296"/>
          </a:xfrm>
        </p:spPr>
        <p:txBody>
          <a:bodyPr>
            <a:normAutofit/>
          </a:bodyPr>
          <a:lstStyle/>
          <a:p>
            <a:r>
              <a:rPr lang="tr-TR" dirty="0" smtClean="0"/>
              <a:t>Öncelikle </a:t>
            </a:r>
            <a:r>
              <a:rPr lang="tr-TR" dirty="0" smtClean="0"/>
              <a:t>tebligatın hangi konuda olduğu (hukuki ya da cezai) tespit edilecek ve gönderilecek ülke ile o konuda hangi tür sözleşme (ikili veya çok taraflı) bulunduğu araştırılıp, tebliğ evrakı o sözleşmeye göre hazırlanacaktır.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effectLst>
                  <a:outerShdw blurRad="38100" dist="38100" dir="2700000" algn="tl">
                    <a:srgbClr val="000000">
                      <a:alpha val="43137"/>
                    </a:srgbClr>
                  </a:outerShdw>
                </a:effectLst>
              </a:rPr>
              <a:t>Türkiye'de Kendilerine Tebligat Yapılamayacak Kişiler </a:t>
            </a:r>
            <a:endParaRPr lang="tr-TR"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484784"/>
            <a:ext cx="9144000" cy="5373216"/>
          </a:xfrm>
        </p:spPr>
        <p:txBody>
          <a:bodyPr>
            <a:normAutofit/>
          </a:bodyPr>
          <a:lstStyle/>
          <a:p>
            <a:r>
              <a:rPr lang="tr-TR" dirty="0" smtClean="0"/>
              <a:t>Büyükelçiler ve elçiler, maslahatgüzar, elçilik müsteşar ve katipleri, elçilik ataşeleri ile bu sayılanların eşleri ve birlikte oturan çocukları ve diğer aile fertleri ile diplomatik ayrıcalık ve bağışıklıktan yararlanmaları kabul edilmiş kişilere Türkiye'de doğrudan Tebligat Kanunu hükümlerine göre tebligat yapılamaz.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TotalTime>
  <Words>292</Words>
  <Application>Microsoft Office PowerPoint</Application>
  <PresentationFormat>Ekran Gösterisi (4:3)</PresentationFormat>
  <Paragraphs>18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Uluslararası Tebligat-1</vt:lpstr>
      <vt:lpstr>Uluslararası Tebligat-2</vt:lpstr>
      <vt:lpstr>Yurtdışındaki Türk Vatandaşlarına Tebligat </vt:lpstr>
      <vt:lpstr>Yurtdışında Resmi Görevde bulunan  Türk Memurlarına Tebligat </vt:lpstr>
      <vt:lpstr>Yurtdışındaki Türk Askeri Şahıslara Tebligat </vt:lpstr>
      <vt:lpstr>Yurt Dışındaki Yabancılara Tebligat </vt:lpstr>
      <vt:lpstr>Tebliğ usulü-4</vt:lpstr>
      <vt:lpstr>Türkiye'de Kendilerine Tebligat Yapılamayacak Kişiler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ADUZEP  Adalet Uzaktan Önlisans Programı 2013-2014  Eğitim-Öğretim Yılı Yargı Örgütü Dersleri</dc:title>
  <dc:creator>hakan</dc:creator>
  <cp:lastModifiedBy>Pelin Atila Yoruk</cp:lastModifiedBy>
  <cp:revision>41</cp:revision>
  <dcterms:created xsi:type="dcterms:W3CDTF">2013-09-24T13:25:28Z</dcterms:created>
  <dcterms:modified xsi:type="dcterms:W3CDTF">2017-11-13T19:01:05Z</dcterms:modified>
</cp:coreProperties>
</file>