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72" r:id="rId11"/>
    <p:sldId id="269" r:id="rId12"/>
    <p:sldId id="270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028970"/>
          </a:xfrm>
        </p:spPr>
        <p:txBody>
          <a:bodyPr/>
          <a:lstStyle/>
          <a:p>
            <a:pPr algn="ctr"/>
            <a:r>
              <a:rPr lang="tr-TR" b="1" dirty="0" smtClean="0"/>
              <a:t>Kas İskelet Sistemi Hastalıklarına Giriş ve Genel Özellikler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643314"/>
            <a:ext cx="7854696" cy="1337822"/>
          </a:xfrm>
        </p:spPr>
        <p:txBody>
          <a:bodyPr>
            <a:normAutofit/>
          </a:bodyPr>
          <a:lstStyle/>
          <a:p>
            <a:endParaRPr lang="tr-TR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İskelet kasları somatik sinir sistemi tarafından, kalp kası ve düz kaslar ise otonom sinir sistemi tarafından </a:t>
            </a:r>
            <a:r>
              <a:rPr lang="tr-TR" dirty="0" err="1" smtClean="0"/>
              <a:t>inerve</a:t>
            </a:r>
            <a:r>
              <a:rPr lang="tr-TR" dirty="0" smtClean="0"/>
              <a:t> edilir.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Kaslar vücut ağırlığının yaklaşık % 40-43’ ünü oluşturur.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Kas iskelet sistemi hastalıkları vücuttaki tüm eklem, kas , kemik, </a:t>
            </a:r>
            <a:r>
              <a:rPr lang="tr-TR" dirty="0" err="1" smtClean="0"/>
              <a:t>ligament</a:t>
            </a:r>
            <a:r>
              <a:rPr lang="tr-TR" dirty="0" smtClean="0"/>
              <a:t> ve yumuşak dokulardan bir veya birden fazlasını etkileyerek vücutta ağrı, </a:t>
            </a:r>
            <a:r>
              <a:rPr lang="tr-TR" dirty="0" err="1" smtClean="0"/>
              <a:t>postüral</a:t>
            </a:r>
            <a:r>
              <a:rPr lang="tr-TR" dirty="0" smtClean="0"/>
              <a:t> bozukluk, hareket yetersizliği ve fonksiyonellikte azalma gibi semptomlar ortaya çıkaran hastalıkların genel adıdır.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Başlıca </a:t>
            </a:r>
            <a:r>
              <a:rPr lang="tr-TR" b="1" dirty="0" err="1" smtClean="0"/>
              <a:t>Musculoskeletal</a:t>
            </a:r>
            <a:r>
              <a:rPr lang="tr-TR" b="1" dirty="0" smtClean="0"/>
              <a:t> Sistem Hastalıkları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Artrit</a:t>
            </a:r>
            <a:r>
              <a:rPr lang="tr-TR" dirty="0" smtClean="0"/>
              <a:t> (RA)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Osteoartrit</a:t>
            </a:r>
            <a:r>
              <a:rPr lang="tr-TR" dirty="0" smtClean="0"/>
              <a:t> (OA)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Bel-boyun ağrıları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Ailevi Akdeniz Ateşi (</a:t>
            </a:r>
            <a:r>
              <a:rPr lang="tr-TR" dirty="0" err="1" smtClean="0"/>
              <a:t>Familial</a:t>
            </a:r>
            <a:r>
              <a:rPr lang="tr-TR" dirty="0" smtClean="0"/>
              <a:t> </a:t>
            </a:r>
            <a:r>
              <a:rPr lang="tr-TR" dirty="0" err="1" smtClean="0"/>
              <a:t>Mediterranean</a:t>
            </a:r>
            <a:r>
              <a:rPr lang="tr-TR" dirty="0" smtClean="0"/>
              <a:t> </a:t>
            </a:r>
            <a:r>
              <a:rPr lang="tr-TR" dirty="0" err="1" smtClean="0"/>
              <a:t>Fever</a:t>
            </a:r>
            <a:r>
              <a:rPr lang="tr-TR" dirty="0" smtClean="0"/>
              <a:t>-FMF)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Ankilozan</a:t>
            </a:r>
            <a:r>
              <a:rPr lang="tr-TR" dirty="0" smtClean="0"/>
              <a:t> </a:t>
            </a:r>
            <a:r>
              <a:rPr lang="tr-TR" dirty="0" err="1" smtClean="0"/>
              <a:t>Spondilit</a:t>
            </a:r>
            <a:r>
              <a:rPr lang="tr-TR" dirty="0" smtClean="0"/>
              <a:t> (</a:t>
            </a:r>
            <a:r>
              <a:rPr lang="tr-TR" smtClean="0"/>
              <a:t>AS)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Fibromyalji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Raşitizm ( </a:t>
            </a:r>
            <a:r>
              <a:rPr lang="tr-TR" dirty="0" err="1" smtClean="0"/>
              <a:t>Rickets</a:t>
            </a:r>
            <a:r>
              <a:rPr lang="tr-TR" dirty="0" smtClean="0"/>
              <a:t> 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Osteoporoz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 Anatomisine Giriş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Anatomi insan vücudunu oluşturan yapıların normal şekil, yapı, pozisyon ve fonksiyonları ile aralarındaki ilişkileri inceleyen en eski tıp dalıdır.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Bilinen ilk çalışmalar M.Ö. 500 yıllarında Mısır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Kemikler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Kemiklerin vücuttaki başlıca görevleri koruma ve destek fonksiyonudur.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Bunun dışında kan hücrelerinin yapımı ve bazı minerallerin depolanması fonksiyonları da vardır.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Ayrıca kasların tutunma yerleri oldukları için hareket sisteminin önemli bir kısmını oluşturur.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Yeni doğandaki kemik sayısı 270 civarı iken bu sayı erişkinde 206 civarına iner.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Kemiklerin eklem yüzleri dışında kalan kısımları </a:t>
            </a:r>
            <a:r>
              <a:rPr lang="tr-TR" dirty="0" err="1" smtClean="0"/>
              <a:t>periosteum</a:t>
            </a:r>
            <a:r>
              <a:rPr lang="tr-TR" dirty="0" smtClean="0"/>
              <a:t> denilen zar ile çevrilidir.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Kemik Tipleri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smtClean="0"/>
              <a:t> Uzun Kemikler: </a:t>
            </a:r>
            <a:r>
              <a:rPr lang="tr-TR" dirty="0" smtClean="0"/>
              <a:t>Uzunluğu, genişlik ve kalınlığından daha fazla olan kemiklerdir. Üzerlerindeki eklem yüzleri eklem kıkırdağı ile kaplıdır. </a:t>
            </a:r>
            <a:r>
              <a:rPr lang="tr-TR" dirty="0" err="1" smtClean="0"/>
              <a:t>Humerus</a:t>
            </a:r>
            <a:r>
              <a:rPr lang="tr-TR" dirty="0" smtClean="0"/>
              <a:t>, </a:t>
            </a:r>
            <a:r>
              <a:rPr lang="tr-TR" dirty="0" err="1" smtClean="0"/>
              <a:t>femur</a:t>
            </a:r>
            <a:r>
              <a:rPr lang="tr-TR" dirty="0" smtClean="0"/>
              <a:t> vb.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 Kısa Kemikler: </a:t>
            </a:r>
            <a:r>
              <a:rPr lang="tr-TR" dirty="0" smtClean="0"/>
              <a:t>Uzunluğu, genişliği ve kalınlığı yaklaşık olarak birbirine eşit olan kemiklerdir. </a:t>
            </a:r>
            <a:r>
              <a:rPr lang="tr-TR" dirty="0" err="1" smtClean="0"/>
              <a:t>Ossa</a:t>
            </a:r>
            <a:r>
              <a:rPr lang="tr-TR" dirty="0" smtClean="0"/>
              <a:t> </a:t>
            </a:r>
            <a:r>
              <a:rPr lang="tr-TR" dirty="0" err="1" smtClean="0"/>
              <a:t>carpi</a:t>
            </a:r>
            <a:r>
              <a:rPr lang="tr-TR" dirty="0" smtClean="0"/>
              <a:t>, </a:t>
            </a:r>
            <a:r>
              <a:rPr lang="tr-TR" dirty="0" err="1" smtClean="0"/>
              <a:t>ossa</a:t>
            </a:r>
            <a:r>
              <a:rPr lang="tr-TR" dirty="0" smtClean="0"/>
              <a:t> </a:t>
            </a:r>
            <a:r>
              <a:rPr lang="tr-TR" dirty="0" err="1" smtClean="0"/>
              <a:t>tarsi</a:t>
            </a:r>
            <a:r>
              <a:rPr lang="tr-TR" dirty="0" smtClean="0"/>
              <a:t> vb.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None/>
            </a:pP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smtClean="0"/>
              <a:t>Yassı Kemikler: </a:t>
            </a:r>
            <a:r>
              <a:rPr lang="tr-TR" dirty="0" err="1" smtClean="0"/>
              <a:t>Os</a:t>
            </a:r>
            <a:r>
              <a:rPr lang="tr-TR" dirty="0" smtClean="0"/>
              <a:t> </a:t>
            </a:r>
            <a:r>
              <a:rPr lang="tr-TR" dirty="0" err="1" smtClean="0"/>
              <a:t>parietale</a:t>
            </a:r>
            <a:r>
              <a:rPr lang="tr-TR" dirty="0" smtClean="0"/>
              <a:t>, </a:t>
            </a:r>
            <a:r>
              <a:rPr lang="tr-TR" dirty="0" err="1" smtClean="0"/>
              <a:t>os</a:t>
            </a:r>
            <a:r>
              <a:rPr lang="tr-TR" dirty="0" smtClean="0"/>
              <a:t> </a:t>
            </a:r>
            <a:r>
              <a:rPr lang="tr-TR" dirty="0" err="1" smtClean="0"/>
              <a:t>occipitale</a:t>
            </a:r>
            <a:r>
              <a:rPr lang="tr-TR" dirty="0" smtClean="0"/>
              <a:t>, </a:t>
            </a:r>
            <a:r>
              <a:rPr lang="tr-TR" dirty="0" err="1" smtClean="0"/>
              <a:t>costae</a:t>
            </a:r>
            <a:r>
              <a:rPr lang="tr-TR" dirty="0" smtClean="0"/>
              <a:t> ve </a:t>
            </a:r>
            <a:r>
              <a:rPr lang="tr-TR" dirty="0" err="1" smtClean="0"/>
              <a:t>sternum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 </a:t>
            </a:r>
            <a:r>
              <a:rPr lang="tr-TR" b="1" dirty="0" err="1" smtClean="0"/>
              <a:t>Sesamoid</a:t>
            </a:r>
            <a:r>
              <a:rPr lang="tr-TR" b="1" dirty="0" smtClean="0"/>
              <a:t> Kemikler: </a:t>
            </a:r>
            <a:r>
              <a:rPr lang="tr-TR" dirty="0" err="1" smtClean="0"/>
              <a:t>Tendon</a:t>
            </a:r>
            <a:r>
              <a:rPr lang="tr-TR" dirty="0" smtClean="0"/>
              <a:t> içerisinde yer alan genellikle küçük kemiklerdir. </a:t>
            </a:r>
            <a:r>
              <a:rPr lang="tr-TR" dirty="0" err="1" smtClean="0"/>
              <a:t>Patella</a:t>
            </a:r>
            <a:r>
              <a:rPr lang="tr-TR" dirty="0" smtClean="0"/>
              <a:t> en güzel örnektir.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 Havalı Kemikler: </a:t>
            </a:r>
            <a:r>
              <a:rPr lang="tr-TR" dirty="0" smtClean="0"/>
              <a:t>İçinde sinüs denilen hava boşlukları vardır. </a:t>
            </a:r>
            <a:r>
              <a:rPr lang="tr-TR" dirty="0" err="1" smtClean="0"/>
              <a:t>Maxilla</a:t>
            </a:r>
            <a:r>
              <a:rPr lang="tr-TR" dirty="0" smtClean="0"/>
              <a:t> gibi.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 Düzensiz Kemikler: </a:t>
            </a:r>
            <a:r>
              <a:rPr lang="tr-TR" dirty="0" smtClean="0"/>
              <a:t>Hiçbir gruba uymayan kemiklerdir. </a:t>
            </a:r>
            <a:r>
              <a:rPr lang="tr-TR" dirty="0" err="1" smtClean="0"/>
              <a:t>Sacrum</a:t>
            </a:r>
            <a:r>
              <a:rPr lang="tr-TR" dirty="0" smtClean="0"/>
              <a:t>, </a:t>
            </a:r>
            <a:r>
              <a:rPr lang="tr-TR" dirty="0" err="1" smtClean="0"/>
              <a:t>coxa</a:t>
            </a:r>
            <a:r>
              <a:rPr lang="tr-TR" dirty="0" smtClean="0"/>
              <a:t> , </a:t>
            </a:r>
            <a:r>
              <a:rPr lang="tr-TR" dirty="0" err="1" smtClean="0"/>
              <a:t>mandibula</a:t>
            </a:r>
            <a:r>
              <a:rPr lang="tr-TR" dirty="0" smtClean="0"/>
              <a:t> vb.</a:t>
            </a:r>
            <a:r>
              <a:rPr lang="tr-TR" b="1" dirty="0" smtClean="0"/>
              <a:t> 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Eklemler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İki veya daha fazla sayıda kemiğin bir araya gelerek oluşturdukları yapılardır.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Bir eklemde hareketin olması şart değildir.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En yaygın yapılan sınıflama hareket yeteneklerine göre yapılan sınıflamadır.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smtClean="0"/>
              <a:t>Oynamaz Eklemler:</a:t>
            </a:r>
            <a:r>
              <a:rPr lang="tr-TR" dirty="0" smtClean="0"/>
              <a:t>Bu eklem tipi hareketsizdir. Eklem yüzleri arasında boşluk yoktur ve burada </a:t>
            </a:r>
            <a:r>
              <a:rPr lang="tr-TR" dirty="0" err="1" smtClean="0"/>
              <a:t>fibröz</a:t>
            </a:r>
            <a:r>
              <a:rPr lang="tr-TR" dirty="0" smtClean="0"/>
              <a:t> bağ dokusu bulunur.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smtClean="0"/>
              <a:t>Yarı Oynar Eklemler</a:t>
            </a:r>
            <a:r>
              <a:rPr lang="tr-TR" dirty="0" smtClean="0"/>
              <a:t>: Eklem yüzleri arasında boşluk yoktur. Eklem yüzleri arasında kıkırdak dokusu bulunur.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smtClean="0"/>
              <a:t>Oynar Eklemler: </a:t>
            </a:r>
            <a:r>
              <a:rPr lang="tr-TR" dirty="0" smtClean="0"/>
              <a:t>Bu eklem tipi hareketlidir. Eklemi oluşturan kemikler ayrıdır. Eklem yüzleri birbiri ile temas eder ancak yapısal </a:t>
            </a:r>
            <a:r>
              <a:rPr lang="tr-TR" smtClean="0"/>
              <a:t>devamlılık göstermezler.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Kaslar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Kas dokusu iskelet kası, kalp kası, düz kas olmak üzere üçe ayrılır.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İskelet ve kalp kası çizgili, düz kas ise çizgisiz kas grubundadır.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370</TotalTime>
  <Words>456</Words>
  <Application>Microsoft Office PowerPoint</Application>
  <PresentationFormat>Ekran Gösterisi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Calibri</vt:lpstr>
      <vt:lpstr>Constantia</vt:lpstr>
      <vt:lpstr>Wingdings</vt:lpstr>
      <vt:lpstr>Wingdings 2</vt:lpstr>
      <vt:lpstr>Akış</vt:lpstr>
      <vt:lpstr>Kas İskelet Sistemi Hastalıklarına Giriş ve Genel Özellikler</vt:lpstr>
      <vt:lpstr>İnsan Anatomisine Giriş</vt:lpstr>
      <vt:lpstr>Kemikler</vt:lpstr>
      <vt:lpstr>PowerPoint Sunusu</vt:lpstr>
      <vt:lpstr>Kemik Tipleri</vt:lpstr>
      <vt:lpstr>PowerPoint Sunusu</vt:lpstr>
      <vt:lpstr>Eklemler</vt:lpstr>
      <vt:lpstr>PowerPoint Sunusu</vt:lpstr>
      <vt:lpstr>Kaslar</vt:lpstr>
      <vt:lpstr>PowerPoint Sunusu</vt:lpstr>
      <vt:lpstr>PowerPoint Sunusu</vt:lpstr>
      <vt:lpstr>Başlıca Musculoskeletal Sistem Hastalıkları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 İskelet Sistemi Hastalıklarına Giriş ve Genel Özellikler</dc:title>
  <dc:creator>fztmerve</dc:creator>
  <cp:lastModifiedBy>sinan sert</cp:lastModifiedBy>
  <cp:revision>14</cp:revision>
  <dcterms:created xsi:type="dcterms:W3CDTF">2018-10-01T22:35:06Z</dcterms:created>
  <dcterms:modified xsi:type="dcterms:W3CDTF">2019-07-31T08:08:28Z</dcterms:modified>
</cp:coreProperties>
</file>