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21"/>
  </p:notesMasterIdLst>
  <p:sldIdLst>
    <p:sldId id="335" r:id="rId2"/>
    <p:sldId id="260" r:id="rId3"/>
    <p:sldId id="261" r:id="rId4"/>
    <p:sldId id="262" r:id="rId5"/>
    <p:sldId id="270" r:id="rId6"/>
    <p:sldId id="263" r:id="rId7"/>
    <p:sldId id="267" r:id="rId8"/>
    <p:sldId id="268" r:id="rId9"/>
    <p:sldId id="327" r:id="rId10"/>
    <p:sldId id="326" r:id="rId11"/>
    <p:sldId id="269" r:id="rId12"/>
    <p:sldId id="271" r:id="rId13"/>
    <p:sldId id="297" r:id="rId14"/>
    <p:sldId id="292" r:id="rId15"/>
    <p:sldId id="274" r:id="rId16"/>
    <p:sldId id="293" r:id="rId17"/>
    <p:sldId id="276" r:id="rId18"/>
    <p:sldId id="294" r:id="rId19"/>
    <p:sldId id="333"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91815" autoAdjust="0"/>
  </p:normalViewPr>
  <p:slideViewPr>
    <p:cSldViewPr>
      <p:cViewPr varScale="1">
        <p:scale>
          <a:sx n="80" d="100"/>
          <a:sy n="80" d="100"/>
        </p:scale>
        <p:origin x="1531"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00E11-406C-495E-A4AC-66179B4D1FEF}" type="datetimeFigureOut">
              <a:rPr lang="tr-TR" smtClean="0"/>
              <a:pPr/>
              <a:t>11.05.2020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76B24-E6D4-49F0-B959-733963736C4B}" type="slidenum">
              <a:rPr lang="tr-TR" smtClean="0"/>
              <a:pPr/>
              <a:t>‹#›</a:t>
            </a:fld>
            <a:endParaRPr lang="tr-TR"/>
          </a:p>
        </p:txBody>
      </p:sp>
    </p:spTree>
    <p:extLst>
      <p:ext uri="{BB962C8B-B14F-4D97-AF65-F5344CB8AC3E}">
        <p14:creationId xmlns:p14="http://schemas.microsoft.com/office/powerpoint/2010/main" val="188540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E676B24-E6D4-49F0-B959-733963736C4B}" type="slidenum">
              <a:rPr lang="tr-TR" smtClean="0"/>
              <a:pPr/>
              <a:t>12</a:t>
            </a:fld>
            <a:endParaRPr lang="tr-TR"/>
          </a:p>
        </p:txBody>
      </p:sp>
    </p:spTree>
    <p:extLst>
      <p:ext uri="{BB962C8B-B14F-4D97-AF65-F5344CB8AC3E}">
        <p14:creationId xmlns:p14="http://schemas.microsoft.com/office/powerpoint/2010/main" val="17731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E676B24-E6D4-49F0-B959-733963736C4B}" type="slidenum">
              <a:rPr lang="tr-TR" smtClean="0"/>
              <a:pPr/>
              <a:t>14</a:t>
            </a:fld>
            <a:endParaRPr lang="tr-TR"/>
          </a:p>
        </p:txBody>
      </p:sp>
    </p:spTree>
    <p:extLst>
      <p:ext uri="{BB962C8B-B14F-4D97-AF65-F5344CB8AC3E}">
        <p14:creationId xmlns:p14="http://schemas.microsoft.com/office/powerpoint/2010/main" val="393482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p>
            <a:fld id="{B2FFF40D-CB73-4AD6-8EAB-EC181FC2DC1F}" type="datetimeFigureOut">
              <a:rPr lang="tr-TR" smtClean="0"/>
              <a:pPr/>
              <a:t>11.05.2020</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1FEDE5D2-659B-4191-8EB7-1C39D608ECB0}"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2FFF40D-CB73-4AD6-8EAB-EC181FC2DC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FEDE5D2-659B-4191-8EB7-1C39D608ECB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2FFF40D-CB73-4AD6-8EAB-EC181FC2DC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FEDE5D2-659B-4191-8EB7-1C39D608ECB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2FFF40D-CB73-4AD6-8EAB-EC181FC2DC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FEDE5D2-659B-4191-8EB7-1C39D608ECB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B2FFF40D-CB73-4AD6-8EAB-EC181FC2DC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FEDE5D2-659B-4191-8EB7-1C39D608ECB0}"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B2FFF40D-CB73-4AD6-8EAB-EC181FC2DC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FEDE5D2-659B-4191-8EB7-1C39D608ECB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B2FFF40D-CB73-4AD6-8EAB-EC181FC2DC1F}" type="datetimeFigureOut">
              <a:rPr lang="tr-TR" smtClean="0"/>
              <a:pPr/>
              <a:t>11.05.2020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FEDE5D2-659B-4191-8EB7-1C39D608ECB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B2FFF40D-CB73-4AD6-8EAB-EC181FC2DC1F}" type="datetimeFigureOut">
              <a:rPr lang="tr-TR" smtClean="0"/>
              <a:pPr/>
              <a:t>11.05.2020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FEDE5D2-659B-4191-8EB7-1C39D608ECB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B2FFF40D-CB73-4AD6-8EAB-EC181FC2DC1F}" type="datetimeFigureOut">
              <a:rPr lang="tr-TR" smtClean="0"/>
              <a:pPr/>
              <a:t>11.05.2020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FEDE5D2-659B-4191-8EB7-1C39D608ECB0}"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B2FFF40D-CB73-4AD6-8EAB-EC181FC2DC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FEDE5D2-659B-4191-8EB7-1C39D608ECB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B2FFF40D-CB73-4AD6-8EAB-EC181FC2DC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FEDE5D2-659B-4191-8EB7-1C39D608ECB0}"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2FFF40D-CB73-4AD6-8EAB-EC181FC2DC1F}" type="datetimeFigureOut">
              <a:rPr lang="tr-TR" smtClean="0"/>
              <a:pPr/>
              <a:t>11.05.2020</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EDE5D2-659B-4191-8EB7-1C39D608ECB0}"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a:extLst>
              <a:ext uri="{FF2B5EF4-FFF2-40B4-BE49-F238E27FC236}">
                <a16:creationId xmlns:a16="http://schemas.microsoft.com/office/drawing/2014/main" id="{1738C273-F9CB-4C75-B942-D706FE0AD8B2}"/>
              </a:ext>
            </a:extLst>
          </p:cNvPr>
          <p:cNvSpPr txBox="1"/>
          <p:nvPr/>
        </p:nvSpPr>
        <p:spPr>
          <a:xfrm>
            <a:off x="3214678" y="214290"/>
            <a:ext cx="3429024"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3" name="Alt Başlık 2">
            <a:extLst>
              <a:ext uri="{FF2B5EF4-FFF2-40B4-BE49-F238E27FC236}">
                <a16:creationId xmlns:a16="http://schemas.microsoft.com/office/drawing/2014/main" id="{25BF0E46-5E7F-4448-8AE2-C0F2B5FE990C}"/>
              </a:ext>
            </a:extLst>
          </p:cNvPr>
          <p:cNvSpPr txBox="1">
            <a:spLocks/>
          </p:cNvSpPr>
          <p:nvPr/>
        </p:nvSpPr>
        <p:spPr>
          <a:xfrm>
            <a:off x="3143240" y="6215082"/>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4" name="3 Dikdörtgen"/>
          <p:cNvSpPr/>
          <p:nvPr/>
        </p:nvSpPr>
        <p:spPr>
          <a:xfrm>
            <a:off x="2643174" y="1428736"/>
            <a:ext cx="4572000" cy="1077218"/>
          </a:xfrm>
          <a:prstGeom prst="rect">
            <a:avLst/>
          </a:prstGeom>
        </p:spPr>
        <p:txBody>
          <a:bodyPr>
            <a:spAutoFit/>
          </a:bodyPr>
          <a:lstStyle/>
          <a:p>
            <a:pPr algn="ctr"/>
            <a:r>
              <a:rPr lang="tr-TR" sz="3200" dirty="0" smtClean="0">
                <a:solidFill>
                  <a:srgbClr val="3B419B"/>
                </a:solidFill>
                <a:latin typeface="Times New Roman" pitchFamily="18" charset="0"/>
                <a:cs typeface="Times New Roman" pitchFamily="18" charset="0"/>
              </a:rPr>
              <a:t>COG 450 </a:t>
            </a:r>
            <a:br>
              <a:rPr lang="tr-TR" sz="3200" dirty="0" smtClean="0">
                <a:solidFill>
                  <a:srgbClr val="3B419B"/>
                </a:solidFill>
                <a:latin typeface="Times New Roman" pitchFamily="18" charset="0"/>
                <a:cs typeface="Times New Roman" pitchFamily="18" charset="0"/>
              </a:rPr>
            </a:br>
            <a:r>
              <a:rPr lang="tr-TR" sz="3200" b="1" dirty="0" smtClean="0">
                <a:solidFill>
                  <a:srgbClr val="3B419B"/>
                </a:solidFill>
                <a:latin typeface="Times New Roman" pitchFamily="18" charset="0"/>
                <a:cs typeface="Times New Roman" pitchFamily="18" charset="0"/>
              </a:rPr>
              <a:t>ORTA DOĞU</a:t>
            </a:r>
            <a:endParaRPr lang="tr-TR" sz="3200" b="1" dirty="0">
              <a:solidFill>
                <a:srgbClr val="3B419B"/>
              </a:solidFill>
              <a:latin typeface="Times New Roman" pitchFamily="18" charset="0"/>
              <a:cs typeface="Times New Roman" pitchFamily="18" charset="0"/>
            </a:endParaRPr>
          </a:p>
        </p:txBody>
      </p:sp>
      <p:pic>
        <p:nvPicPr>
          <p:cNvPr id="6"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612" y="2643182"/>
            <a:ext cx="4518325" cy="350046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1000100" y="1556792"/>
            <a:ext cx="7748364" cy="4593897"/>
          </a:xfrm>
        </p:spPr>
        <p:txBody>
          <a:bodyPr/>
          <a:lstStyle/>
          <a:p>
            <a:r>
              <a:rPr lang="tr-TR" sz="2000" b="1" i="1" u="sng" dirty="0">
                <a:solidFill>
                  <a:schemeClr val="tx1"/>
                </a:solidFill>
                <a:latin typeface="Times New Roman" pitchFamily="18" charset="0"/>
                <a:cs typeface="Times New Roman" pitchFamily="18" charset="0"/>
              </a:rPr>
              <a:t>3)Ortak Havza Yaklaşımı: </a:t>
            </a:r>
            <a:r>
              <a:rPr lang="tr-TR" sz="2000" dirty="0">
                <a:solidFill>
                  <a:schemeClr val="tx1"/>
                </a:solidFill>
                <a:latin typeface="Times New Roman" pitchFamily="18" charset="0"/>
                <a:cs typeface="Times New Roman" pitchFamily="18" charset="0"/>
              </a:rPr>
              <a:t>Havzayı paylaşan tüm ülkeler bu havzanın sahibidir. </a:t>
            </a:r>
            <a:endParaRPr lang="tr-TR" sz="2000" dirty="0" smtClean="0">
              <a:solidFill>
                <a:schemeClr val="tx1"/>
              </a:solidFill>
              <a:latin typeface="Times New Roman" pitchFamily="18" charset="0"/>
              <a:cs typeface="Times New Roman" pitchFamily="18" charset="0"/>
            </a:endParaRPr>
          </a:p>
          <a:p>
            <a:endParaRPr lang="tr-TR" sz="2000" dirty="0">
              <a:solidFill>
                <a:schemeClr val="tx1"/>
              </a:solidFill>
              <a:latin typeface="Times New Roman" pitchFamily="18" charset="0"/>
              <a:cs typeface="Times New Roman" pitchFamily="18" charset="0"/>
            </a:endParaRPr>
          </a:p>
          <a:p>
            <a:r>
              <a:rPr lang="tr-TR" sz="2000" b="1" i="1" u="sng" dirty="0">
                <a:solidFill>
                  <a:schemeClr val="tx1"/>
                </a:solidFill>
                <a:latin typeface="Times New Roman" pitchFamily="18" charset="0"/>
                <a:cs typeface="Times New Roman" pitchFamily="18" charset="0"/>
              </a:rPr>
              <a:t>4)Komşu Ülke Kaynaklarının Etkilenmemesi Yaklaşımı: </a:t>
            </a:r>
            <a:r>
              <a:rPr lang="tr-TR" sz="2000" dirty="0">
                <a:solidFill>
                  <a:schemeClr val="tx1"/>
                </a:solidFill>
                <a:latin typeface="Times New Roman" pitchFamily="18" charset="0"/>
                <a:cs typeface="Times New Roman" pitchFamily="18" charset="0"/>
              </a:rPr>
              <a:t>Her devletten başka bir devletten akan suyu doğal akışını bozmadan kullanım hakkı vardır.  Bu yüzden suyu kullanan bu devlet de suyu diğer sınır ülkeye aynı şekilde aktarmak zorundadır.</a:t>
            </a:r>
          </a:p>
          <a:p>
            <a:endParaRPr lang="tr-TR" dirty="0"/>
          </a:p>
        </p:txBody>
      </p:sp>
    </p:spTree>
    <p:extLst>
      <p:ext uri="{BB962C8B-B14F-4D97-AF65-F5344CB8AC3E}">
        <p14:creationId xmlns:p14="http://schemas.microsoft.com/office/powerpoint/2010/main" val="2669198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857356" y="0"/>
            <a:ext cx="6310580" cy="821953"/>
          </a:xfrm>
        </p:spPr>
        <p:txBody>
          <a:bodyPr>
            <a:normAutofit/>
          </a:bodyPr>
          <a:lstStyle/>
          <a:p>
            <a:pPr marL="182880" indent="0" algn="ctr">
              <a:buNone/>
            </a:pPr>
            <a:r>
              <a:rPr lang="tr-TR" sz="3200" b="1" cap="none" dirty="0" smtClean="0">
                <a:ln w="0"/>
                <a:solidFill>
                  <a:schemeClr val="tx1"/>
                </a:solidFill>
                <a:effectLst/>
                <a:latin typeface="Times New Roman" panose="02020603050405020304" pitchFamily="18" charset="0"/>
                <a:cs typeface="Times New Roman" panose="02020603050405020304" pitchFamily="18" charset="0"/>
              </a:rPr>
              <a:t>Bölgenin Su Kaynakları </a:t>
            </a:r>
            <a:endParaRPr lang="tr-TR" sz="3200" b="1" cap="none" dirty="0">
              <a:ln w="0"/>
              <a:solidFill>
                <a:schemeClr val="tx1"/>
              </a:solidFill>
              <a:effectLst/>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76" y="1071546"/>
            <a:ext cx="7858181" cy="4509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1472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0"/>
            <a:ext cx="4355976" cy="6858000"/>
          </a:xfrm>
        </p:spPr>
        <p:style>
          <a:lnRef idx="2">
            <a:schemeClr val="accent2"/>
          </a:lnRef>
          <a:fillRef idx="1">
            <a:schemeClr val="lt1"/>
          </a:fillRef>
          <a:effectRef idx="0">
            <a:schemeClr val="accent2"/>
          </a:effectRef>
          <a:fontRef idx="minor">
            <a:schemeClr val="dk1"/>
          </a:fontRef>
        </p:style>
        <p:txBody>
          <a:bodyPr>
            <a:normAutofit/>
          </a:bodyPr>
          <a:lstStyle/>
          <a:p>
            <a:pPr algn="l"/>
            <a:endParaRPr lang="tr-TR" sz="2200" b="1" cap="none" dirty="0" smtClean="0">
              <a:ln w="0"/>
              <a:solidFill>
                <a:schemeClr val="accent1"/>
              </a:solidFill>
              <a:latin typeface="Times New Roman" panose="02020603050405020304" pitchFamily="18" charset="0"/>
              <a:cs typeface="Times New Roman" panose="02020603050405020304" pitchFamily="18" charset="0"/>
            </a:endParaRPr>
          </a:p>
          <a:p>
            <a:pPr algn="l"/>
            <a:endParaRPr lang="tr-TR" b="1" dirty="0">
              <a:ln w="0"/>
              <a:solidFill>
                <a:schemeClr val="accent1"/>
              </a:solidFill>
              <a:latin typeface="Times New Roman" panose="02020603050405020304" pitchFamily="18" charset="0"/>
              <a:cs typeface="Times New Roman" panose="02020603050405020304" pitchFamily="18" charset="0"/>
            </a:endParaRPr>
          </a:p>
          <a:p>
            <a:pPr algn="l"/>
            <a:r>
              <a:rPr lang="tr-TR" sz="2200" b="1" cap="none" dirty="0" smtClean="0">
                <a:ln w="0"/>
                <a:solidFill>
                  <a:schemeClr val="tx1"/>
                </a:solidFill>
                <a:latin typeface="Times New Roman" panose="02020603050405020304" pitchFamily="18" charset="0"/>
                <a:cs typeface="Times New Roman" panose="02020603050405020304" pitchFamily="18" charset="0"/>
              </a:rPr>
              <a:t>Fırat Nehri: </a:t>
            </a:r>
          </a:p>
          <a:p>
            <a:pPr algn="just">
              <a:buClrTx/>
              <a:buFont typeface="Wingdings"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Fırat ırmağı Doğu Anadolu ve Toroslar kaynaklı Karasu ve Murat suyu tarafından doğurulmakta, daha sonra Anadolu’dan Peri suyu, Pülümür çayı, </a:t>
            </a:r>
            <a:r>
              <a:rPr lang="tr-TR" sz="2000" dirty="0" err="1" smtClean="0">
                <a:solidFill>
                  <a:schemeClr val="tx1"/>
                </a:solidFill>
                <a:latin typeface="Times New Roman" panose="02020603050405020304" pitchFamily="18" charset="0"/>
                <a:cs typeface="Times New Roman" panose="02020603050405020304" pitchFamily="18" charset="0"/>
              </a:rPr>
              <a:t>Eskiköprü</a:t>
            </a:r>
            <a:r>
              <a:rPr lang="tr-TR" sz="2000" dirty="0" smtClean="0">
                <a:solidFill>
                  <a:schemeClr val="tx1"/>
                </a:solidFill>
                <a:latin typeface="Times New Roman" panose="02020603050405020304" pitchFamily="18" charset="0"/>
                <a:cs typeface="Times New Roman" panose="02020603050405020304" pitchFamily="18" charset="0"/>
              </a:rPr>
              <a:t> çayı, </a:t>
            </a:r>
            <a:r>
              <a:rPr lang="tr-TR" sz="2000" dirty="0" err="1" smtClean="0">
                <a:solidFill>
                  <a:schemeClr val="tx1"/>
                </a:solidFill>
                <a:latin typeface="Times New Roman" panose="02020603050405020304" pitchFamily="18" charset="0"/>
                <a:cs typeface="Times New Roman" panose="02020603050405020304" pitchFamily="18" charset="0"/>
              </a:rPr>
              <a:t>Tohma</a:t>
            </a:r>
            <a:r>
              <a:rPr lang="tr-TR" sz="2000" dirty="0" smtClean="0">
                <a:solidFill>
                  <a:schemeClr val="tx1"/>
                </a:solidFill>
                <a:latin typeface="Times New Roman" panose="02020603050405020304" pitchFamily="18" charset="0"/>
                <a:cs typeface="Times New Roman" panose="02020603050405020304" pitchFamily="18" charset="0"/>
              </a:rPr>
              <a:t> çayı ve Munzur ile desteklenmektedir. </a:t>
            </a:r>
          </a:p>
          <a:p>
            <a:pPr algn="just">
              <a:buClrTx/>
              <a:buFont typeface="Wingdings" pitchFamily="2" charset="2"/>
              <a:buChar char="Ø"/>
            </a:pPr>
            <a:endParaRPr lang="tr-TR" sz="2000" dirty="0" smtClean="0">
              <a:solidFill>
                <a:schemeClr val="tx1"/>
              </a:solidFill>
              <a:latin typeface="Times New Roman" panose="02020603050405020304" pitchFamily="18" charset="0"/>
              <a:cs typeface="Times New Roman" panose="02020603050405020304" pitchFamily="18" charset="0"/>
            </a:endParaRPr>
          </a:p>
          <a:p>
            <a:pPr algn="just">
              <a:buClrTx/>
              <a:buFont typeface="Wingdings"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Suriye’den Fırat’a katılan </a:t>
            </a:r>
            <a:r>
              <a:rPr lang="tr-TR" sz="2000" dirty="0" err="1" smtClean="0">
                <a:solidFill>
                  <a:schemeClr val="tx1"/>
                </a:solidFill>
                <a:latin typeface="Times New Roman" panose="02020603050405020304" pitchFamily="18" charset="0"/>
                <a:cs typeface="Times New Roman" panose="02020603050405020304" pitchFamily="18" charset="0"/>
              </a:rPr>
              <a:t>Balik</a:t>
            </a:r>
            <a:r>
              <a:rPr lang="tr-TR" sz="2000" dirty="0" smtClean="0">
                <a:solidFill>
                  <a:schemeClr val="tx1"/>
                </a:solidFill>
                <a:latin typeface="Times New Roman" panose="02020603050405020304" pitchFamily="18" charset="0"/>
                <a:cs typeface="Times New Roman" panose="02020603050405020304" pitchFamily="18" charset="0"/>
              </a:rPr>
              <a:t> ve Habur ırmaklarının da Türkiye’den doğduğu göz önüne alınırsa Fırat’ın %98 oranında Türkiye kaynaklı olduğu söylenebilir. </a:t>
            </a:r>
          </a:p>
          <a:p>
            <a:pPr algn="l"/>
            <a:endParaRPr lang="tr-TR" sz="2000" dirty="0">
              <a:solidFill>
                <a:schemeClr val="tx1"/>
              </a:solidFill>
              <a:latin typeface="Times New Roman" panose="02020603050405020304" pitchFamily="18" charset="0"/>
              <a:cs typeface="Times New Roman" panose="02020603050405020304" pitchFamily="18" charset="0"/>
            </a:endParaRPr>
          </a:p>
        </p:txBody>
      </p:sp>
      <p:pic>
        <p:nvPicPr>
          <p:cNvPr id="4" name="İçerik Yer Tutucus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0"/>
            <a:ext cx="4788024"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9530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3491880" cy="6858000"/>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tr-TR" dirty="0" smtClean="0">
              <a:latin typeface="Times New Roman" panose="02020603050405020304" pitchFamily="18" charset="0"/>
              <a:cs typeface="Times New Roman" panose="02020603050405020304" pitchFamily="18" charset="0"/>
            </a:endParaRP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ClrTx/>
              <a:buFont typeface="Wingdings" pitchFamily="2" charset="2"/>
              <a:buChar char="Ø"/>
            </a:pPr>
            <a:r>
              <a:rPr lang="tr-TR" sz="2000" dirty="0" smtClean="0">
                <a:latin typeface="Times New Roman" panose="02020603050405020304" pitchFamily="18" charset="0"/>
                <a:cs typeface="Times New Roman" panose="02020603050405020304" pitchFamily="18" charset="0"/>
              </a:rPr>
              <a:t> Fırat </a:t>
            </a:r>
            <a:r>
              <a:rPr lang="tr-TR" sz="2000" dirty="0">
                <a:latin typeface="Times New Roman" panose="02020603050405020304" pitchFamily="18" charset="0"/>
                <a:cs typeface="Times New Roman" panose="02020603050405020304" pitchFamily="18" charset="0"/>
              </a:rPr>
              <a:t>Basra Körfezi’ne dökülmeden 110 kilometre önce Dicle ile birleşerek </a:t>
            </a:r>
            <a:r>
              <a:rPr lang="tr-TR" sz="2000" dirty="0" err="1">
                <a:latin typeface="Times New Roman" panose="02020603050405020304" pitchFamily="18" charset="0"/>
                <a:cs typeface="Times New Roman" panose="02020603050405020304" pitchFamily="18" charset="0"/>
              </a:rPr>
              <a:t>Şatt-ül</a:t>
            </a:r>
            <a:r>
              <a:rPr lang="tr-TR" sz="2000" dirty="0">
                <a:latin typeface="Times New Roman" panose="02020603050405020304" pitchFamily="18" charset="0"/>
                <a:cs typeface="Times New Roman" panose="02020603050405020304" pitchFamily="18" charset="0"/>
              </a:rPr>
              <a:t> Arap su yolunu oluşturuyor. </a:t>
            </a:r>
            <a:endParaRPr lang="tr-TR" sz="2000" dirty="0" smtClean="0">
              <a:latin typeface="Times New Roman" panose="02020603050405020304" pitchFamily="18" charset="0"/>
              <a:cs typeface="Times New Roman" panose="02020603050405020304" pitchFamily="18" charset="0"/>
            </a:endParaRPr>
          </a:p>
          <a:p>
            <a:pPr marL="0" indent="0" algn="just">
              <a:buClrTx/>
              <a:buFont typeface="Wingdings" pitchFamily="2" charset="2"/>
              <a:buChar char="Ø"/>
            </a:pPr>
            <a:endParaRPr lang="tr-TR" sz="2000" dirty="0" smtClean="0">
              <a:latin typeface="Times New Roman" panose="02020603050405020304" pitchFamily="18" charset="0"/>
              <a:cs typeface="Times New Roman" panose="02020603050405020304" pitchFamily="18" charset="0"/>
            </a:endParaRPr>
          </a:p>
          <a:p>
            <a:pPr marL="0" indent="0" algn="just">
              <a:buClrTx/>
              <a:buFont typeface="Wingdings" pitchFamily="2" charset="2"/>
              <a:buChar char="Ø"/>
            </a:pP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Fırat </a:t>
            </a:r>
            <a:r>
              <a:rPr lang="tr-TR" sz="2000" dirty="0">
                <a:latin typeface="Times New Roman" panose="02020603050405020304" pitchFamily="18" charset="0"/>
                <a:cs typeface="Times New Roman" panose="02020603050405020304" pitchFamily="18" charset="0"/>
              </a:rPr>
              <a:t>yıl boyunca oldukça düzensiz akan bir ırmaktır. Baharda artan suları yazın ve sonbaharda cılızlaşmaktadır. </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0"/>
            <a:ext cx="5652120" cy="6858000"/>
          </a:xfrm>
          <a:prstGeom prst="rect">
            <a:avLst/>
          </a:prstGeom>
        </p:spPr>
      </p:pic>
    </p:spTree>
    <p:extLst>
      <p:ext uri="{BB962C8B-B14F-4D97-AF65-F5344CB8AC3E}">
        <p14:creationId xmlns:p14="http://schemas.microsoft.com/office/powerpoint/2010/main" val="3266244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4000496" cy="6858000"/>
          </a:xfrm>
          <a:ln w="3175">
            <a:solidFill>
              <a:schemeClr val="tx1"/>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tr-TR" sz="2200" b="1" cap="none"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buNone/>
            </a:pPr>
            <a:endParaRPr lang="tr-TR" sz="2200" b="1" cap="none"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buNone/>
            </a:pPr>
            <a:r>
              <a:rPr lang="tr-TR" sz="2200" b="1" cap="none"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Dicle </a:t>
            </a:r>
            <a:r>
              <a:rPr lang="tr-TR" sz="2200" b="1" cap="none"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Nehri: </a:t>
            </a:r>
            <a:endParaRPr lang="tr-TR" sz="2200" b="1" cap="none"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ClrTx/>
              <a:buFont typeface="Wingdings" pitchFamily="2" charset="2"/>
              <a:buChar char="Ø"/>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Dicle’nin </a:t>
            </a:r>
            <a:r>
              <a:rPr lang="tr-TR" sz="2000" dirty="0">
                <a:latin typeface="Times New Roman" pitchFamily="18" charset="0"/>
                <a:cs typeface="Times New Roman" pitchFamily="18" charset="0"/>
              </a:rPr>
              <a:t>Fırat’tan farkı Dicle’ye Anadolu’dan sonra İran ve Irak’tan önemli ırmakların katılmasıdır</a:t>
            </a:r>
            <a:r>
              <a:rPr lang="tr-TR" sz="2000" dirty="0" smtClean="0">
                <a:latin typeface="Times New Roman" pitchFamily="18" charset="0"/>
                <a:cs typeface="Times New Roman" pitchFamily="18" charset="0"/>
              </a:rPr>
              <a:t>.</a:t>
            </a:r>
          </a:p>
          <a:p>
            <a:pPr marL="0" indent="0" algn="just">
              <a:buClrTx/>
              <a:buFont typeface="Wingdings" pitchFamily="2" charset="2"/>
              <a:buChar char="Ø"/>
            </a:pPr>
            <a:endParaRPr lang="tr-TR" sz="2000" dirty="0" smtClean="0">
              <a:latin typeface="Times New Roman" pitchFamily="18" charset="0"/>
              <a:cs typeface="Times New Roman" pitchFamily="18" charset="0"/>
            </a:endParaRPr>
          </a:p>
          <a:p>
            <a:pPr marL="0" indent="0" algn="just">
              <a:buClrTx/>
              <a:buFont typeface="Wingdings" pitchFamily="2" charset="2"/>
              <a:buChar char="Ø"/>
            </a:pP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Dicle’yi oluşturan kollar, </a:t>
            </a:r>
            <a:r>
              <a:rPr lang="tr-TR" sz="2000" dirty="0" err="1">
                <a:latin typeface="Times New Roman" pitchFamily="18" charset="0"/>
                <a:cs typeface="Times New Roman" pitchFamily="18" charset="0"/>
              </a:rPr>
              <a:t>Berkilin</a:t>
            </a:r>
            <a:r>
              <a:rPr lang="tr-TR" sz="2000" dirty="0">
                <a:latin typeface="Times New Roman" pitchFamily="18" charset="0"/>
                <a:cs typeface="Times New Roman" pitchFamily="18" charset="0"/>
              </a:rPr>
              <a:t> çayı, Batman çayı, Bitlis çayı, Ilısu, Botan çayı, Garzan çayı olarak sayılabilir</a:t>
            </a:r>
            <a:r>
              <a:rPr lang="tr-TR" sz="2000" dirty="0" smtClean="0">
                <a:latin typeface="Times New Roman" pitchFamily="18" charset="0"/>
                <a:cs typeface="Times New Roman" pitchFamily="18" charset="0"/>
              </a:rPr>
              <a:t>.</a:t>
            </a:r>
          </a:p>
          <a:p>
            <a:pPr marL="0" indent="0" algn="just">
              <a:buClrTx/>
              <a:buFont typeface="Wingdings" pitchFamily="2" charset="2"/>
              <a:buChar char="Ø"/>
            </a:pPr>
            <a:endParaRPr lang="tr-TR" sz="2000" dirty="0" smtClean="0">
              <a:latin typeface="Times New Roman" pitchFamily="18" charset="0"/>
              <a:cs typeface="Times New Roman" pitchFamily="18" charset="0"/>
            </a:endParaRPr>
          </a:p>
          <a:p>
            <a:pPr marL="0" indent="0" algn="just">
              <a:buClrTx/>
              <a:buFont typeface="Wingdings" pitchFamily="2" charset="2"/>
              <a:buChar char="Ø"/>
            </a:pPr>
            <a:r>
              <a:rPr lang="tr-TR" sz="2000" dirty="0" smtClean="0">
                <a:latin typeface="Times New Roman" pitchFamily="18" charset="0"/>
                <a:cs typeface="Times New Roman" pitchFamily="18" charset="0"/>
              </a:rPr>
              <a:t>Dicle’nin </a:t>
            </a:r>
            <a:r>
              <a:rPr lang="tr-TR" sz="2000" dirty="0">
                <a:latin typeface="Times New Roman" pitchFamily="18" charset="0"/>
                <a:cs typeface="Times New Roman" pitchFamily="18" charset="0"/>
              </a:rPr>
              <a:t>akışında da Fırat gibi mevsimsel düzensizlikler gözlenmektedir. </a:t>
            </a:r>
            <a:endParaRPr lang="tr-TR" sz="2000" b="1" u="sng" dirty="0">
              <a:latin typeface="Times New Roman" pitchFamily="18" charset="0"/>
              <a:cs typeface="Times New Roman" pitchFamily="18" charset="0"/>
            </a:endParaRPr>
          </a:p>
          <a:p>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0"/>
            <a:ext cx="5148064"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0211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0"/>
            <a:ext cx="4528052" cy="6858000"/>
          </a:xfrm>
          <a:ln w="3175"/>
        </p:spPr>
        <p:style>
          <a:lnRef idx="2">
            <a:schemeClr val="accent2"/>
          </a:lnRef>
          <a:fillRef idx="1">
            <a:schemeClr val="lt1"/>
          </a:fillRef>
          <a:effectRef idx="0">
            <a:schemeClr val="accent2"/>
          </a:effectRef>
          <a:fontRef idx="minor">
            <a:schemeClr val="dk1"/>
          </a:fontRef>
        </p:style>
        <p:txBody>
          <a:bodyPr>
            <a:normAutofit/>
          </a:bodyPr>
          <a:lstStyle/>
          <a:p>
            <a:pPr algn="l"/>
            <a:endParaRPr lang="tr-TR" sz="2200" b="1" cap="none"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l"/>
            <a:endParaRPr lang="tr-TR"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l"/>
            <a:r>
              <a:rPr lang="tr-TR" sz="2200" b="1" cap="none" dirty="0" smtClean="0">
                <a:ln w="0"/>
                <a:solidFill>
                  <a:schemeClr val="tx1"/>
                </a:solidFill>
                <a:latin typeface="Times New Roman" panose="02020603050405020304" pitchFamily="18" charset="0"/>
                <a:cs typeface="Times New Roman" panose="02020603050405020304" pitchFamily="18" charset="0"/>
              </a:rPr>
              <a:t>Asi Nehri:</a:t>
            </a:r>
          </a:p>
          <a:p>
            <a:pPr algn="l">
              <a:buClrTx/>
              <a:buFont typeface="Wingdings"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Asi </a:t>
            </a:r>
            <a:r>
              <a:rPr lang="tr-TR" sz="2000" dirty="0">
                <a:solidFill>
                  <a:schemeClr val="tx1"/>
                </a:solidFill>
                <a:latin typeface="Times New Roman" panose="02020603050405020304" pitchFamily="18" charset="0"/>
                <a:cs typeface="Times New Roman" panose="02020603050405020304" pitchFamily="18" charset="0"/>
              </a:rPr>
              <a:t>nehri Lübnan’da </a:t>
            </a:r>
            <a:r>
              <a:rPr lang="tr-TR" sz="2000" dirty="0" err="1">
                <a:solidFill>
                  <a:schemeClr val="tx1"/>
                </a:solidFill>
                <a:latin typeface="Times New Roman" panose="02020603050405020304" pitchFamily="18" charset="0"/>
                <a:cs typeface="Times New Roman" panose="02020603050405020304" pitchFamily="18" charset="0"/>
              </a:rPr>
              <a:t>Bekaa</a:t>
            </a:r>
            <a:r>
              <a:rPr lang="tr-TR" sz="2000" dirty="0">
                <a:solidFill>
                  <a:schemeClr val="tx1"/>
                </a:solidFill>
                <a:latin typeface="Times New Roman" panose="02020603050405020304" pitchFamily="18" charset="0"/>
                <a:cs typeface="Times New Roman" panose="02020603050405020304" pitchFamily="18" charset="0"/>
              </a:rPr>
              <a:t> vadisinden doğmakta, Suriye’yi geçtikten sonra Hatay’dan denize dökülmektedir</a:t>
            </a:r>
            <a:r>
              <a:rPr lang="tr-TR" sz="2000" dirty="0" smtClean="0">
                <a:solidFill>
                  <a:schemeClr val="tx1"/>
                </a:solidFill>
                <a:latin typeface="Times New Roman" panose="02020603050405020304" pitchFamily="18" charset="0"/>
                <a:cs typeface="Times New Roman" panose="02020603050405020304" pitchFamily="18" charset="0"/>
              </a:rPr>
              <a:t>.</a:t>
            </a:r>
          </a:p>
          <a:p>
            <a:pPr algn="l">
              <a:buClrTx/>
              <a:buFont typeface="Wingdings" pitchFamily="2" charset="2"/>
              <a:buChar char="Ø"/>
            </a:pPr>
            <a:endParaRPr lang="tr-TR" sz="2000" dirty="0" smtClean="0">
              <a:solidFill>
                <a:schemeClr val="tx1"/>
              </a:solidFill>
              <a:latin typeface="Times New Roman" panose="02020603050405020304" pitchFamily="18" charset="0"/>
              <a:cs typeface="Times New Roman" panose="02020603050405020304" pitchFamily="18" charset="0"/>
            </a:endParaRPr>
          </a:p>
          <a:p>
            <a:pPr algn="l">
              <a:buClrTx/>
              <a:buFont typeface="Wingdings"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Sularının </a:t>
            </a:r>
            <a:r>
              <a:rPr lang="tr-TR" sz="2000" dirty="0">
                <a:solidFill>
                  <a:schemeClr val="tx1"/>
                </a:solidFill>
                <a:latin typeface="Times New Roman" panose="02020603050405020304" pitchFamily="18" charset="0"/>
                <a:cs typeface="Times New Roman" panose="02020603050405020304" pitchFamily="18" charset="0"/>
              </a:rPr>
              <a:t>büyük çoğunluğu Suriye tarafından kullanılan Asi nehrinden Türkiye ancak %2’lik kendi topraklarından </a:t>
            </a:r>
            <a:r>
              <a:rPr lang="tr-TR" sz="2000" dirty="0" smtClean="0">
                <a:solidFill>
                  <a:schemeClr val="tx1"/>
                </a:solidFill>
                <a:latin typeface="Times New Roman" panose="02020603050405020304" pitchFamily="18" charset="0"/>
                <a:cs typeface="Times New Roman" panose="02020603050405020304" pitchFamily="18" charset="0"/>
              </a:rPr>
              <a:t>kaynaklanan </a:t>
            </a:r>
            <a:r>
              <a:rPr lang="tr-TR" sz="2000" dirty="0">
                <a:solidFill>
                  <a:schemeClr val="tx1"/>
                </a:solidFill>
                <a:latin typeface="Times New Roman" panose="02020603050405020304" pitchFamily="18" charset="0"/>
                <a:cs typeface="Times New Roman" panose="02020603050405020304" pitchFamily="18" charset="0"/>
              </a:rPr>
              <a:t>oran kadar yararlanmaktadır. </a:t>
            </a:r>
            <a:endParaRPr lang="tr-TR" sz="2000" dirty="0" smtClean="0">
              <a:solidFill>
                <a:schemeClr val="tx1"/>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052" y="1"/>
            <a:ext cx="468052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739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4788024" cy="6858000"/>
          </a:xfrm>
          <a:ln>
            <a:solidFill>
              <a:schemeClr val="tx1"/>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tr-TR" sz="2200" b="1" cap="none"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marL="0" indent="0">
              <a:buNone/>
            </a:pPr>
            <a:endParaRPr lang="tr-TR" sz="2200" b="1"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marL="0" indent="0">
              <a:buNone/>
            </a:pPr>
            <a:r>
              <a:rPr lang="tr-TR" sz="2200" b="1" cap="none" dirty="0" smtClean="0">
                <a:ln w="0"/>
                <a:solidFill>
                  <a:schemeClr val="tx1"/>
                </a:solidFill>
                <a:latin typeface="Times New Roman" panose="02020603050405020304" pitchFamily="18" charset="0"/>
                <a:cs typeface="Times New Roman" panose="02020603050405020304" pitchFamily="18" charset="0"/>
              </a:rPr>
              <a:t>Ürdün Nehri:</a:t>
            </a:r>
          </a:p>
          <a:p>
            <a:pPr marL="0" indent="0">
              <a:buClrTx/>
              <a:buFont typeface="Wingdings" pitchFamily="2" charset="2"/>
              <a:buChar char="Ø"/>
            </a:pPr>
            <a:r>
              <a:rPr lang="tr-TR" sz="2000" dirty="0" smtClean="0">
                <a:solidFill>
                  <a:srgbClr val="FF0000"/>
                </a:solidFill>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Ürdün nehri havzası İsrail-Suriye-Ürdün arasındaki sınır bölgesinde yer almaktadır. </a:t>
            </a:r>
            <a:endParaRPr lang="tr-TR" sz="2000" dirty="0" smtClean="0">
              <a:latin typeface="Times New Roman" panose="02020603050405020304" pitchFamily="18" charset="0"/>
              <a:cs typeface="Times New Roman" panose="02020603050405020304" pitchFamily="18" charset="0"/>
            </a:endParaRPr>
          </a:p>
          <a:p>
            <a:pPr marL="0" indent="0">
              <a:buClrTx/>
              <a:buFont typeface="Wingdings" pitchFamily="2" charset="2"/>
              <a:buChar char="Ø"/>
            </a:pPr>
            <a:endParaRPr lang="tr-TR" sz="2000" dirty="0">
              <a:latin typeface="Times New Roman" panose="02020603050405020304" pitchFamily="18" charset="0"/>
              <a:cs typeface="Times New Roman" panose="02020603050405020304" pitchFamily="18" charset="0"/>
            </a:endParaRPr>
          </a:p>
          <a:p>
            <a:pPr marL="0" indent="0">
              <a:buClrTx/>
              <a:buFont typeface="Wingdings" pitchFamily="2" charset="2"/>
              <a:buChar char="Ø"/>
            </a:pPr>
            <a:r>
              <a:rPr lang="tr-TR" sz="2000" dirty="0">
                <a:latin typeface="Times New Roman" panose="02020603050405020304" pitchFamily="18" charset="0"/>
                <a:cs typeface="Times New Roman" panose="02020603050405020304" pitchFamily="18" charset="0"/>
              </a:rPr>
              <a:t>Ürdün nehri Fırat ve Dicle ile karşılaştırıldığında oldukça küçük kalmakla birlikte, doğduğu ve aktığı yol boyunca siyasi tansiyonun yüksek olduğu bölgelerden geçtiği için sularının kontrolü konusu yakın tarihe kadar çeşitli silahlı çatışmalara neden olmuştur. </a:t>
            </a:r>
          </a:p>
          <a:p>
            <a:endParaRPr lang="tr-TR" dirty="0"/>
          </a:p>
        </p:txBody>
      </p:sp>
      <p:pic>
        <p:nvPicPr>
          <p:cNvPr id="1026" name="Picture 2" descr="https://upload.wikimedia.org/wikipedia/tr/thumb/0/0a/%C5%9Eeria_Nehri.jpg/200px-%C5%9Eeria_Neh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0"/>
            <a:ext cx="432528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316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0"/>
            <a:ext cx="4175447" cy="6845424"/>
          </a:xfrm>
          <a:ln w="3175">
            <a:solidFill>
              <a:schemeClr val="tx1"/>
            </a:solidFill>
          </a:ln>
        </p:spPr>
        <p:style>
          <a:lnRef idx="2">
            <a:schemeClr val="accent2"/>
          </a:lnRef>
          <a:fillRef idx="1">
            <a:schemeClr val="lt1"/>
          </a:fillRef>
          <a:effectRef idx="0">
            <a:schemeClr val="accent2"/>
          </a:effectRef>
          <a:fontRef idx="minor">
            <a:schemeClr val="dk1"/>
          </a:fontRef>
        </p:style>
        <p:txBody>
          <a:bodyPr>
            <a:normAutofit/>
          </a:bodyPr>
          <a:lstStyle/>
          <a:p>
            <a:pPr algn="l"/>
            <a:endParaRPr lang="tr-TR" sz="2200" b="1" cap="none"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l"/>
            <a:endParaRPr lang="tr-TR" sz="2200" b="1" cap="none" dirty="0" smtClean="0">
              <a:ln w="0"/>
              <a:solidFill>
                <a:schemeClr val="tx1"/>
              </a:solidFill>
              <a:latin typeface="Times New Roman" panose="02020603050405020304" pitchFamily="18" charset="0"/>
              <a:cs typeface="Times New Roman" panose="02020603050405020304" pitchFamily="18" charset="0"/>
            </a:endParaRPr>
          </a:p>
          <a:p>
            <a:pPr algn="l"/>
            <a:r>
              <a:rPr lang="tr-TR" sz="2200" b="1" cap="none" dirty="0" err="1" smtClean="0">
                <a:ln w="0"/>
                <a:solidFill>
                  <a:schemeClr val="tx1"/>
                </a:solidFill>
                <a:latin typeface="Times New Roman" panose="02020603050405020304" pitchFamily="18" charset="0"/>
                <a:cs typeface="Times New Roman" panose="02020603050405020304" pitchFamily="18" charset="0"/>
              </a:rPr>
              <a:t>Litani</a:t>
            </a:r>
            <a:r>
              <a:rPr lang="tr-TR" sz="2200" b="1" cap="none" dirty="0" smtClean="0">
                <a:ln w="0"/>
                <a:solidFill>
                  <a:schemeClr val="tx1"/>
                </a:solidFill>
                <a:latin typeface="Times New Roman" panose="02020603050405020304" pitchFamily="18" charset="0"/>
                <a:cs typeface="Times New Roman" panose="02020603050405020304" pitchFamily="18" charset="0"/>
              </a:rPr>
              <a:t>:</a:t>
            </a:r>
          </a:p>
          <a:p>
            <a:pPr algn="just">
              <a:buClrTx/>
              <a:buFont typeface="Wingdings" pitchFamily="2" charset="2"/>
              <a:buChar char="Ø"/>
            </a:pPr>
            <a:r>
              <a:rPr lang="tr-TR" sz="2000" dirty="0" err="1" smtClean="0">
                <a:solidFill>
                  <a:schemeClr val="tx1"/>
                </a:solidFill>
                <a:latin typeface="Times New Roman" panose="02020603050405020304" pitchFamily="18" charset="0"/>
                <a:cs typeface="Times New Roman" panose="02020603050405020304" pitchFamily="18" charset="0"/>
              </a:rPr>
              <a:t>Litani</a:t>
            </a:r>
            <a:r>
              <a:rPr lang="tr-TR" sz="2000" dirty="0" smtClean="0">
                <a:solidFill>
                  <a:schemeClr val="tx1"/>
                </a:solidFill>
                <a:latin typeface="Times New Roman" panose="02020603050405020304" pitchFamily="18" charset="0"/>
                <a:cs typeface="Times New Roman" panose="02020603050405020304" pitchFamily="18" charset="0"/>
              </a:rPr>
              <a:t> ırmağı ise uluslararası nehir statüsünde değildir, Lübnan topraklarında doğup gene aynı ülkenin İsrail sınırı yakınlarında denize dökülmektedir. </a:t>
            </a:r>
          </a:p>
          <a:p>
            <a:pPr algn="just">
              <a:buClrTx/>
              <a:buFont typeface="Wingdings" pitchFamily="2" charset="2"/>
              <a:buChar char="Ø"/>
            </a:pPr>
            <a:endParaRPr lang="tr-TR" sz="2000" dirty="0" smtClean="0">
              <a:solidFill>
                <a:schemeClr val="tx1"/>
              </a:solidFill>
              <a:latin typeface="Times New Roman" panose="02020603050405020304" pitchFamily="18" charset="0"/>
              <a:cs typeface="Times New Roman" panose="02020603050405020304" pitchFamily="18" charset="0"/>
            </a:endParaRPr>
          </a:p>
          <a:p>
            <a:pPr algn="just">
              <a:buClrTx/>
              <a:buFont typeface="Wingdings"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Buna karşın yüksek sayılabilecek su potansiyeli ile İsrail tarafından bölgedeki su sıkıntısına çözüm olarak gündeme getirilmektedir. İsrail 1982’deki Güney Lübnan işgalinden sonra nehrin aşağı kısmını kontrolü altına almıştır (Denk, 1997:12)</a:t>
            </a:r>
          </a:p>
          <a:p>
            <a:pPr algn="l"/>
            <a:endParaRPr lang="tr-TR" sz="2400" dirty="0">
              <a:solidFill>
                <a:srgbClr val="FF0000"/>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447" y="0"/>
            <a:ext cx="4968553" cy="6845424"/>
          </a:xfrm>
          <a:prstGeom prst="rect">
            <a:avLst/>
          </a:prstGeom>
        </p:spPr>
      </p:pic>
    </p:spTree>
    <p:extLst>
      <p:ext uri="{BB962C8B-B14F-4D97-AF65-F5344CB8AC3E}">
        <p14:creationId xmlns:p14="http://schemas.microsoft.com/office/powerpoint/2010/main" val="4183843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4644008" cy="6858000"/>
          </a:xfrm>
          <a:ln w="3175">
            <a:solidFill>
              <a:schemeClr val="tx1"/>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tr-TR" sz="2000" b="1" cap="none" dirty="0" smtClean="0">
              <a:ln w="0"/>
              <a:solidFill>
                <a:schemeClr val="tx1"/>
              </a:solidFill>
              <a:latin typeface="Times New Roman" panose="02020603050405020304" pitchFamily="18" charset="0"/>
              <a:cs typeface="Times New Roman" panose="02020603050405020304" pitchFamily="18" charset="0"/>
            </a:endParaRPr>
          </a:p>
          <a:p>
            <a:pPr marL="0" indent="0">
              <a:buNone/>
            </a:pPr>
            <a:r>
              <a:rPr lang="tr-TR" sz="2000" b="1" cap="none" dirty="0" smtClean="0">
                <a:ln w="0"/>
                <a:solidFill>
                  <a:schemeClr val="tx1"/>
                </a:solidFill>
                <a:latin typeface="Times New Roman" panose="02020603050405020304" pitchFamily="18" charset="0"/>
                <a:cs typeface="Times New Roman" panose="02020603050405020304" pitchFamily="18" charset="0"/>
              </a:rPr>
              <a:t>Nil Nehri:</a:t>
            </a:r>
          </a:p>
          <a:p>
            <a:pPr marL="0" indent="0" algn="just">
              <a:buClrTx/>
              <a:buFont typeface="Wingdings" pitchFamily="2" charset="2"/>
              <a:buChar char="Ø"/>
            </a:pPr>
            <a:r>
              <a:rPr lang="tr-TR" sz="2000" dirty="0" smtClean="0">
                <a:latin typeface="Times New Roman" panose="02020603050405020304" pitchFamily="18" charset="0"/>
                <a:cs typeface="Times New Roman" panose="02020603050405020304" pitchFamily="18" charset="0"/>
              </a:rPr>
              <a:t>Nil </a:t>
            </a:r>
            <a:r>
              <a:rPr lang="tr-TR" sz="2000" dirty="0">
                <a:latin typeface="Times New Roman" panose="02020603050405020304" pitchFamily="18" charset="0"/>
                <a:cs typeface="Times New Roman" panose="02020603050405020304" pitchFamily="18" charset="0"/>
              </a:rPr>
              <a:t>ırmağı kollarıyla birlikte dünyanın en uzun ırmağı durumundadır</a:t>
            </a:r>
            <a:r>
              <a:rPr lang="tr-TR" sz="2000" dirty="0" smtClean="0">
                <a:latin typeface="Times New Roman" panose="02020603050405020304" pitchFamily="18" charset="0"/>
                <a:cs typeface="Times New Roman" panose="02020603050405020304" pitchFamily="18" charset="0"/>
              </a:rPr>
              <a:t>.</a:t>
            </a:r>
          </a:p>
          <a:p>
            <a:pPr marL="0" indent="0" algn="just">
              <a:buClrTx/>
              <a:buFont typeface="Wingdings" pitchFamily="2" charset="2"/>
              <a:buChar char="Ø"/>
            </a:pPr>
            <a:endParaRPr lang="tr-TR" sz="2000" dirty="0" smtClean="0">
              <a:latin typeface="Times New Roman" panose="02020603050405020304" pitchFamily="18" charset="0"/>
              <a:cs typeface="Times New Roman" panose="02020603050405020304" pitchFamily="18" charset="0"/>
            </a:endParaRPr>
          </a:p>
          <a:p>
            <a:pPr marL="0" indent="0" algn="just">
              <a:buClrTx/>
              <a:buFont typeface="Wingdings" pitchFamily="2" charset="2"/>
              <a:buChar char="Ø"/>
            </a:pPr>
            <a:r>
              <a:rPr lang="tr-TR" sz="2000" dirty="0" smtClean="0">
                <a:latin typeface="Times New Roman" panose="02020603050405020304" pitchFamily="18" charset="0"/>
                <a:cs typeface="Times New Roman" panose="02020603050405020304" pitchFamily="18" charset="0"/>
              </a:rPr>
              <a:t>Afrika </a:t>
            </a:r>
            <a:r>
              <a:rPr lang="tr-TR" sz="2000" dirty="0">
                <a:latin typeface="Times New Roman" panose="02020603050405020304" pitchFamily="18" charset="0"/>
                <a:cs typeface="Times New Roman" panose="02020603050405020304" pitchFamily="18" charset="0"/>
              </a:rPr>
              <a:t>kıtası boyunca tam dokuz ülkeye yayılmıştır</a:t>
            </a:r>
            <a:r>
              <a:rPr lang="tr-TR" sz="2000" dirty="0" smtClean="0">
                <a:latin typeface="Times New Roman" panose="02020603050405020304" pitchFamily="18" charset="0"/>
                <a:cs typeface="Times New Roman" panose="02020603050405020304" pitchFamily="18" charset="0"/>
              </a:rPr>
              <a:t>. Sudan </a:t>
            </a:r>
            <a:r>
              <a:rPr lang="tr-TR" sz="2000" dirty="0">
                <a:latin typeface="Times New Roman" panose="02020603050405020304" pitchFamily="18" charset="0"/>
                <a:cs typeface="Times New Roman" panose="02020603050405020304" pitchFamily="18" charset="0"/>
              </a:rPr>
              <a:t>Etiyopya Uganda Tanzanya Mısır gibi ülkelerden geçen Nil havzasındaki en büyük sulanabilir topraklara sahip olan ülke ırmağa hiçbir katkısı olmayan Mısır’dır</a:t>
            </a:r>
            <a:r>
              <a:rPr lang="tr-TR" sz="2000" dirty="0" smtClean="0">
                <a:latin typeface="Times New Roman" panose="02020603050405020304" pitchFamily="18" charset="0"/>
                <a:cs typeface="Times New Roman" panose="02020603050405020304" pitchFamily="18" charset="0"/>
              </a:rPr>
              <a:t>.</a:t>
            </a:r>
          </a:p>
          <a:p>
            <a:pPr marL="0" indent="0" algn="just">
              <a:buClrTx/>
              <a:buFont typeface="Wingdings" pitchFamily="2" charset="2"/>
              <a:buChar char="Ø"/>
            </a:pPr>
            <a:endParaRPr lang="tr-TR" sz="2000" dirty="0" smtClean="0">
              <a:latin typeface="Times New Roman" panose="02020603050405020304" pitchFamily="18" charset="0"/>
              <a:cs typeface="Times New Roman" panose="02020603050405020304" pitchFamily="18" charset="0"/>
            </a:endParaRPr>
          </a:p>
          <a:p>
            <a:pPr marL="0" indent="0" algn="just">
              <a:buClrTx/>
              <a:buFont typeface="Wingdings" pitchFamily="2" charset="2"/>
              <a:buChar char="Ø"/>
            </a:pPr>
            <a:r>
              <a:rPr lang="tr-TR" sz="2000" dirty="0" smtClean="0">
                <a:latin typeface="Times New Roman" panose="02020603050405020304" pitchFamily="18" charset="0"/>
                <a:cs typeface="Times New Roman" panose="02020603050405020304" pitchFamily="18" charset="0"/>
              </a:rPr>
              <a:t>Mısır </a:t>
            </a:r>
            <a:r>
              <a:rPr lang="tr-TR" sz="2000" dirty="0">
                <a:latin typeface="Times New Roman" panose="02020603050405020304" pitchFamily="18" charset="0"/>
                <a:cs typeface="Times New Roman" panose="02020603050405020304" pitchFamily="18" charset="0"/>
              </a:rPr>
              <a:t>kendisi için tarih boyunca yaşamsal öneme sahip olan Nil sularının regülasyonu için ırmak üzerine </a:t>
            </a:r>
            <a:r>
              <a:rPr lang="tr-TR" sz="2000" dirty="0" err="1">
                <a:latin typeface="Times New Roman" panose="02020603050405020304" pitchFamily="18" charset="0"/>
                <a:cs typeface="Times New Roman" panose="02020603050405020304" pitchFamily="18" charset="0"/>
              </a:rPr>
              <a:t>A</a:t>
            </a:r>
            <a:r>
              <a:rPr lang="tr-TR" sz="2000" dirty="0" err="1" smtClean="0">
                <a:latin typeface="Times New Roman" panose="02020603050405020304" pitchFamily="18" charset="0"/>
                <a:cs typeface="Times New Roman" panose="02020603050405020304" pitchFamily="18" charset="0"/>
              </a:rPr>
              <a:t>suvan</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barajını inşa etmiştir.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0"/>
            <a:ext cx="4468350" cy="3533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645024"/>
            <a:ext cx="4499992" cy="3212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0730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a:xfrm>
            <a:off x="928662" y="357166"/>
            <a:ext cx="7463383" cy="584742"/>
          </a:xfrm>
        </p:spPr>
        <p:txBody>
          <a:bodyPr>
            <a:normAutofit fontScale="90000"/>
          </a:bodyPr>
          <a:lstStyle/>
          <a:p>
            <a:pPr marL="182880" indent="0">
              <a:buNone/>
            </a:pPr>
            <a:r>
              <a:rPr lang="tr-TR" sz="3600" dirty="0" smtClean="0">
                <a:latin typeface="Times New Roman" panose="02020603050405020304" pitchFamily="18" charset="0"/>
                <a:cs typeface="Times New Roman" panose="02020603050405020304" pitchFamily="18" charset="0"/>
              </a:rPr>
              <a:t>KAYNAKÇA</a:t>
            </a:r>
            <a:endParaRPr lang="tr-TR" sz="3600" dirty="0">
              <a:latin typeface="Times New Roman" panose="02020603050405020304" pitchFamily="18" charset="0"/>
              <a:cs typeface="Times New Roman" panose="02020603050405020304" pitchFamily="18" charset="0"/>
            </a:endParaRPr>
          </a:p>
        </p:txBody>
      </p:sp>
      <p:sp>
        <p:nvSpPr>
          <p:cNvPr id="2" name="Alt Başlık 1"/>
          <p:cNvSpPr>
            <a:spLocks noGrp="1"/>
          </p:cNvSpPr>
          <p:nvPr>
            <p:ph type="subTitle" idx="1"/>
          </p:nvPr>
        </p:nvSpPr>
        <p:spPr>
          <a:xfrm>
            <a:off x="1000100" y="1196752"/>
            <a:ext cx="7892380" cy="4953936"/>
          </a:xfrm>
        </p:spPr>
        <p:txBody>
          <a:bodyPr>
            <a:normAutofit fontScale="92500" lnSpcReduction="10000"/>
          </a:bodyPr>
          <a:lstStyle/>
          <a:p>
            <a:pPr marL="342900" indent="-34290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Çakmak, B., </a:t>
            </a:r>
            <a:r>
              <a:rPr lang="tr-TR" dirty="0" err="1" smtClean="0">
                <a:latin typeface="Times New Roman" panose="02020603050405020304" pitchFamily="18" charset="0"/>
                <a:cs typeface="Times New Roman" panose="02020603050405020304" pitchFamily="18" charset="0"/>
              </a:rPr>
              <a:t>Aküzüm</a:t>
            </a:r>
            <a:r>
              <a:rPr lang="tr-TR" dirty="0" smtClean="0">
                <a:latin typeface="Times New Roman" panose="02020603050405020304" pitchFamily="18" charset="0"/>
                <a:cs typeface="Times New Roman" panose="02020603050405020304" pitchFamily="18" charset="0"/>
              </a:rPr>
              <a:t>, T., Gökalp, Z.(2010), Türkiye’de </a:t>
            </a:r>
            <a:r>
              <a:rPr lang="tr-TR" dirty="0">
                <a:latin typeface="Times New Roman" panose="02020603050405020304" pitchFamily="18" charset="0"/>
                <a:cs typeface="Times New Roman" panose="02020603050405020304" pitchFamily="18" charset="0"/>
              </a:rPr>
              <a:t>Su Kaynakları Yönetiminin </a:t>
            </a:r>
            <a:r>
              <a:rPr lang="tr-TR" dirty="0" smtClean="0">
                <a:latin typeface="Times New Roman" panose="02020603050405020304" pitchFamily="18" charset="0"/>
                <a:cs typeface="Times New Roman" panose="02020603050405020304" pitchFamily="18" charset="0"/>
              </a:rPr>
              <a:t>Değerlendirilmesi, Tarım </a:t>
            </a:r>
            <a:r>
              <a:rPr lang="tr-TR" dirty="0">
                <a:latin typeface="Times New Roman" panose="02020603050405020304" pitchFamily="18" charset="0"/>
                <a:cs typeface="Times New Roman" panose="02020603050405020304" pitchFamily="18" charset="0"/>
              </a:rPr>
              <a:t>Bilimleri Araştırma Dergisi 3 (1): 67-74 </a:t>
            </a:r>
            <a:r>
              <a:rPr lang="tr-TR" dirty="0" smtClean="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Çınar</a:t>
            </a:r>
            <a:r>
              <a:rPr lang="tr-TR" dirty="0">
                <a:latin typeface="Times New Roman" panose="02020603050405020304" pitchFamily="18" charset="0"/>
                <a:cs typeface="Times New Roman" panose="02020603050405020304" pitchFamily="18" charset="0"/>
              </a:rPr>
              <a:t>, M. (2014), Ortadoğu’da Su Sorunu ve Türkiye, </a:t>
            </a:r>
            <a:r>
              <a:rPr lang="tr-TR" dirty="0" smtClean="0">
                <a:latin typeface="Times New Roman" panose="02020603050405020304" pitchFamily="18" charset="0"/>
                <a:cs typeface="Times New Roman" panose="02020603050405020304" pitchFamily="18" charset="0"/>
              </a:rPr>
              <a:t>Aydınlanma1923, 37-46.</a:t>
            </a:r>
          </a:p>
          <a:p>
            <a:pPr marL="342900" indent="-34290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Denk, B. E.(1997), Ortadoğu’da </a:t>
            </a:r>
            <a:r>
              <a:rPr lang="tr-TR" dirty="0">
                <a:latin typeface="Times New Roman" panose="02020603050405020304" pitchFamily="18" charset="0"/>
                <a:cs typeface="Times New Roman" panose="02020603050405020304" pitchFamily="18" charset="0"/>
              </a:rPr>
              <a:t>Su Sorunu Bağlamında Dicle ve Fırat, </a:t>
            </a:r>
            <a:r>
              <a:rPr lang="tr-TR" dirty="0" err="1" smtClean="0">
                <a:latin typeface="Times New Roman" panose="02020603050405020304" pitchFamily="18" charset="0"/>
                <a:cs typeface="Times New Roman" panose="02020603050405020304" pitchFamily="18" charset="0"/>
              </a:rPr>
              <a:t>Serajans</a:t>
            </a:r>
            <a:r>
              <a:rPr lang="tr-TR"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www.orsam.org </a:t>
            </a:r>
          </a:p>
          <a:p>
            <a:pPr marL="342900" indent="-342900">
              <a:buFont typeface="Arial" panose="020B0604020202020204" pitchFamily="34" charset="0"/>
              <a:buChar char="•"/>
            </a:pPr>
            <a:r>
              <a:rPr lang="tr-TR" dirty="0" err="1" smtClean="0">
                <a:latin typeface="Times New Roman" panose="02020603050405020304" pitchFamily="18" charset="0"/>
                <a:cs typeface="Times New Roman" panose="02020603050405020304" pitchFamily="18" charset="0"/>
              </a:rPr>
              <a:t>Saltürk</a:t>
            </a:r>
            <a:r>
              <a:rPr lang="tr-TR" dirty="0" smtClean="0">
                <a:latin typeface="Times New Roman" panose="02020603050405020304" pitchFamily="18" charset="0"/>
                <a:cs typeface="Times New Roman" panose="02020603050405020304" pitchFamily="18" charset="0"/>
              </a:rPr>
              <a:t>, M.(2006), Ortadoğu’da Su Sorunu ve Türkiye Açısından Değerlendirilmesi,</a:t>
            </a:r>
            <a:r>
              <a:rPr lang="tr-TR" dirty="0"/>
              <a:t> </a:t>
            </a:r>
            <a:r>
              <a:rPr lang="tr-TR" dirty="0">
                <a:latin typeface="Times New Roman" panose="02020603050405020304" pitchFamily="18" charset="0"/>
                <a:cs typeface="Times New Roman" panose="02020603050405020304" pitchFamily="18" charset="0"/>
              </a:rPr>
              <a:t>Güvenlik Stratejileri </a:t>
            </a:r>
            <a:r>
              <a:rPr lang="tr-TR" dirty="0" smtClean="0">
                <a:latin typeface="Times New Roman" panose="02020603050405020304" pitchFamily="18" charset="0"/>
                <a:cs typeface="Times New Roman" panose="02020603050405020304" pitchFamily="18" charset="0"/>
              </a:rPr>
              <a:t>Dergisi, 21-38. </a:t>
            </a:r>
          </a:p>
          <a:p>
            <a:pPr marL="342900" indent="-342900">
              <a:buFont typeface="Arial" panose="020B0604020202020204" pitchFamily="34" charset="0"/>
              <a:buChar char="•"/>
            </a:pPr>
            <a:r>
              <a:rPr lang="tr-TR" dirty="0" err="1" smtClean="0">
                <a:latin typeface="Times New Roman" panose="02020603050405020304" pitchFamily="18" charset="0"/>
                <a:cs typeface="Times New Roman" panose="02020603050405020304" pitchFamily="18" charset="0"/>
              </a:rPr>
              <a:t>Uluatam</a:t>
            </a:r>
            <a:r>
              <a:rPr lang="tr-TR" dirty="0" smtClean="0">
                <a:latin typeface="Times New Roman" panose="02020603050405020304" pitchFamily="18" charset="0"/>
                <a:cs typeface="Times New Roman" panose="02020603050405020304" pitchFamily="18" charset="0"/>
              </a:rPr>
              <a:t> Ö.(1998), </a:t>
            </a:r>
            <a:r>
              <a:rPr lang="tr-TR" dirty="0">
                <a:latin typeface="Times New Roman" panose="02020603050405020304" pitchFamily="18" charset="0"/>
                <a:cs typeface="Times New Roman" panose="02020603050405020304" pitchFamily="18" charset="0"/>
              </a:rPr>
              <a:t>Damlaya </a:t>
            </a:r>
            <a:r>
              <a:rPr lang="tr-TR" dirty="0" smtClean="0">
                <a:latin typeface="Times New Roman" panose="02020603050405020304" pitchFamily="18" charset="0"/>
                <a:cs typeface="Times New Roman" panose="02020603050405020304" pitchFamily="18" charset="0"/>
              </a:rPr>
              <a:t>Damlaya[Ortadoğu’nun </a:t>
            </a:r>
            <a:r>
              <a:rPr lang="tr-TR" dirty="0">
                <a:latin typeface="Times New Roman" panose="02020603050405020304" pitchFamily="18" charset="0"/>
                <a:cs typeface="Times New Roman" panose="02020603050405020304" pitchFamily="18" charset="0"/>
              </a:rPr>
              <a:t>Su </a:t>
            </a:r>
            <a:r>
              <a:rPr lang="tr-TR" dirty="0" smtClean="0">
                <a:latin typeface="Times New Roman" panose="02020603050405020304" pitchFamily="18" charset="0"/>
                <a:cs typeface="Times New Roman" panose="02020603050405020304" pitchFamily="18" charset="0"/>
              </a:rPr>
              <a:t>Sorunu], Türkiye İş </a:t>
            </a:r>
            <a:r>
              <a:rPr lang="tr-TR" dirty="0">
                <a:latin typeface="Times New Roman" panose="02020603050405020304" pitchFamily="18" charset="0"/>
                <a:cs typeface="Times New Roman" panose="02020603050405020304" pitchFamily="18" charset="0"/>
              </a:rPr>
              <a:t>Bank </a:t>
            </a:r>
            <a:r>
              <a:rPr lang="tr-TR" dirty="0" smtClean="0">
                <a:latin typeface="Times New Roman" panose="02020603050405020304" pitchFamily="18" charset="0"/>
                <a:cs typeface="Times New Roman" panose="02020603050405020304" pitchFamily="18" charset="0"/>
              </a:rPr>
              <a:t>Yayınları, İstanbul.</a:t>
            </a:r>
          </a:p>
        </p:txBody>
      </p:sp>
    </p:spTree>
    <p:extLst>
      <p:ext uri="{BB962C8B-B14F-4D97-AF65-F5344CB8AC3E}">
        <p14:creationId xmlns:p14="http://schemas.microsoft.com/office/powerpoint/2010/main" val="182118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28662" y="642918"/>
            <a:ext cx="7772400" cy="821953"/>
          </a:xfrm>
        </p:spPr>
        <p:txBody>
          <a:bodyPr>
            <a:normAutofit/>
          </a:bodyPr>
          <a:lstStyle/>
          <a:p>
            <a:pPr marL="182880" indent="0" algn="ctr">
              <a:buNone/>
            </a:pPr>
            <a:r>
              <a:rPr lang="tr-TR" sz="3600" b="1" cap="none" dirty="0" smtClean="0">
                <a:ln w="0"/>
                <a:solidFill>
                  <a:schemeClr val="tx1"/>
                </a:solidFill>
                <a:effectLst/>
                <a:latin typeface="Times New Roman" panose="02020603050405020304" pitchFamily="18" charset="0"/>
                <a:cs typeface="Times New Roman" panose="02020603050405020304" pitchFamily="18" charset="0"/>
              </a:rPr>
              <a:t>Ortadoğu’da </a:t>
            </a:r>
            <a:r>
              <a:rPr lang="tr-TR" sz="3600" b="1" cap="none" smtClean="0">
                <a:ln w="0"/>
                <a:solidFill>
                  <a:schemeClr val="tx1"/>
                </a:solidFill>
                <a:effectLst/>
                <a:latin typeface="Times New Roman" panose="02020603050405020304" pitchFamily="18" charset="0"/>
                <a:cs typeface="Times New Roman" panose="02020603050405020304" pitchFamily="18" charset="0"/>
              </a:rPr>
              <a:t>Su Sorunu</a:t>
            </a:r>
            <a:endParaRPr lang="tr-TR" sz="3600" b="1" cap="none" dirty="0">
              <a:ln w="0"/>
              <a:solidFill>
                <a:schemeClr val="tx1"/>
              </a:solidFill>
              <a:effectLst/>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00100" y="2132856"/>
            <a:ext cx="8036396" cy="3024336"/>
          </a:xfrm>
        </p:spPr>
        <p:txBody>
          <a:bodyPr>
            <a:normAutofit lnSpcReduction="10000"/>
          </a:bodyPr>
          <a:lstStyle/>
          <a:p>
            <a:pPr marL="457200" indent="-457200" algn="just">
              <a:buClrTx/>
              <a:buFont typeface="Arial" pitchFamily="34" charset="0"/>
              <a:buChar char="•"/>
            </a:pPr>
            <a:r>
              <a:rPr lang="tr-TR" sz="2000" dirty="0" smtClean="0">
                <a:solidFill>
                  <a:schemeClr val="tx1"/>
                </a:solidFill>
                <a:latin typeface="Times New Roman" panose="02020603050405020304" pitchFamily="18" charset="0"/>
                <a:cs typeface="Times New Roman" panose="02020603050405020304" pitchFamily="18" charset="0"/>
              </a:rPr>
              <a:t>Dünyada kişi başına düşen su miktarı su zengini olarak değerlendirilen ülkelerde 8000-10000 m3 civarındadır.</a:t>
            </a:r>
          </a:p>
          <a:p>
            <a:pPr marL="457200" indent="-457200" algn="just">
              <a:buClrTx/>
              <a:buFont typeface="Arial" pitchFamily="34" charset="0"/>
              <a:buChar char="•"/>
            </a:pPr>
            <a:endParaRPr lang="tr-TR" sz="2000" dirty="0" smtClean="0">
              <a:solidFill>
                <a:schemeClr val="tx1"/>
              </a:solidFill>
              <a:latin typeface="Times New Roman" panose="02020603050405020304" pitchFamily="18" charset="0"/>
              <a:cs typeface="Times New Roman" panose="02020603050405020304" pitchFamily="18" charset="0"/>
            </a:endParaRPr>
          </a:p>
          <a:p>
            <a:pPr marL="457200" indent="-457200" algn="just">
              <a:buClrTx/>
              <a:buFont typeface="Arial" pitchFamily="34" charset="0"/>
              <a:buChar char="•"/>
            </a:pPr>
            <a:r>
              <a:rPr lang="tr-TR" sz="2000" dirty="0" smtClean="0">
                <a:solidFill>
                  <a:schemeClr val="tx1"/>
                </a:solidFill>
                <a:latin typeface="Times New Roman" panose="02020603050405020304" pitchFamily="18" charset="0"/>
                <a:cs typeface="Times New Roman" panose="02020603050405020304" pitchFamily="18" charset="0"/>
              </a:rPr>
              <a:t>Su sıkıntısıyla karşı karşıya olan ülkelerde kişi başına düşen su miktarı 1000-2000 m3 arasıdır. </a:t>
            </a:r>
            <a:r>
              <a:rPr lang="tr-TR" sz="2000" dirty="0">
                <a:solidFill>
                  <a:schemeClr val="tx1"/>
                </a:solidFill>
                <a:latin typeface="Times New Roman" panose="02020603050405020304" pitchFamily="18" charset="0"/>
                <a:cs typeface="Times New Roman" panose="02020603050405020304" pitchFamily="18" charset="0"/>
              </a:rPr>
              <a:t>B</a:t>
            </a:r>
            <a:r>
              <a:rPr lang="tr-TR" sz="2000" dirty="0" smtClean="0">
                <a:solidFill>
                  <a:schemeClr val="tx1"/>
                </a:solidFill>
                <a:latin typeface="Times New Roman" panose="02020603050405020304" pitchFamily="18" charset="0"/>
                <a:cs typeface="Times New Roman" panose="02020603050405020304" pitchFamily="18" charset="0"/>
              </a:rPr>
              <a:t>u rakamın 1000 m3’ün altına düştüğü ülkeler su kaynakları bakımından kıt ülkeler sınıfında yer alır. </a:t>
            </a:r>
          </a:p>
          <a:p>
            <a:pPr marL="457200" indent="-457200" algn="just">
              <a:buClrTx/>
              <a:buFont typeface="Arial" pitchFamily="34" charset="0"/>
              <a:buChar char="•"/>
            </a:pPr>
            <a:endParaRPr lang="tr-TR" sz="2000" dirty="0" smtClean="0">
              <a:solidFill>
                <a:schemeClr val="tx1"/>
              </a:solidFill>
              <a:latin typeface="Times New Roman" panose="02020603050405020304" pitchFamily="18" charset="0"/>
              <a:cs typeface="Times New Roman" panose="02020603050405020304" pitchFamily="18" charset="0"/>
            </a:endParaRPr>
          </a:p>
          <a:p>
            <a:pPr marL="457200" indent="-457200" algn="just">
              <a:buClrTx/>
              <a:buFont typeface="Arial" pitchFamily="34" charset="0"/>
              <a:buChar char="•"/>
            </a:pPr>
            <a:r>
              <a:rPr lang="tr-TR" sz="2000" dirty="0" smtClean="0">
                <a:solidFill>
                  <a:schemeClr val="tx1"/>
                </a:solidFill>
                <a:latin typeface="Times New Roman" panose="02020603050405020304" pitchFamily="18" charset="0"/>
                <a:cs typeface="Times New Roman" panose="02020603050405020304" pitchFamily="18" charset="0"/>
              </a:rPr>
              <a:t>Orta doğuda yer alan bir çok ülkede bölgede bulunan az sayıdaki su miktarından dolayı sıkıntı yaşamaktadır.</a:t>
            </a:r>
            <a:endParaRPr lang="tr-T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365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406"/>
            <a:ext cx="9144000" cy="909126"/>
          </a:xfrm>
        </p:spPr>
        <p:style>
          <a:lnRef idx="2">
            <a:schemeClr val="accent1"/>
          </a:lnRef>
          <a:fillRef idx="1">
            <a:schemeClr val="lt1"/>
          </a:fillRef>
          <a:effectRef idx="0">
            <a:schemeClr val="accent1"/>
          </a:effectRef>
          <a:fontRef idx="minor">
            <a:schemeClr val="dk1"/>
          </a:fontRef>
        </p:style>
        <p:txBody>
          <a:bodyPr>
            <a:normAutofit/>
          </a:bodyPr>
          <a:lstStyle/>
          <a:p>
            <a:pPr algn="ctr"/>
            <a:r>
              <a:rPr lang="tr-TR" sz="2000" b="1" cap="none" dirty="0" smtClean="0">
                <a:ln w="0"/>
                <a:solidFill>
                  <a:srgbClr val="FF0000"/>
                </a:solidFill>
                <a:latin typeface="Times New Roman" pitchFamily="18" charset="0"/>
                <a:cs typeface="Times New Roman" pitchFamily="18" charset="0"/>
              </a:rPr>
              <a:t>   Ortadoğu’da 14 ülkeden pek çoğu bu sınıftadır.</a:t>
            </a:r>
            <a:endParaRPr lang="tr-TR" sz="2000" b="1" cap="none" dirty="0">
              <a:ln w="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 y="357166"/>
            <a:ext cx="9144000" cy="650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322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0100" y="1142984"/>
            <a:ext cx="7892380" cy="5715016"/>
          </a:xfrm>
        </p:spPr>
        <p:txBody>
          <a:bodyPr>
            <a:normAutofit/>
          </a:bodyPr>
          <a:lstStyle/>
          <a:p>
            <a:pPr algn="just">
              <a:buClrTx/>
              <a:buFont typeface="Arial" pitchFamily="34" charset="0"/>
              <a:buChar char="•"/>
            </a:pPr>
            <a:r>
              <a:rPr lang="tr-TR" sz="2000" dirty="0" smtClean="0">
                <a:solidFill>
                  <a:schemeClr val="tx1"/>
                </a:solidFill>
                <a:latin typeface="Times New Roman" panose="02020603050405020304" pitchFamily="18" charset="0"/>
                <a:cs typeface="Times New Roman" panose="02020603050405020304" pitchFamily="18" charset="0"/>
              </a:rPr>
              <a:t>Bölgeyi yaşanabilir kılan temel su kaynakları olan nehirler kuzeyde Fırat ve Dicle, onların güneybatısında Ürdün, Litani, Asi, daha güneybatıda ise Nil’dir.</a:t>
            </a:r>
          </a:p>
          <a:p>
            <a:pPr algn="just">
              <a:buClrTx/>
              <a:buFont typeface="Arial" pitchFamily="34" charset="0"/>
              <a:buChar char="•"/>
            </a:pPr>
            <a:endParaRPr lang="tr-TR" sz="2000" dirty="0" smtClean="0">
              <a:solidFill>
                <a:schemeClr val="tx1"/>
              </a:solidFill>
              <a:latin typeface="Times New Roman" panose="02020603050405020304" pitchFamily="18" charset="0"/>
              <a:cs typeface="Times New Roman" panose="02020603050405020304" pitchFamily="18" charset="0"/>
            </a:endParaRPr>
          </a:p>
          <a:p>
            <a:pPr algn="just">
              <a:buClrTx/>
              <a:buFont typeface="Arial" pitchFamily="34" charset="0"/>
              <a:buChar char="•"/>
            </a:pPr>
            <a:r>
              <a:rPr lang="tr-TR" sz="2000" dirty="0" smtClean="0">
                <a:solidFill>
                  <a:schemeClr val="tx1"/>
                </a:solidFill>
                <a:latin typeface="Times New Roman" panose="02020603050405020304" pitchFamily="18" charset="0"/>
                <a:cs typeface="Times New Roman" panose="02020603050405020304" pitchFamily="18" charset="0"/>
              </a:rPr>
              <a:t>Bölgedeki su kaynakları sabit yani yeni bir kaynak olmadığı için zaten su bakımından sıkıntı çekilen bölgede kaynakların paylaşımı konusunda daha büyük sıkıntılar oluşturmaktadır. </a:t>
            </a:r>
          </a:p>
          <a:p>
            <a:pPr algn="just">
              <a:buClrTx/>
              <a:buFont typeface="Arial" pitchFamily="34" charset="0"/>
              <a:buChar char="•"/>
            </a:pPr>
            <a:endParaRPr lang="tr-TR" sz="2000" dirty="0" smtClean="0">
              <a:solidFill>
                <a:schemeClr val="tx1"/>
              </a:solidFill>
              <a:latin typeface="Times New Roman" panose="02020603050405020304" pitchFamily="18" charset="0"/>
              <a:cs typeface="Times New Roman" panose="02020603050405020304" pitchFamily="18" charset="0"/>
            </a:endParaRPr>
          </a:p>
          <a:p>
            <a:pPr algn="just">
              <a:buClrTx/>
              <a:buFont typeface="Arial" pitchFamily="34" charset="0"/>
              <a:buChar char="•"/>
            </a:pPr>
            <a:r>
              <a:rPr lang="tr-TR" sz="2000" dirty="0" smtClean="0">
                <a:solidFill>
                  <a:schemeClr val="tx1"/>
                </a:solidFill>
                <a:latin typeface="Times New Roman" panose="02020603050405020304" pitchFamily="18" charset="0"/>
                <a:cs typeface="Times New Roman" panose="02020603050405020304" pitchFamily="18" charset="0"/>
              </a:rPr>
              <a:t>Buna ek olarak nüfus artış hızının yüksekliğinden dolayı da suya olan talep her geçen gün artmaktadır. </a:t>
            </a:r>
            <a:endParaRPr lang="tr-T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686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571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71538" y="672158"/>
            <a:ext cx="7892950" cy="6192688"/>
          </a:xfrm>
        </p:spPr>
        <p:txBody>
          <a:bodyPr>
            <a:normAutofit/>
          </a:bodyPr>
          <a:lstStyle/>
          <a:p>
            <a:pPr algn="just">
              <a:buClrTx/>
              <a:buFont typeface="Arial" pitchFamily="34" charset="0"/>
              <a:buChar char="•"/>
            </a:pPr>
            <a:endParaRPr lang="tr-TR" sz="2000" dirty="0">
              <a:latin typeface="Times New Roman" panose="02020603050405020304" pitchFamily="18" charset="0"/>
              <a:cs typeface="Times New Roman" panose="02020603050405020304" pitchFamily="18" charset="0"/>
            </a:endParaRPr>
          </a:p>
          <a:p>
            <a:pPr marL="457200" indent="-457200" algn="just">
              <a:buClrTx/>
              <a:buFont typeface="Arial" pitchFamily="34" charset="0"/>
              <a:buChar char="•"/>
            </a:pPr>
            <a:r>
              <a:rPr lang="tr-TR" sz="2400" dirty="0" smtClean="0">
                <a:solidFill>
                  <a:schemeClr val="tx1"/>
                </a:solidFill>
                <a:latin typeface="Times New Roman" panose="02020603050405020304" pitchFamily="18" charset="0"/>
                <a:cs typeface="Times New Roman" panose="02020603050405020304" pitchFamily="18" charset="0"/>
              </a:rPr>
              <a:t>Nüfus artışı dışında su kıtlığı yaratan bir diğer sorun Suriye, Ürdün, Irak, Mısır, Arabistan’ın tarım ağırlıklı ülkeler olmaları da bir etkendir.</a:t>
            </a:r>
          </a:p>
          <a:p>
            <a:pPr marL="457200" indent="-457200" algn="just">
              <a:buClrTx/>
              <a:buFont typeface="Arial" pitchFamily="34" charset="0"/>
              <a:buChar char="•"/>
            </a:pPr>
            <a:endParaRPr lang="tr-TR" sz="2400" dirty="0" smtClean="0">
              <a:solidFill>
                <a:schemeClr val="tx1"/>
              </a:solidFill>
              <a:latin typeface="Times New Roman" panose="02020603050405020304" pitchFamily="18" charset="0"/>
              <a:cs typeface="Times New Roman" panose="02020603050405020304" pitchFamily="18" charset="0"/>
            </a:endParaRPr>
          </a:p>
          <a:p>
            <a:pPr marL="457200" indent="-457200" algn="just">
              <a:buClrTx/>
              <a:buFont typeface="Arial" pitchFamily="34" charset="0"/>
              <a:buChar char="•"/>
            </a:pPr>
            <a:r>
              <a:rPr lang="tr-TR" sz="2400" dirty="0" smtClean="0">
                <a:solidFill>
                  <a:schemeClr val="tx1"/>
                </a:solidFill>
                <a:latin typeface="Times New Roman" panose="02020603050405020304" pitchFamily="18" charset="0"/>
                <a:cs typeface="Times New Roman" panose="02020603050405020304" pitchFamily="18" charset="0"/>
              </a:rPr>
              <a:t>Dolayısıyla bu bölgede su her geçen gün petrolden daha fazla önemli hale gelmesi ileride su savaşlarının ortaya çıkmasına neden olabilir</a:t>
            </a:r>
            <a:r>
              <a:rPr lang="tr-TR" sz="2000" dirty="0" smtClean="0">
                <a:solidFill>
                  <a:schemeClr val="tx1"/>
                </a:solidFill>
                <a:latin typeface="Times New Roman" panose="02020603050405020304" pitchFamily="18" charset="0"/>
                <a:cs typeface="Times New Roman" panose="02020603050405020304" pitchFamily="18" charset="0"/>
              </a:rPr>
              <a:t>.</a:t>
            </a:r>
            <a:endParaRPr lang="tr-T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5259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538" y="928670"/>
            <a:ext cx="7659766" cy="5022320"/>
          </a:xfrm>
          <a:prstGeom prst="rect">
            <a:avLst/>
          </a:prstGeom>
          <a:ln w="9525" cap="sq">
            <a:solidFill>
              <a:srgbClr val="000000"/>
            </a:solidFill>
            <a:miter lim="800000"/>
          </a:ln>
          <a:effectLst>
            <a:outerShdw blurRad="57150" dist="50800" dir="2700000" algn="tl" rotWithShape="0">
              <a:srgbClr val="000000">
                <a:alpha val="40000"/>
              </a:srgbClr>
            </a:outerShdw>
          </a:effectLst>
        </p:spPr>
      </p:pic>
      <p:sp>
        <p:nvSpPr>
          <p:cNvPr id="5" name="Metin kutusu 4"/>
          <p:cNvSpPr txBox="1"/>
          <p:nvPr/>
        </p:nvSpPr>
        <p:spPr>
          <a:xfrm>
            <a:off x="1142976" y="285728"/>
            <a:ext cx="1571635" cy="461665"/>
          </a:xfrm>
          <a:prstGeom prst="rect">
            <a:avLst/>
          </a:prstGeom>
          <a:solidFill>
            <a:schemeClr val="accent2">
              <a:lumMod val="40000"/>
              <a:lumOff val="60000"/>
            </a:schemeClr>
          </a:solidFill>
          <a:ln w="952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400" b="1" dirty="0" smtClean="0">
                <a:ln w="0"/>
                <a:solidFill>
                  <a:schemeClr val="tx2"/>
                </a:solidFill>
                <a:effectLst>
                  <a:outerShdw blurRad="38100" dist="25400" dir="5400000" algn="ctr" rotWithShape="0">
                    <a:srgbClr val="6E747A">
                      <a:alpha val="43000"/>
                    </a:srgbClr>
                  </a:outerShdw>
                </a:effectLst>
                <a:latin typeface="Times New Roman" pitchFamily="18" charset="0"/>
                <a:cs typeface="Times New Roman" pitchFamily="18" charset="0"/>
              </a:rPr>
              <a:t>Sudan</a:t>
            </a:r>
            <a:endParaRPr lang="tr-TR" sz="2400" b="1" dirty="0">
              <a:ln w="0"/>
              <a:solidFill>
                <a:schemeClr val="tx2"/>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0005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76" y="1000108"/>
            <a:ext cx="7761661" cy="5165765"/>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5" name="Metin kutusu 4"/>
          <p:cNvSpPr txBox="1"/>
          <p:nvPr/>
        </p:nvSpPr>
        <p:spPr>
          <a:xfrm>
            <a:off x="1142976" y="357166"/>
            <a:ext cx="1428760" cy="461665"/>
          </a:xfrm>
          <a:prstGeom prst="rect">
            <a:avLst/>
          </a:prstGeom>
          <a:solidFill>
            <a:schemeClr val="accent2">
              <a:lumMod val="40000"/>
              <a:lumOff val="60000"/>
            </a:schemeClr>
          </a:solidFill>
          <a:ln w="952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400" b="1" dirty="0" smtClean="0">
                <a:ln w="0"/>
                <a:solidFill>
                  <a:schemeClr val="tx1"/>
                </a:solidFill>
                <a:effectLst>
                  <a:outerShdw blurRad="38100" dist="25400" dir="5400000" algn="ctr" rotWithShape="0">
                    <a:srgbClr val="6E747A">
                      <a:alpha val="43000"/>
                    </a:srgbClr>
                  </a:outerShdw>
                </a:effectLst>
                <a:latin typeface="Times New Roman" pitchFamily="18" charset="0"/>
                <a:cs typeface="Times New Roman" pitchFamily="18" charset="0"/>
              </a:rPr>
              <a:t>Yemen</a:t>
            </a:r>
            <a:endParaRPr lang="tr-TR" sz="2400" b="1" dirty="0">
              <a:ln w="0"/>
              <a:solidFill>
                <a:schemeClr val="tx1"/>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88642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1071538" y="642918"/>
            <a:ext cx="7892950" cy="5291747"/>
          </a:xfrm>
        </p:spPr>
        <p:txBody>
          <a:bodyPr>
            <a:normAutofit/>
          </a:bodyPr>
          <a:lstStyle/>
          <a:p>
            <a:r>
              <a:rPr lang="tr-TR" sz="2000" b="1" dirty="0">
                <a:ln w="0"/>
                <a:solidFill>
                  <a:schemeClr val="tx1"/>
                </a:solidFill>
                <a:latin typeface="Times New Roman" panose="02020603050405020304" pitchFamily="18" charset="0"/>
                <a:cs typeface="Times New Roman" panose="02020603050405020304" pitchFamily="18" charset="0"/>
              </a:rPr>
              <a:t>Bu olası savaşların olmaması için uluslararası hukuk alanında sınır aşan suların kullanımına ilişkin yaklaşımlar:</a:t>
            </a:r>
          </a:p>
          <a:p>
            <a:endParaRPr lang="tr-TR" sz="2000" dirty="0">
              <a:solidFill>
                <a:schemeClr val="tx1"/>
              </a:solidFill>
              <a:latin typeface="Times New Roman" panose="02020603050405020304" pitchFamily="18" charset="0"/>
              <a:cs typeface="Times New Roman" panose="02020603050405020304" pitchFamily="18" charset="0"/>
            </a:endParaRPr>
          </a:p>
          <a:p>
            <a:r>
              <a:rPr lang="tr-TR" sz="2000" b="1" i="1" u="sng" dirty="0">
                <a:solidFill>
                  <a:schemeClr val="tx1"/>
                </a:solidFill>
                <a:latin typeface="Times New Roman" panose="02020603050405020304" pitchFamily="18" charset="0"/>
                <a:cs typeface="Times New Roman" panose="02020603050405020304" pitchFamily="18" charset="0"/>
              </a:rPr>
              <a:t>1)</a:t>
            </a:r>
            <a:r>
              <a:rPr lang="tr-TR" sz="2000" b="1" i="1" u="sng" dirty="0" err="1">
                <a:solidFill>
                  <a:schemeClr val="tx1"/>
                </a:solidFill>
                <a:latin typeface="Times New Roman" panose="02020603050405020304" pitchFamily="18" charset="0"/>
                <a:cs typeface="Times New Roman" panose="02020603050405020304" pitchFamily="18" charset="0"/>
              </a:rPr>
              <a:t>Herman</a:t>
            </a:r>
            <a:r>
              <a:rPr lang="tr-TR" sz="2000" b="1" i="1" u="sng" dirty="0">
                <a:solidFill>
                  <a:schemeClr val="tx1"/>
                </a:solidFill>
                <a:latin typeface="Times New Roman" panose="02020603050405020304" pitchFamily="18" charset="0"/>
                <a:cs typeface="Times New Roman" panose="02020603050405020304" pitchFamily="18" charset="0"/>
              </a:rPr>
              <a:t> Yaklaşımı: </a:t>
            </a:r>
            <a:r>
              <a:rPr lang="tr-TR" sz="2000" dirty="0">
                <a:solidFill>
                  <a:schemeClr val="tx1"/>
                </a:solidFill>
                <a:latin typeface="Times New Roman" panose="02020603050405020304" pitchFamily="18" charset="0"/>
                <a:cs typeface="Times New Roman" panose="02020603050405020304" pitchFamily="18" charset="0"/>
              </a:rPr>
              <a:t>Sınır aşan sularda ülkelerin kendi toprakları üzerinde kalan kısımlarda sınırsız kullanım hakkı vardır. Bu yaklaşımda uluslararası hukuk kuralları dikkate alınmaz</a:t>
            </a:r>
            <a:r>
              <a:rPr lang="tr-TR" sz="2000" dirty="0" smtClean="0">
                <a:solidFill>
                  <a:schemeClr val="tx1"/>
                </a:solidFill>
                <a:latin typeface="Times New Roman" panose="02020603050405020304" pitchFamily="18" charset="0"/>
                <a:cs typeface="Times New Roman" panose="02020603050405020304" pitchFamily="18" charset="0"/>
              </a:rPr>
              <a:t>.</a:t>
            </a:r>
          </a:p>
          <a:p>
            <a:endParaRPr lang="tr-TR" sz="2000" dirty="0">
              <a:solidFill>
                <a:schemeClr val="tx1"/>
              </a:solidFill>
              <a:latin typeface="Times New Roman" panose="02020603050405020304" pitchFamily="18" charset="0"/>
              <a:cs typeface="Times New Roman" panose="02020603050405020304" pitchFamily="18" charset="0"/>
            </a:endParaRPr>
          </a:p>
          <a:p>
            <a:r>
              <a:rPr lang="tr-TR" sz="2000" b="1" i="1" u="sng" dirty="0">
                <a:solidFill>
                  <a:schemeClr val="tx1"/>
                </a:solidFill>
                <a:latin typeface="Times New Roman" panose="02020603050405020304" pitchFamily="18" charset="0"/>
                <a:cs typeface="Times New Roman" panose="02020603050405020304" pitchFamily="18" charset="0"/>
              </a:rPr>
              <a:t>2)Sınırlı Egemenlik Hakkı Yaklaşımı: </a:t>
            </a:r>
            <a:r>
              <a:rPr lang="tr-TR" sz="2000" dirty="0">
                <a:solidFill>
                  <a:schemeClr val="tx1"/>
                </a:solidFill>
                <a:latin typeface="Times New Roman" panose="02020603050405020304" pitchFamily="18" charset="0"/>
                <a:cs typeface="Times New Roman" panose="02020603050405020304" pitchFamily="18" charset="0"/>
              </a:rPr>
              <a:t>Sınır içerisindeki sulardan yararlanma ve değişiklik yapma hakkı tanır. Ancak diğer ülkelere zarar vermemesi şartı </a:t>
            </a:r>
            <a:r>
              <a:rPr lang="tr-TR" sz="2000" dirty="0" smtClean="0">
                <a:solidFill>
                  <a:schemeClr val="tx1"/>
                </a:solidFill>
                <a:latin typeface="Times New Roman" panose="02020603050405020304" pitchFamily="18" charset="0"/>
                <a:cs typeface="Times New Roman" panose="02020603050405020304" pitchFamily="18" charset="0"/>
              </a:rPr>
              <a:t>ile bu hak tanınır. </a:t>
            </a:r>
            <a:r>
              <a:rPr lang="tr-TR" sz="2000" dirty="0">
                <a:solidFill>
                  <a:schemeClr val="tx1"/>
                </a:solidFill>
                <a:latin typeface="Times New Roman" panose="02020603050405020304" pitchFamily="18" charset="0"/>
                <a:cs typeface="Times New Roman" panose="02020603050405020304" pitchFamily="18" charset="0"/>
              </a:rPr>
              <a:t>Ağırlıklı olarak bu görüş benimsenmektedir.</a:t>
            </a:r>
          </a:p>
          <a:p>
            <a:endParaRPr lang="tr-TR" dirty="0"/>
          </a:p>
        </p:txBody>
      </p:sp>
    </p:spTree>
    <p:extLst>
      <p:ext uri="{BB962C8B-B14F-4D97-AF65-F5344CB8AC3E}">
        <p14:creationId xmlns:p14="http://schemas.microsoft.com/office/powerpoint/2010/main" val="3670267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773</TotalTime>
  <Words>785</Words>
  <Application>Microsoft Office PowerPoint</Application>
  <PresentationFormat>Ekran Gösterisi (4:3)</PresentationFormat>
  <Paragraphs>85</Paragraphs>
  <Slides>19</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19</vt:i4>
      </vt:variant>
    </vt:vector>
  </HeadingPairs>
  <TitlesOfParts>
    <vt:vector size="27" baseType="lpstr">
      <vt:lpstr>Arial</vt:lpstr>
      <vt:lpstr>Calibri</vt:lpstr>
      <vt:lpstr>Gill Sans MT</vt:lpstr>
      <vt:lpstr>Times New Roman</vt:lpstr>
      <vt:lpstr>Verdana</vt:lpstr>
      <vt:lpstr>Wingdings</vt:lpstr>
      <vt:lpstr>Wingdings 2</vt:lpstr>
      <vt:lpstr>Gündönümü</vt:lpstr>
      <vt:lpstr>PowerPoint Sunusu</vt:lpstr>
      <vt:lpstr>Ortadoğu’da Su Sorunu</vt:lpstr>
      <vt:lpstr>PowerPoint Sunusu</vt:lpstr>
      <vt:lpstr>PowerPoint Sunusu</vt:lpstr>
      <vt:lpstr>PowerPoint Sunusu</vt:lpstr>
      <vt:lpstr>PowerPoint Sunusu</vt:lpstr>
      <vt:lpstr>PowerPoint Sunusu</vt:lpstr>
      <vt:lpstr>PowerPoint Sunusu</vt:lpstr>
      <vt:lpstr>PowerPoint Sunusu</vt:lpstr>
      <vt:lpstr>PowerPoint Sunusu</vt:lpstr>
      <vt:lpstr>Bölgenin Su Kaynakları </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Progressive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pc1</dc:creator>
  <cp:lastModifiedBy>Windows Kullanıcısı</cp:lastModifiedBy>
  <cp:revision>83</cp:revision>
  <dcterms:created xsi:type="dcterms:W3CDTF">2016-03-09T11:25:25Z</dcterms:created>
  <dcterms:modified xsi:type="dcterms:W3CDTF">2020-05-11T17:53:11Z</dcterms:modified>
</cp:coreProperties>
</file>