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57" r:id="rId10"/>
    <p:sldId id="259" r:id="rId11"/>
    <p:sldId id="261" r:id="rId12"/>
    <p:sldId id="263" r:id="rId13"/>
    <p:sldId id="265" r:id="rId14"/>
    <p:sldId id="267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609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51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588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5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19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580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21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20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36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05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8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0696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105278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8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22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22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80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7406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79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636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49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8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1772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74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370464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19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51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41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95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2056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69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37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7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8049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40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75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088484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417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88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623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020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1899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05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79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952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266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15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21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8863716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91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537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1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268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9998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9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35481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4463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72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32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039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5098528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884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098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551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388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607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67645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776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954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000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248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731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1367330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438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16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98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5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72243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7394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359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910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362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997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830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8106905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227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651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5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1816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811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0020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194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4086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130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836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620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7406836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788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6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436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42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25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76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83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09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23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96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38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b="1" dirty="0" smtClean="0"/>
              <a:t>TOPRAK </a:t>
            </a:r>
            <a:r>
              <a:rPr lang="tr-TR" b="1" dirty="0" smtClean="0"/>
              <a:t>TEKNOLOJİSİ</a:t>
            </a:r>
            <a:br>
              <a:rPr lang="tr-TR" b="1" dirty="0" smtClean="0"/>
            </a:br>
            <a:r>
              <a:rPr lang="tr-TR" b="1" dirty="0" smtClean="0"/>
              <a:t>g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67118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b="1" dirty="0" smtClean="0"/>
              <a:t>TOPRAK TEKNOLOJİSİ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18599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52596" y="285728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err="1"/>
              <a:t>Seramİk</a:t>
            </a:r>
            <a:r>
              <a:rPr lang="tr-TR" sz="2800" b="1" dirty="0"/>
              <a:t> </a:t>
            </a:r>
            <a:r>
              <a:rPr lang="tr-TR" sz="2800" b="1" dirty="0" err="1"/>
              <a:t>YapImInda</a:t>
            </a:r>
            <a:r>
              <a:rPr lang="tr-TR" sz="2800" b="1" dirty="0"/>
              <a:t> </a:t>
            </a:r>
            <a:r>
              <a:rPr lang="tr-TR" sz="2800" b="1" dirty="0" err="1"/>
              <a:t>KullanIlan</a:t>
            </a:r>
            <a:r>
              <a:rPr lang="tr-TR" sz="2800" b="1" dirty="0"/>
              <a:t> Hammaddeler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52596" y="1285861"/>
            <a:ext cx="8229600" cy="5197493"/>
          </a:xfrm>
        </p:spPr>
        <p:txBody>
          <a:bodyPr>
            <a:normAutofit lnSpcReduction="10000"/>
          </a:bodyPr>
          <a:lstStyle/>
          <a:p>
            <a:r>
              <a:rPr lang="tr-TR" b="1" dirty="0" smtClean="0"/>
              <a:t>Plastik Hammaddeler</a:t>
            </a:r>
          </a:p>
          <a:p>
            <a:pPr>
              <a:buNone/>
            </a:pPr>
            <a:r>
              <a:rPr lang="tr-TR" dirty="0" smtClean="0"/>
              <a:t>  </a:t>
            </a:r>
            <a:r>
              <a:rPr lang="tr-TR" b="1" dirty="0" smtClean="0"/>
              <a:t>1.Kil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.Kaolin kili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.Bağlama kili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c</a:t>
            </a:r>
            <a:r>
              <a:rPr lang="tr-TR" dirty="0" smtClean="0"/>
              <a:t>.Ateş killeri (sert, plastik, </a:t>
            </a:r>
            <a:r>
              <a:rPr lang="tr-TR" dirty="0" err="1" smtClean="0"/>
              <a:t>aluminyum</a:t>
            </a:r>
            <a:r>
              <a:rPr lang="tr-TR" dirty="0" smtClean="0"/>
              <a:t> killeri)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d</a:t>
            </a:r>
            <a:r>
              <a:rPr lang="tr-TR" dirty="0" smtClean="0"/>
              <a:t>.Diğer killer</a:t>
            </a:r>
          </a:p>
          <a:p>
            <a:pPr>
              <a:buNone/>
            </a:pPr>
            <a:r>
              <a:rPr lang="tr-TR" b="1" dirty="0" smtClean="0"/>
              <a:t>  2.Kil Olmayan Plastik Hammaddeler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</a:t>
            </a:r>
            <a:r>
              <a:rPr lang="tr-TR" dirty="0" err="1" smtClean="0"/>
              <a:t>Hidrate</a:t>
            </a:r>
            <a:r>
              <a:rPr lang="tr-TR" dirty="0" smtClean="0"/>
              <a:t> mg silikat, talk (s b s)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</a:t>
            </a:r>
            <a:r>
              <a:rPr lang="tr-TR" dirty="0" err="1" smtClean="0"/>
              <a:t>Hidrate</a:t>
            </a:r>
            <a:r>
              <a:rPr lang="tr-TR" dirty="0" smtClean="0"/>
              <a:t> </a:t>
            </a:r>
            <a:r>
              <a:rPr lang="tr-TR" dirty="0" err="1" smtClean="0"/>
              <a:t>aluminyum</a:t>
            </a:r>
            <a:r>
              <a:rPr lang="tr-TR" dirty="0" smtClean="0"/>
              <a:t> silikat, </a:t>
            </a:r>
            <a:r>
              <a:rPr lang="tr-TR" dirty="0" err="1" smtClean="0"/>
              <a:t>pyrofillit</a:t>
            </a:r>
            <a:r>
              <a:rPr lang="tr-TR" dirty="0" smtClean="0"/>
              <a:t> (s g s)</a:t>
            </a: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943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428604"/>
            <a:ext cx="8229600" cy="6000792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smtClean="0"/>
              <a:t> Plastik Olmayan Hammaddeler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.Kuvars 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.Feldspatlar, Ortoklaz, </a:t>
            </a:r>
            <a:r>
              <a:rPr lang="tr-TR" dirty="0" err="1" smtClean="0"/>
              <a:t>Albit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c</a:t>
            </a:r>
            <a:r>
              <a:rPr lang="tr-TR" dirty="0" smtClean="0"/>
              <a:t>.Pegmatit ve feldspatlı kum</a:t>
            </a:r>
          </a:p>
          <a:p>
            <a:pPr>
              <a:buNone/>
            </a:pPr>
            <a:endParaRPr lang="tr-TR" dirty="0" smtClean="0"/>
          </a:p>
          <a:p>
            <a:r>
              <a:rPr lang="tr-TR" b="1" dirty="0" smtClean="0"/>
              <a:t> Diğer Materyaller</a:t>
            </a:r>
          </a:p>
          <a:p>
            <a:pPr>
              <a:buNone/>
            </a:pPr>
            <a:r>
              <a:rPr lang="tr-TR" dirty="0" err="1" smtClean="0"/>
              <a:t>Magnezit</a:t>
            </a:r>
            <a:r>
              <a:rPr lang="tr-TR" dirty="0" smtClean="0"/>
              <a:t>: MgCO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Kireçtaşı: CaCO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err="1" smtClean="0"/>
              <a:t>Alumina</a:t>
            </a:r>
            <a:r>
              <a:rPr lang="tr-TR" dirty="0" smtClean="0"/>
              <a:t>: Al</a:t>
            </a:r>
            <a:r>
              <a:rPr lang="tr-TR" baseline="-25000" dirty="0" smtClean="0"/>
              <a:t>2</a:t>
            </a:r>
            <a:r>
              <a:rPr lang="tr-TR" dirty="0" smtClean="0"/>
              <a:t>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Talk(Tebeşir): CaCO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Dolomit: CaCO</a:t>
            </a:r>
            <a:r>
              <a:rPr lang="tr-TR" baseline="-25000" dirty="0" smtClean="0"/>
              <a:t>3</a:t>
            </a:r>
            <a:r>
              <a:rPr lang="tr-TR" dirty="0" smtClean="0"/>
              <a:t>.MgCO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err="1" smtClean="0"/>
              <a:t>Wollastonit</a:t>
            </a:r>
            <a:r>
              <a:rPr lang="tr-TR" dirty="0" smtClean="0"/>
              <a:t>: </a:t>
            </a:r>
            <a:r>
              <a:rPr lang="tr-TR" dirty="0" err="1" smtClean="0"/>
              <a:t>CaO</a:t>
            </a:r>
            <a:r>
              <a:rPr lang="tr-TR" dirty="0" smtClean="0"/>
              <a:t>.SiO</a:t>
            </a:r>
            <a:r>
              <a:rPr lang="tr-TR" baseline="-25000" dirty="0" smtClean="0"/>
              <a:t>2</a:t>
            </a:r>
          </a:p>
          <a:p>
            <a:pPr>
              <a:buNone/>
            </a:pPr>
            <a:r>
              <a:rPr lang="tr-TR" dirty="0" smtClean="0"/>
              <a:t>Boksit: Al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  <a:r>
              <a:rPr lang="tr-TR" baseline="-25000" dirty="0" smtClean="0"/>
              <a:t>3</a:t>
            </a:r>
            <a:r>
              <a:rPr lang="tr-TR" dirty="0" smtClean="0"/>
              <a:t>.H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</a:p>
          <a:p>
            <a:pPr>
              <a:buNone/>
            </a:pPr>
            <a:r>
              <a:rPr lang="tr-TR" dirty="0" err="1" smtClean="0"/>
              <a:t>Korund</a:t>
            </a:r>
            <a:r>
              <a:rPr lang="tr-TR" dirty="0" smtClean="0"/>
              <a:t>: Al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  <a:r>
              <a:rPr lang="tr-TR" baseline="-2500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349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23902" y="0"/>
            <a:ext cx="10429948" cy="1214422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err="1"/>
              <a:t>SeramİK</a:t>
            </a:r>
            <a:r>
              <a:rPr lang="tr-TR" sz="2400" b="1" dirty="0"/>
              <a:t> </a:t>
            </a:r>
            <a:r>
              <a:rPr lang="tr-TR" sz="2400" b="1" dirty="0" err="1"/>
              <a:t>Sanayİnİn</a:t>
            </a:r>
            <a:r>
              <a:rPr lang="tr-TR" sz="2400" b="1" dirty="0"/>
              <a:t> </a:t>
            </a:r>
            <a:r>
              <a:rPr lang="tr-TR" sz="2400" b="1" dirty="0" err="1"/>
              <a:t>İçİnde</a:t>
            </a:r>
            <a:r>
              <a:rPr lang="tr-TR" sz="2400" b="1" dirty="0"/>
              <a:t> Bulunduğu İş </a:t>
            </a:r>
            <a:r>
              <a:rPr lang="tr-TR" sz="2400" b="1" dirty="0" err="1"/>
              <a:t>KollarI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24034" y="1000108"/>
            <a:ext cx="8229600" cy="4929222"/>
          </a:xfrm>
        </p:spPr>
        <p:txBody>
          <a:bodyPr>
            <a:noAutofit/>
          </a:bodyPr>
          <a:lstStyle/>
          <a:p>
            <a:r>
              <a:rPr lang="tr-TR" sz="2400" dirty="0"/>
              <a:t>Yumuşak porselen</a:t>
            </a:r>
          </a:p>
          <a:p>
            <a:r>
              <a:rPr lang="tr-TR" sz="2400" dirty="0"/>
              <a:t>Sert porselen</a:t>
            </a:r>
          </a:p>
          <a:p>
            <a:r>
              <a:rPr lang="tr-TR" sz="2400" dirty="0"/>
              <a:t>Ateş kili </a:t>
            </a:r>
            <a:r>
              <a:rPr lang="tr-TR" sz="2400" dirty="0" err="1"/>
              <a:t>mamülleri</a:t>
            </a:r>
            <a:endParaRPr lang="tr-TR" sz="2400" dirty="0"/>
          </a:p>
          <a:p>
            <a:r>
              <a:rPr lang="tr-TR" sz="2400" dirty="0"/>
              <a:t>İnşaat malzemeleri </a:t>
            </a:r>
          </a:p>
          <a:p>
            <a:r>
              <a:rPr lang="tr-TR" sz="2400" dirty="0"/>
              <a:t>Beyaz fayans</a:t>
            </a:r>
          </a:p>
          <a:p>
            <a:r>
              <a:rPr lang="tr-TR" sz="2400" dirty="0"/>
              <a:t>Renkli fayans</a:t>
            </a:r>
          </a:p>
          <a:p>
            <a:r>
              <a:rPr lang="tr-TR" sz="2400" dirty="0"/>
              <a:t>Sert çini</a:t>
            </a:r>
          </a:p>
          <a:p>
            <a:r>
              <a:rPr lang="tr-TR" sz="2400" dirty="0"/>
              <a:t>Yarı pekişmiş çini</a:t>
            </a:r>
          </a:p>
          <a:p>
            <a:r>
              <a:rPr lang="tr-TR" sz="2400" dirty="0"/>
              <a:t>Pekişmiş çini</a:t>
            </a:r>
          </a:p>
          <a:p>
            <a:r>
              <a:rPr lang="tr-TR" sz="2400" dirty="0"/>
              <a:t>Kemik çini</a:t>
            </a:r>
          </a:p>
          <a:p>
            <a:r>
              <a:rPr lang="tr-TR" sz="2400" dirty="0"/>
              <a:t>Tek bileşenli seramikler</a:t>
            </a:r>
          </a:p>
          <a:p>
            <a:r>
              <a:rPr lang="tr-TR" sz="2400" dirty="0"/>
              <a:t>Isıya dayanıklı </a:t>
            </a:r>
            <a:r>
              <a:rPr lang="tr-TR" sz="2400" dirty="0" err="1"/>
              <a:t>mamüller</a:t>
            </a:r>
            <a:r>
              <a:rPr lang="tr-TR" sz="2400" dirty="0"/>
              <a:t>: </a:t>
            </a:r>
            <a:r>
              <a:rPr lang="tr-TR" sz="2400" dirty="0" err="1"/>
              <a:t>Alumina</a:t>
            </a:r>
            <a:r>
              <a:rPr lang="tr-TR" sz="2400" dirty="0"/>
              <a:t>-Silika, silika (SiO</a:t>
            </a:r>
            <a:r>
              <a:rPr lang="tr-TR" sz="2400" baseline="-25000" dirty="0"/>
              <a:t>2</a:t>
            </a:r>
            <a:r>
              <a:rPr lang="tr-TR" sz="2400" dirty="0"/>
              <a:t>), bazik, </a:t>
            </a:r>
            <a:r>
              <a:rPr lang="tr-TR" sz="2400" dirty="0" err="1"/>
              <a:t>şekillendirilemiş</a:t>
            </a:r>
            <a:r>
              <a:rPr lang="tr-TR" sz="2400" dirty="0"/>
              <a:t> </a:t>
            </a:r>
            <a:r>
              <a:rPr lang="tr-TR" sz="2400" dirty="0" err="1"/>
              <a:t>refrakter</a:t>
            </a:r>
            <a:r>
              <a:rPr lang="tr-TR" sz="2400" dirty="0"/>
              <a:t>, özel </a:t>
            </a:r>
            <a:r>
              <a:rPr lang="tr-TR" sz="2400" dirty="0" err="1"/>
              <a:t>refrakter</a:t>
            </a:r>
            <a:r>
              <a:rPr lang="tr-TR" sz="2400" dirty="0"/>
              <a:t>, izolasyon</a:t>
            </a:r>
          </a:p>
          <a:p>
            <a:pPr>
              <a:buNone/>
            </a:pPr>
            <a:endParaRPr lang="tr-TR" sz="1800" dirty="0"/>
          </a:p>
          <a:p>
            <a:pPr>
              <a:buNone/>
            </a:pPr>
            <a:r>
              <a:rPr lang="tr-TR" sz="1800" dirty="0"/>
              <a:t> 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09218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6908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err="1"/>
              <a:t>Özellİklerİne</a:t>
            </a:r>
            <a:r>
              <a:rPr lang="tr-TR" sz="2400" b="1" dirty="0"/>
              <a:t> ve </a:t>
            </a:r>
            <a:r>
              <a:rPr lang="tr-TR" sz="2400" b="1" dirty="0" err="1"/>
              <a:t>Kİl</a:t>
            </a:r>
            <a:r>
              <a:rPr lang="tr-TR" sz="2400" b="1" dirty="0"/>
              <a:t> </a:t>
            </a:r>
            <a:r>
              <a:rPr lang="tr-TR" sz="2400" b="1" dirty="0" err="1"/>
              <a:t>KullanImlarIna</a:t>
            </a:r>
            <a:r>
              <a:rPr lang="tr-TR" sz="2400" b="1" dirty="0"/>
              <a:t> Göre </a:t>
            </a:r>
            <a:r>
              <a:rPr lang="tr-TR" sz="2400" b="1" dirty="0" err="1"/>
              <a:t>BüyüK</a:t>
            </a:r>
            <a:r>
              <a:rPr lang="tr-TR" sz="2400" b="1" dirty="0"/>
              <a:t> </a:t>
            </a:r>
            <a:r>
              <a:rPr lang="tr-TR" sz="2400" b="1" dirty="0" err="1"/>
              <a:t>Endüstrİyel</a:t>
            </a:r>
            <a:r>
              <a:rPr lang="tr-TR" sz="2400" b="1" dirty="0"/>
              <a:t> </a:t>
            </a:r>
            <a:r>
              <a:rPr lang="tr-TR" sz="2400" b="1" dirty="0" err="1"/>
              <a:t>KullanIm</a:t>
            </a:r>
            <a:r>
              <a:rPr lang="tr-TR" sz="2400" b="1" dirty="0"/>
              <a:t> </a:t>
            </a:r>
            <a:r>
              <a:rPr lang="tr-TR" sz="2400" b="1" dirty="0" err="1"/>
              <a:t>Lİstesİ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1142984"/>
            <a:ext cx="8229600" cy="5429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sz="2400" b="1" dirty="0"/>
              <a:t>A- Beyaz Pişen Killer</a:t>
            </a:r>
            <a:endParaRPr lang="tr-TR" sz="2400" b="1" dirty="0"/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.Kaolinler (çöküntü kaolinleri, taşınan kaolinler)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.Plastik Killer</a:t>
            </a:r>
          </a:p>
          <a:p>
            <a:pPr>
              <a:buNone/>
            </a:pPr>
            <a:r>
              <a:rPr lang="tr-TR" sz="2400" b="1" dirty="0"/>
              <a:t>B- </a:t>
            </a:r>
            <a:r>
              <a:rPr lang="tr-TR" sz="2400" b="1" dirty="0" err="1"/>
              <a:t>Refrakter</a:t>
            </a:r>
            <a:r>
              <a:rPr lang="tr-TR" sz="2400" b="1" dirty="0"/>
              <a:t> Killer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.Kaolinler (</a:t>
            </a:r>
            <a:r>
              <a:rPr lang="tr-TR" sz="2400" dirty="0" err="1"/>
              <a:t>sedimentler</a:t>
            </a:r>
            <a:r>
              <a:rPr lang="tr-TR" sz="2400" dirty="0"/>
              <a:t>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.Ateş Killeri (</a:t>
            </a:r>
            <a:r>
              <a:rPr lang="tr-TR" sz="2400" dirty="0" err="1"/>
              <a:t>flint</a:t>
            </a:r>
            <a:r>
              <a:rPr lang="tr-TR" sz="2400" dirty="0"/>
              <a:t>, plastik)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3</a:t>
            </a:r>
            <a:r>
              <a:rPr lang="tr-TR" sz="2400" dirty="0"/>
              <a:t>.Yüksek </a:t>
            </a:r>
            <a:r>
              <a:rPr lang="tr-TR" sz="2400" dirty="0" err="1"/>
              <a:t>Aluminalı</a:t>
            </a:r>
            <a:r>
              <a:rPr lang="tr-TR" sz="2400" dirty="0"/>
              <a:t> Killer (</a:t>
            </a:r>
            <a:r>
              <a:rPr lang="tr-TR" sz="2400" dirty="0" err="1"/>
              <a:t>gibsit</a:t>
            </a:r>
            <a:r>
              <a:rPr lang="tr-TR" sz="2400" dirty="0"/>
              <a:t>, </a:t>
            </a:r>
            <a:r>
              <a:rPr lang="tr-TR" sz="2400" dirty="0" err="1"/>
              <a:t>diasper</a:t>
            </a:r>
            <a:r>
              <a:rPr lang="tr-TR" sz="2400" dirty="0"/>
              <a:t>)</a:t>
            </a:r>
          </a:p>
          <a:p>
            <a:pPr>
              <a:buNone/>
            </a:pPr>
            <a:r>
              <a:rPr lang="tr-TR" sz="2400" b="1" dirty="0"/>
              <a:t>C- Ağır Parça Ürünler Killeri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.Tuğla killeri ve kalkeri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.Drenaj borusu killeri ve kalkeri 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3</a:t>
            </a:r>
            <a:r>
              <a:rPr lang="tr-TR" sz="2400" dirty="0"/>
              <a:t>.Tuğla ve çukur kiremit killeri ve kalkeri </a:t>
            </a:r>
          </a:p>
          <a:p>
            <a:pPr>
              <a:buNone/>
            </a:pPr>
            <a:r>
              <a:rPr lang="tr-TR" sz="2400" b="1" dirty="0"/>
              <a:t>D- Taş Seramik Killeri </a:t>
            </a:r>
            <a:r>
              <a:rPr lang="tr-TR" sz="2400" dirty="0"/>
              <a:t>(plastik, ergitici bulundurur)</a:t>
            </a:r>
          </a:p>
          <a:p>
            <a:pPr>
              <a:buNone/>
            </a:pPr>
            <a:r>
              <a:rPr lang="tr-TR" sz="2400" b="1" dirty="0"/>
              <a:t>E- Ateş Killeri </a:t>
            </a:r>
            <a:r>
              <a:rPr lang="tr-TR" sz="2400" dirty="0"/>
              <a:t>(plastik, </a:t>
            </a:r>
            <a:r>
              <a:rPr lang="tr-TR" sz="2400" dirty="0" err="1"/>
              <a:t>demiroksid</a:t>
            </a:r>
            <a:r>
              <a:rPr lang="tr-TR" sz="2400" dirty="0"/>
              <a:t> ihtiva eder)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</a:t>
            </a:r>
            <a:r>
              <a:rPr lang="tr-TR" sz="2400" dirty="0" err="1"/>
              <a:t>Terra</a:t>
            </a:r>
            <a:r>
              <a:rPr lang="tr-TR" sz="2400" dirty="0"/>
              <a:t>-Kota killeri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.Yüzeysel ve genel tuğlalar</a:t>
            </a:r>
          </a:p>
          <a:p>
            <a:pPr>
              <a:buNone/>
            </a:pPr>
            <a:r>
              <a:rPr lang="tr-TR" sz="2400" b="1" dirty="0"/>
              <a:t>F- Döküm Killeri</a:t>
            </a:r>
            <a:r>
              <a:rPr lang="tr-TR" sz="2400" dirty="0"/>
              <a:t> (daha fazla </a:t>
            </a:r>
            <a:r>
              <a:rPr lang="tr-TR" sz="2400" dirty="0" err="1"/>
              <a:t>demiroksid</a:t>
            </a:r>
            <a:r>
              <a:rPr lang="tr-TR" sz="2400" dirty="0"/>
              <a:t> ihtiva eder)</a:t>
            </a:r>
          </a:p>
          <a:p>
            <a:pPr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7981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52596" y="142852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tr-TR" b="1" dirty="0" err="1" smtClean="0"/>
              <a:t>Seramİk</a:t>
            </a:r>
            <a:r>
              <a:rPr lang="tr-TR" b="1" dirty="0" smtClean="0"/>
              <a:t> </a:t>
            </a:r>
            <a:r>
              <a:rPr lang="tr-TR" b="1" dirty="0" err="1" smtClean="0"/>
              <a:t>Ürünlerİ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95472" y="1214422"/>
            <a:ext cx="8229600" cy="4357718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tr-TR" sz="2000" b="1" dirty="0"/>
              <a:t>A. Özelliklerine Göre:</a:t>
            </a:r>
          </a:p>
          <a:p>
            <a:pPr marL="514350" indent="-514350">
              <a:buNone/>
            </a:pPr>
            <a:r>
              <a:rPr lang="tr-TR" sz="2000" dirty="0"/>
              <a:t>  </a:t>
            </a:r>
            <a:r>
              <a:rPr lang="tr-TR" sz="2000" b="1" dirty="0"/>
              <a:t>1</a:t>
            </a:r>
            <a:r>
              <a:rPr lang="tr-TR" sz="2000" dirty="0"/>
              <a:t>.Gözenekli ürünler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a</a:t>
            </a:r>
            <a:r>
              <a:rPr lang="tr-TR" sz="2000" dirty="0"/>
              <a:t>.Pişmiş topraklar (tuğla, kiremit, çini, boru)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b</a:t>
            </a:r>
            <a:r>
              <a:rPr lang="tr-TR" sz="2000" dirty="0"/>
              <a:t>.</a:t>
            </a:r>
            <a:r>
              <a:rPr lang="tr-TR" sz="2000" dirty="0" err="1"/>
              <a:t>Refrakter</a:t>
            </a:r>
            <a:r>
              <a:rPr lang="tr-TR" sz="2000" dirty="0"/>
              <a:t> malzemeler (ateş tuğlaları)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c</a:t>
            </a:r>
            <a:r>
              <a:rPr lang="tr-TR" sz="2000" dirty="0"/>
              <a:t>.Fayans</a:t>
            </a:r>
          </a:p>
          <a:p>
            <a:pPr marL="514350" indent="-514350">
              <a:buNone/>
            </a:pPr>
            <a:r>
              <a:rPr lang="tr-TR" sz="2000" b="1" dirty="0"/>
              <a:t>  2.Gözenekli olmayan ürünler: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        </a:t>
            </a:r>
            <a:r>
              <a:rPr lang="tr-TR" sz="2000" b="1" dirty="0"/>
              <a:t>a</a:t>
            </a:r>
            <a:r>
              <a:rPr lang="tr-TR" sz="2000" dirty="0"/>
              <a:t>.Boru                              </a:t>
            </a:r>
            <a:r>
              <a:rPr lang="tr-TR" sz="2000" b="1" dirty="0"/>
              <a:t>b</a:t>
            </a:r>
            <a:r>
              <a:rPr lang="tr-TR" sz="2000" dirty="0"/>
              <a:t>.Porselen</a:t>
            </a:r>
          </a:p>
          <a:p>
            <a:pPr marL="514350" indent="-514350">
              <a:buNone/>
            </a:pPr>
            <a:r>
              <a:rPr lang="tr-TR" sz="2000" b="1" dirty="0"/>
              <a:t>B. Kullanılışlarına Göre: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</a:t>
            </a:r>
            <a:r>
              <a:rPr lang="tr-TR" sz="2000" b="1" dirty="0"/>
              <a:t>1</a:t>
            </a:r>
            <a:r>
              <a:rPr lang="tr-TR" sz="2000" dirty="0"/>
              <a:t>.Seramik </a:t>
            </a:r>
            <a:r>
              <a:rPr lang="tr-TR" sz="2000" dirty="0" err="1"/>
              <a:t>Sanayii</a:t>
            </a:r>
            <a:endParaRPr lang="tr-TR" sz="2000" dirty="0"/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a</a:t>
            </a:r>
            <a:r>
              <a:rPr lang="tr-TR" sz="2000" dirty="0"/>
              <a:t>.İnşaat </a:t>
            </a:r>
            <a:r>
              <a:rPr lang="tr-TR" sz="2000" dirty="0" err="1"/>
              <a:t>sanayii</a:t>
            </a:r>
            <a:r>
              <a:rPr lang="tr-TR" sz="2000" dirty="0"/>
              <a:t> </a:t>
            </a:r>
            <a:r>
              <a:rPr lang="tr-TR" sz="2000" dirty="0"/>
              <a:t>(sıhhi tesisat, kara fayans, kara seramik)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b</a:t>
            </a:r>
            <a:r>
              <a:rPr lang="tr-TR" sz="2000" dirty="0"/>
              <a:t>.Sofra eşyası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c</a:t>
            </a:r>
            <a:r>
              <a:rPr lang="tr-TR" sz="2000" dirty="0"/>
              <a:t>.İzolatör</a:t>
            </a:r>
          </a:p>
          <a:p>
            <a:pPr marL="514350" indent="-514350">
              <a:buNone/>
            </a:pPr>
            <a:r>
              <a:rPr lang="tr-TR" sz="2000" b="1" dirty="0"/>
              <a:t> </a:t>
            </a:r>
            <a:r>
              <a:rPr lang="tr-TR" sz="2000" b="1" dirty="0"/>
              <a:t> 2.Yalnız Pişmiş Toprak </a:t>
            </a:r>
            <a:r>
              <a:rPr lang="tr-TR" sz="2000" b="1" dirty="0" err="1"/>
              <a:t>Sanayii</a:t>
            </a:r>
            <a:endParaRPr lang="tr-TR" sz="2000" b="1" dirty="0"/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        </a:t>
            </a:r>
            <a:r>
              <a:rPr lang="tr-TR" sz="2000" b="1" dirty="0"/>
              <a:t>a</a:t>
            </a:r>
            <a:r>
              <a:rPr lang="tr-TR" sz="2000" dirty="0"/>
              <a:t>.Tuğla kiremit vb.          </a:t>
            </a:r>
            <a:r>
              <a:rPr lang="tr-TR" sz="2000" b="1" dirty="0"/>
              <a:t>b</a:t>
            </a:r>
            <a:r>
              <a:rPr lang="tr-TR" sz="2000" dirty="0"/>
              <a:t>.Ateş tuğlası</a:t>
            </a:r>
          </a:p>
        </p:txBody>
      </p:sp>
    </p:spTree>
    <p:extLst>
      <p:ext uri="{BB962C8B-B14F-4D97-AF65-F5344CB8AC3E}">
        <p14:creationId xmlns:p14="http://schemas.microsoft.com/office/powerpoint/2010/main" val="239167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46"/>
          </a:xfrm>
        </p:spPr>
        <p:txBody>
          <a:bodyPr/>
          <a:lstStyle/>
          <a:p>
            <a:pPr algn="ctr"/>
            <a:r>
              <a:rPr lang="tr-TR" b="1" dirty="0" smtClean="0"/>
              <a:t>Bugün </a:t>
            </a:r>
            <a:r>
              <a:rPr lang="tr-TR" b="1" dirty="0" err="1" smtClean="0"/>
              <a:t>Kapasİtelerİ</a:t>
            </a:r>
            <a:r>
              <a:rPr lang="tr-TR" b="1" dirty="0" smtClean="0"/>
              <a:t>/1 </a:t>
            </a:r>
            <a:r>
              <a:rPr lang="tr-TR" b="1" dirty="0" err="1" smtClean="0"/>
              <a:t>yIl</a:t>
            </a:r>
            <a:endParaRPr lang="tr-TR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24034" y="1428735"/>
          <a:ext cx="8229600" cy="492922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153">
                <a:tc>
                  <a:txBody>
                    <a:bodyPr/>
                    <a:lstStyle/>
                    <a:p>
                      <a:r>
                        <a:rPr lang="tr-TR" sz="2800" b="0" dirty="0" smtClean="0"/>
                        <a:t>Kiremit</a:t>
                      </a:r>
                      <a:endParaRPr lang="tr-TR" sz="2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0" dirty="0" smtClean="0"/>
                        <a:t>3 000 000 000 adet</a:t>
                      </a:r>
                      <a:endParaRPr lang="tr-TR" sz="2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Tuğla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250 000 000 adet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Ateş Tuğlası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20 000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Sıhhi</a:t>
                      </a:r>
                      <a:r>
                        <a:rPr lang="tr-TR" sz="2800" baseline="0" dirty="0" smtClean="0"/>
                        <a:t> Tesisat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5 000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Kara Fayans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25 000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Kara Seramik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10 000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Sofra</a:t>
                      </a:r>
                      <a:r>
                        <a:rPr lang="tr-TR" sz="2800" baseline="0" dirty="0" smtClean="0"/>
                        <a:t> Eşyası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15 000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İzolatör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7500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35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/>
              <a:t>Seramİk</a:t>
            </a:r>
            <a:r>
              <a:rPr lang="tr-TR" sz="2800" b="1" dirty="0"/>
              <a:t> </a:t>
            </a:r>
            <a:r>
              <a:rPr lang="tr-TR" sz="2800" b="1" dirty="0" err="1"/>
              <a:t>KalİTesİne</a:t>
            </a:r>
            <a:r>
              <a:rPr lang="tr-TR" sz="2800" b="1" dirty="0"/>
              <a:t> </a:t>
            </a:r>
            <a:r>
              <a:rPr lang="tr-TR" sz="2800" b="1" dirty="0" err="1"/>
              <a:t>Etkİ</a:t>
            </a:r>
            <a:r>
              <a:rPr lang="tr-TR" sz="2800" b="1" dirty="0"/>
              <a:t> Yapan Faktörler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1214422"/>
            <a:ext cx="8229600" cy="521497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tr-TR" dirty="0" smtClean="0"/>
              <a:t>SiO</a:t>
            </a:r>
            <a:r>
              <a:rPr lang="tr-TR" baseline="-25000" dirty="0" smtClean="0"/>
              <a:t>2</a:t>
            </a:r>
            <a:r>
              <a:rPr lang="tr-TR" dirty="0" smtClean="0"/>
              <a:t> Etkisi: Plastikliği azaltır, kuruma ve pişirme esnasında büzülmeyi azaltır, küçük taneler halinde değilse, parçalanma ve gerilme kuvvetini azaltır, </a:t>
            </a:r>
            <a:r>
              <a:rPr lang="tr-TR" dirty="0" err="1" smtClean="0"/>
              <a:t>refrakter</a:t>
            </a:r>
            <a:r>
              <a:rPr lang="tr-TR" dirty="0" smtClean="0"/>
              <a:t> özelliğini azaltır.</a:t>
            </a:r>
          </a:p>
          <a:p>
            <a:pPr marL="514350" indent="-514350">
              <a:buAutoNum type="arabicPeriod"/>
            </a:pPr>
            <a:r>
              <a:rPr lang="tr-TR" dirty="0" smtClean="0"/>
              <a:t>Al Bileşikleri (</a:t>
            </a:r>
            <a:r>
              <a:rPr lang="tr-TR" dirty="0" err="1" smtClean="0"/>
              <a:t>Gibsit</a:t>
            </a:r>
            <a:r>
              <a:rPr lang="tr-TR" dirty="0" smtClean="0"/>
              <a:t>, </a:t>
            </a:r>
            <a:r>
              <a:rPr lang="tr-TR" dirty="0" err="1" smtClean="0"/>
              <a:t>Diasper</a:t>
            </a:r>
            <a:r>
              <a:rPr lang="tr-TR" dirty="0" smtClean="0"/>
              <a:t>): Kilin plastikliğini azaltır, %0,1 </a:t>
            </a:r>
            <a:r>
              <a:rPr lang="tr-TR" dirty="0" err="1" smtClean="0"/>
              <a:t>alumini</a:t>
            </a:r>
            <a:r>
              <a:rPr lang="tr-TR" dirty="0" smtClean="0"/>
              <a:t> </a:t>
            </a:r>
            <a:r>
              <a:rPr lang="tr-TR" dirty="0" err="1" smtClean="0"/>
              <a:t>refrakterin</a:t>
            </a:r>
            <a:r>
              <a:rPr lang="tr-TR" dirty="0" smtClean="0"/>
              <a:t> </a:t>
            </a:r>
            <a:r>
              <a:rPr lang="tr-TR" dirty="0" err="1" smtClean="0"/>
              <a:t>max</a:t>
            </a:r>
            <a:r>
              <a:rPr lang="tr-TR" dirty="0" smtClean="0"/>
              <a:t>. Sıcaklığını 10</a:t>
            </a:r>
            <a:r>
              <a:rPr lang="tr-TR" dirty="0" smtClean="0">
                <a:cs typeface="Times New Roman"/>
              </a:rPr>
              <a:t>°C azaltır.</a:t>
            </a:r>
          </a:p>
          <a:p>
            <a:pPr marL="514350" indent="-514350">
              <a:buAutoNum type="arabicPeriod"/>
            </a:pPr>
            <a:r>
              <a:rPr lang="tr-TR" dirty="0" err="1" smtClean="0">
                <a:cs typeface="Times New Roman"/>
              </a:rPr>
              <a:t>Fe</a:t>
            </a:r>
            <a:r>
              <a:rPr lang="tr-TR" dirty="0" smtClean="0">
                <a:cs typeface="Times New Roman"/>
              </a:rPr>
              <a:t> Bileşikleri (</a:t>
            </a:r>
            <a:r>
              <a:rPr lang="tr-TR" dirty="0" err="1" smtClean="0">
                <a:cs typeface="Times New Roman"/>
              </a:rPr>
              <a:t>Ferrik</a:t>
            </a:r>
            <a:r>
              <a:rPr lang="tr-TR" dirty="0" smtClean="0">
                <a:cs typeface="Times New Roman"/>
              </a:rPr>
              <a:t> oksit,</a:t>
            </a:r>
            <a:r>
              <a:rPr lang="tr-TR" dirty="0" err="1" smtClean="0">
                <a:cs typeface="Times New Roman"/>
              </a:rPr>
              <a:t>Ferros</a:t>
            </a:r>
            <a:r>
              <a:rPr lang="tr-TR" dirty="0" smtClean="0">
                <a:cs typeface="Times New Roman"/>
              </a:rPr>
              <a:t> oksit, </a:t>
            </a:r>
            <a:r>
              <a:rPr lang="tr-TR" dirty="0" err="1" smtClean="0">
                <a:cs typeface="Times New Roman"/>
              </a:rPr>
              <a:t>Magnetik</a:t>
            </a:r>
            <a:r>
              <a:rPr lang="tr-TR" dirty="0" smtClean="0">
                <a:cs typeface="Times New Roman"/>
              </a:rPr>
              <a:t> demir oksit, </a:t>
            </a:r>
            <a:r>
              <a:rPr lang="tr-TR" dirty="0" err="1" smtClean="0">
                <a:cs typeface="Times New Roman"/>
              </a:rPr>
              <a:t>Fe</a:t>
            </a:r>
            <a:r>
              <a:rPr lang="tr-TR" dirty="0" smtClean="0">
                <a:cs typeface="Times New Roman"/>
              </a:rPr>
              <a:t> sülfatlar, </a:t>
            </a:r>
            <a:r>
              <a:rPr lang="tr-TR" dirty="0" err="1" smtClean="0">
                <a:cs typeface="Times New Roman"/>
              </a:rPr>
              <a:t>Fe</a:t>
            </a:r>
            <a:r>
              <a:rPr lang="tr-TR" dirty="0" smtClean="0">
                <a:cs typeface="Times New Roman"/>
              </a:rPr>
              <a:t> karbonatlar): Renkte değişmeyi etkiler, kilin </a:t>
            </a:r>
            <a:r>
              <a:rPr lang="tr-TR" dirty="0" err="1" smtClean="0">
                <a:cs typeface="Times New Roman"/>
              </a:rPr>
              <a:t>refrakter</a:t>
            </a:r>
            <a:r>
              <a:rPr lang="tr-TR" dirty="0" smtClean="0">
                <a:cs typeface="Times New Roman"/>
              </a:rPr>
              <a:t> özelliğini azaltır, yanmış killerde </a:t>
            </a:r>
            <a:r>
              <a:rPr lang="tr-TR" dirty="0" err="1" smtClean="0">
                <a:cs typeface="Times New Roman"/>
              </a:rPr>
              <a:t>Fe</a:t>
            </a:r>
            <a:r>
              <a:rPr lang="tr-TR" dirty="0" smtClean="0">
                <a:cs typeface="Times New Roman"/>
              </a:rPr>
              <a:t> lekeleri oluşur, kaliteyi düşürür.</a:t>
            </a:r>
          </a:p>
          <a:p>
            <a:pPr marL="514350" indent="-514350">
              <a:buAutoNum type="arabicPeriod"/>
            </a:pPr>
            <a:r>
              <a:rPr lang="tr-TR" dirty="0" smtClean="0">
                <a:cs typeface="Times New Roman"/>
              </a:rPr>
              <a:t>Kalsiyumlu Mineraller (Kalsit, Aragonit, Çeşitli </a:t>
            </a:r>
            <a:r>
              <a:rPr lang="tr-TR" dirty="0" err="1" smtClean="0">
                <a:cs typeface="Times New Roman"/>
              </a:rPr>
              <a:t>Ca</a:t>
            </a:r>
            <a:r>
              <a:rPr lang="tr-TR" dirty="0" smtClean="0">
                <a:cs typeface="Times New Roman"/>
              </a:rPr>
              <a:t> ve </a:t>
            </a:r>
            <a:r>
              <a:rPr lang="tr-TR" dirty="0" err="1" smtClean="0">
                <a:cs typeface="Times New Roman"/>
              </a:rPr>
              <a:t>Al’lu</a:t>
            </a:r>
            <a:r>
              <a:rPr lang="tr-TR" dirty="0" smtClean="0">
                <a:cs typeface="Times New Roman"/>
              </a:rPr>
              <a:t> Silikatlar, Jips): Al ve Si ile karışınca erime noktası düşer. </a:t>
            </a:r>
            <a:r>
              <a:rPr lang="tr-TR" dirty="0" err="1" smtClean="0">
                <a:cs typeface="Times New Roman"/>
              </a:rPr>
              <a:t>Vitrifikasyon</a:t>
            </a:r>
            <a:r>
              <a:rPr lang="tr-TR" dirty="0" smtClean="0">
                <a:cs typeface="Times New Roman"/>
              </a:rPr>
              <a:t> ve </a:t>
            </a:r>
            <a:r>
              <a:rPr lang="tr-TR" dirty="0" err="1" smtClean="0">
                <a:cs typeface="Times New Roman"/>
              </a:rPr>
              <a:t>refrakter</a:t>
            </a:r>
            <a:r>
              <a:rPr lang="tr-TR" dirty="0" smtClean="0">
                <a:cs typeface="Times New Roman"/>
              </a:rPr>
              <a:t> sıcaklığı azalır(camlaşma), yüksek </a:t>
            </a:r>
            <a:r>
              <a:rPr lang="tr-TR" dirty="0" err="1" smtClean="0">
                <a:cs typeface="Times New Roman"/>
              </a:rPr>
              <a:t>korasyon</a:t>
            </a:r>
            <a:r>
              <a:rPr lang="tr-TR" dirty="0" smtClean="0">
                <a:cs typeface="Times New Roman"/>
              </a:rPr>
              <a:t> özelliğinde, akışkan bir sıvı oluşturur. Sıvı soğursa camlaşır, büzülmeyi azaltır, kurumayı kolaylaştırır, rutubet </a:t>
            </a:r>
            <a:r>
              <a:rPr lang="tr-TR" dirty="0" err="1" smtClean="0">
                <a:cs typeface="Times New Roman"/>
              </a:rPr>
              <a:t>adsorbe</a:t>
            </a:r>
            <a:r>
              <a:rPr lang="tr-TR" dirty="0" smtClean="0">
                <a:cs typeface="Times New Roman"/>
              </a:rPr>
              <a:t> ederse genişleyerek parçalanır.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304281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529</Words>
  <Application>Microsoft Office PowerPoint</Application>
  <PresentationFormat>Geniş ekran</PresentationFormat>
  <Paragraphs>95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9</vt:i4>
      </vt:variant>
      <vt:variant>
        <vt:lpstr>Slayt Başlıkları</vt:lpstr>
      </vt:variant>
      <vt:variant>
        <vt:i4>9</vt:i4>
      </vt:variant>
    </vt:vector>
  </HeadingPairs>
  <TitlesOfParts>
    <vt:vector size="25" baseType="lpstr">
      <vt:lpstr>Arial</vt:lpstr>
      <vt:lpstr>Calibri</vt:lpstr>
      <vt:lpstr>Calibri Light</vt:lpstr>
      <vt:lpstr>Franklin Gothic Book</vt:lpstr>
      <vt:lpstr>Franklin Gothic Medium</vt:lpstr>
      <vt:lpstr>Times New Roman</vt:lpstr>
      <vt:lpstr>Wingdings 2</vt:lpstr>
      <vt:lpstr>Office Teması</vt:lpstr>
      <vt:lpstr>Gezinti</vt:lpstr>
      <vt:lpstr>1_Gezinti</vt:lpstr>
      <vt:lpstr>2_Gezinti</vt:lpstr>
      <vt:lpstr>3_Gezinti</vt:lpstr>
      <vt:lpstr>4_Gezinti</vt:lpstr>
      <vt:lpstr>5_Gezinti</vt:lpstr>
      <vt:lpstr>6_Gezinti</vt:lpstr>
      <vt:lpstr>7_Gezinti</vt:lpstr>
      <vt:lpstr>TOPRAK TEKNOLOJİSİ g</vt:lpstr>
      <vt:lpstr>TOPRAK TEKNOLOJİSİ</vt:lpstr>
      <vt:lpstr>Seramİk YapImInda KullanIlan Hammaddeler</vt:lpstr>
      <vt:lpstr>PowerPoint Sunusu</vt:lpstr>
      <vt:lpstr>SeramİK Sanayİnİn İçİnde Bulunduğu İş KollarI</vt:lpstr>
      <vt:lpstr>Özellİklerİne ve Kİl KullanImlarIna Göre BüyüK Endüstrİyel KullanIm Lİstesİ</vt:lpstr>
      <vt:lpstr>Seramİk Ürünlerİ</vt:lpstr>
      <vt:lpstr>Bugün Kapasİtelerİ/1 yIl</vt:lpstr>
      <vt:lpstr>Seramİk KalİTesİne Etkİ Yapan Faktörler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TOPRAK TEKNOLOJİSİ giriş</dc:title>
  <dc:creator>a a</dc:creator>
  <cp:lastModifiedBy>a a</cp:lastModifiedBy>
  <cp:revision>8</cp:revision>
  <dcterms:created xsi:type="dcterms:W3CDTF">2020-04-28T13:24:15Z</dcterms:created>
  <dcterms:modified xsi:type="dcterms:W3CDTF">2020-04-28T13:30:37Z</dcterms:modified>
</cp:coreProperties>
</file>