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3" r:id="rId4"/>
    <p:sldId id="257" r:id="rId5"/>
    <p:sldId id="260" r:id="rId6"/>
    <p:sldId id="261" r:id="rId7"/>
    <p:sldId id="258" r:id="rId8"/>
    <p:sldId id="271" r:id="rId9"/>
    <p:sldId id="264" r:id="rId10"/>
    <p:sldId id="266" r:id="rId11"/>
    <p:sldId id="267" r:id="rId12"/>
    <p:sldId id="268" r:id="rId13"/>
    <p:sldId id="270" r:id="rId14"/>
    <p:sldId id="259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53"/>
    <p:restoredTop sz="95280"/>
  </p:normalViewPr>
  <p:slideViewPr>
    <p:cSldViewPr snapToGrid="0" snapToObjects="1">
      <p:cViewPr varScale="1">
        <p:scale>
          <a:sx n="33" d="100"/>
          <a:sy n="33" d="100"/>
        </p:scale>
        <p:origin x="232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CDB2AB-8D8D-054D-9528-1F5C22CEF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59FDA19-0EC3-1744-A613-6C779FF58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4B8861-38AA-6F4E-BEB3-E6426753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A403CE9-09C8-F148-8499-A58393E7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68E9BC-08A9-5548-A35E-59A8039D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85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14DB5D-3853-984C-BA24-0D889479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6A14F33-A43F-914A-B207-586D4F54F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4ADE5AD-9179-5645-8FC5-F67587E2C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1F7098-B57E-6142-B957-BF66DBD1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05B251-8045-AB4E-BB60-90E7F650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199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0E36BFE-07FA-FA40-9D01-1161DFB796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0889216-35F4-BE41-8725-E2BE2DC57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20AF2CB-48FE-584F-BC11-5E82C168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7BD36-1104-714A-892B-69605F80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A5A699-ADF8-1D4E-8334-1B4A4B38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71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4CD5E3-90F7-5B4E-B29C-3A011517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59E0D9-B1DA-DA40-B477-EF27228F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28CC3C-1E35-2C45-B201-24B09015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E8510FD-F8E6-074C-A559-534298E2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8C3C511-1C45-744F-B401-7924777F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270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C722DB-0854-BB49-843C-0BC9FD07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8F196EF-FD25-B544-8F5F-B1CC197F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2B470EE-3421-D54D-98A6-9F1962C4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CB3465-046C-E64F-906A-ADC899A5F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925B21-CBDF-F549-A47F-8D9822C6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18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C77578-6C6D-104E-8A72-F8755058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9A495B-6729-4E44-A593-FFB7ED67F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0F6EF9E-B729-2F47-B04D-F6C76865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EEE9F86-7338-4847-A194-DCF7FA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D67C903-8B74-8741-B233-C941D601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93C2E24-89ED-A048-8D74-8DFC5C9B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161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C1CCB8-03C5-394D-A7A4-AB446C7F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383A2B-B34C-8D4F-A9E1-4A5659B8A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DD7223-71A2-DC47-9855-59DCA4C9F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F5E94B7-D295-9D4B-A104-4B076D9E3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0B94D68-55C6-554A-9845-605C59D07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1E8F15-EE2B-204F-981F-117AC048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C1BC6D-F8E8-FC42-85EE-28DC3ABC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F877727-9295-E641-A4F2-C9255591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540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2BF7D8-80B9-A046-B277-F7418672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4944370-FB4E-D748-9181-3C21C82E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5BD746F-4F0F-4240-91D7-F1638461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ED9500D-1E7E-9346-BA4D-A803F841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145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4397A24-4FED-6C45-8C40-CFCA4ED2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C6EB5DB-7C74-9E4E-B629-8A872331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D006C66-B166-C24E-8EA7-5D0FDFE3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541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25927F-252A-434B-BEA4-DD1C8E06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4FB23B-551C-FB4F-9417-B41E75B2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13AF3F7-CA64-0648-B662-644166236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0A27D7F-3503-2D4B-91B9-CB2D4A35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4B191F1-4C28-454A-BB72-B320E65D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4AE539E-D4A2-2D41-A132-91EBC93B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857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905E04-C350-EF46-B994-D3582FD4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0E72650-0DA6-AE42-A805-F9D761E74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DC34E76-2517-8E4E-ADFD-953616B80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75124FA-2962-BA42-AFFF-59743D0C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DA1B9BE-C6B6-B94F-8609-9CD570B9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42EE21A-3933-9846-AC5C-7E7EFDA1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18130DA-98D8-D045-A82F-4BC2184B8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56827E-4312-F24D-8D84-2028E17CC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06F663-A735-4A48-8F6E-2A148000E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588A-9F33-E646-A81B-8D127C37888E}" type="datetimeFigureOut">
              <a:rPr lang="tr-TR" smtClean="0"/>
              <a:t>8.03.2022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0D1789-3A32-1D4C-92DE-15146163B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6B7434-FEFD-5243-B95A-B9775E639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56C9-52C1-FA42-A168-0B71D17039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784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651FE8-4B7A-3842-B719-4C712AE265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Paget-Schrötter</a:t>
            </a:r>
            <a:r>
              <a:rPr lang="tr-TR" dirty="0"/>
              <a:t> Sendromu(PSS)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0A86D5D-00C0-BB45-924B-CEF148A1D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/>
              <a:t>Prof</a:t>
            </a:r>
            <a:r>
              <a:rPr lang="tr-TR" dirty="0"/>
              <a:t> </a:t>
            </a:r>
            <a:r>
              <a:rPr lang="tr-TR" dirty="0" err="1"/>
              <a:t>Dr</a:t>
            </a:r>
            <a:r>
              <a:rPr lang="tr-TR" dirty="0"/>
              <a:t> Uğur </a:t>
            </a:r>
            <a:r>
              <a:rPr lang="tr-TR" dirty="0" err="1"/>
              <a:t>Bengisun</a:t>
            </a:r>
            <a:endParaRPr lang="tr-TR" dirty="0"/>
          </a:p>
          <a:p>
            <a:r>
              <a:rPr lang="tr-TR" dirty="0" err="1"/>
              <a:t>Periferik</a:t>
            </a:r>
            <a:r>
              <a:rPr lang="tr-TR" dirty="0"/>
              <a:t> Damar Cerrahisi BD</a:t>
            </a:r>
          </a:p>
        </p:txBody>
      </p:sp>
    </p:spTree>
    <p:extLst>
      <p:ext uri="{BB962C8B-B14F-4D97-AF65-F5344CB8AC3E}">
        <p14:creationId xmlns:p14="http://schemas.microsoft.com/office/powerpoint/2010/main" val="193879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1325563"/>
          </a:xfrm>
        </p:spPr>
        <p:txBody>
          <a:bodyPr/>
          <a:lstStyle/>
          <a:p>
            <a:r>
              <a:rPr lang="tr-TR" dirty="0"/>
              <a:t>2 adet </a:t>
            </a:r>
            <a:r>
              <a:rPr lang="tr-TR" dirty="0" err="1"/>
              <a:t>wall</a:t>
            </a:r>
            <a:r>
              <a:rPr lang="tr-TR" dirty="0"/>
              <a:t> </a:t>
            </a:r>
            <a:r>
              <a:rPr lang="tr-TR" dirty="0" err="1"/>
              <a:t>stent</a:t>
            </a:r>
            <a:r>
              <a:rPr lang="tr-TR" dirty="0"/>
              <a:t>(10 mm)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-8" r="8" b="14325"/>
          <a:stretch/>
        </p:blipFill>
        <p:spPr>
          <a:xfrm>
            <a:off x="3076407" y="1160090"/>
            <a:ext cx="6037600" cy="59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15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Aksillosubklavyen ven trombozu(Paget-Schroetter)</a:t>
            </a:r>
            <a:br>
              <a:rPr lang="tr-TR" sz="2800"/>
            </a:br>
            <a:r>
              <a:rPr lang="tr-TR" sz="2800"/>
              <a:t>1.kot rezeksiyonu+wall stent(10 mm)</a:t>
            </a:r>
            <a:endParaRPr lang="en-US" sz="280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2" name="Content Placeholder 6" descr="p.koksal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2501900"/>
            <a:ext cx="4040188" cy="3297238"/>
          </a:xfrm>
        </p:spPr>
      </p:pic>
      <p:sp>
        <p:nvSpPr>
          <p:cNvPr id="22533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2534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/>
              <a:t>6 hafta sonra kontrolde ödem ve kolda ağrı yok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2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Bir yıl sonra kontrol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01" y="1690687"/>
            <a:ext cx="5882760" cy="4508825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6" y="1599720"/>
            <a:ext cx="5896304" cy="4599793"/>
          </a:xfrm>
        </p:spPr>
      </p:pic>
    </p:spTree>
    <p:extLst>
      <p:ext uri="{BB962C8B-B14F-4D97-AF65-F5344CB8AC3E}">
        <p14:creationId xmlns:p14="http://schemas.microsoft.com/office/powerpoint/2010/main" val="400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75" y="709907"/>
            <a:ext cx="7715200" cy="5438186"/>
          </a:xfrm>
        </p:spPr>
      </p:pic>
    </p:spTree>
    <p:extLst>
      <p:ext uri="{BB962C8B-B14F-4D97-AF65-F5344CB8AC3E}">
        <p14:creationId xmlns:p14="http://schemas.microsoft.com/office/powerpoint/2010/main" val="71373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F69E08-537D-CE42-BBC5-6C29236B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PSS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DA808A6-0B38-A044-9805-263D0787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Tekrarlayan efor sonrası dominant kolda şişlik, ağrı, </a:t>
            </a:r>
            <a:r>
              <a:rPr lang="tr-TR" dirty="0" err="1"/>
              <a:t>eritem</a:t>
            </a:r>
            <a:r>
              <a:rPr lang="tr-TR" dirty="0"/>
              <a:t>, hassasiyet, </a:t>
            </a:r>
            <a:r>
              <a:rPr lang="tr-TR" dirty="0" err="1"/>
              <a:t>parestezi</a:t>
            </a:r>
            <a:r>
              <a:rPr lang="tr-TR" dirty="0"/>
              <a:t> ile karakterizedir.</a:t>
            </a:r>
          </a:p>
          <a:p>
            <a:pPr marL="0" indent="0">
              <a:buNone/>
            </a:pPr>
            <a:r>
              <a:rPr lang="tr-TR" dirty="0" err="1"/>
              <a:t>Doppler</a:t>
            </a:r>
            <a:r>
              <a:rPr lang="tr-TR" dirty="0"/>
              <a:t> US, MR, BT-</a:t>
            </a:r>
            <a:r>
              <a:rPr lang="tr-TR" dirty="0" err="1"/>
              <a:t>anjio</a:t>
            </a:r>
            <a:r>
              <a:rPr lang="tr-TR" dirty="0"/>
              <a:t>, DSA </a:t>
            </a:r>
          </a:p>
          <a:p>
            <a:pPr marL="0" indent="0">
              <a:buNone/>
            </a:pPr>
            <a:r>
              <a:rPr lang="tr-TR" dirty="0" err="1"/>
              <a:t>Antikoagülan</a:t>
            </a:r>
            <a:r>
              <a:rPr lang="tr-TR" dirty="0"/>
              <a:t> tedavi </a:t>
            </a:r>
            <a:r>
              <a:rPr lang="tr-TR" dirty="0" err="1"/>
              <a:t>esansiyeldir</a:t>
            </a:r>
            <a:r>
              <a:rPr lang="tr-TR" dirty="0"/>
              <a:t>. </a:t>
            </a:r>
            <a:r>
              <a:rPr lang="tr-TR" dirty="0" err="1"/>
              <a:t>Trombolitik</a:t>
            </a:r>
            <a:r>
              <a:rPr lang="tr-TR" dirty="0"/>
              <a:t> tedavi akut olgularda uygulanır. Mekanik basının ortadan kaldırılması şarttır.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60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3D805-CEC2-EC4A-9632-7FCD3C0A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Sendromu (TOS)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67D950-9AAC-9F46-986B-C331F629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39" y="1820362"/>
            <a:ext cx="4481945" cy="4351338"/>
          </a:xfrm>
        </p:spPr>
        <p:txBody>
          <a:bodyPr/>
          <a:lstStyle/>
          <a:p>
            <a:r>
              <a:rPr lang="tr-TR" dirty="0"/>
              <a:t>TOS, </a:t>
            </a:r>
            <a:r>
              <a:rPr lang="tr-TR" dirty="0" err="1"/>
              <a:t>brakiyal</a:t>
            </a:r>
            <a:r>
              <a:rPr lang="tr-TR" dirty="0"/>
              <a:t> </a:t>
            </a:r>
            <a:r>
              <a:rPr lang="tr-TR" dirty="0" err="1"/>
              <a:t>pleksus</a:t>
            </a:r>
            <a:r>
              <a:rPr lang="tr-TR" dirty="0"/>
              <a:t>, </a:t>
            </a:r>
            <a:r>
              <a:rPr lang="tr-TR" dirty="0" err="1"/>
              <a:t>subklaviyen</a:t>
            </a:r>
            <a:r>
              <a:rPr lang="tr-TR" dirty="0"/>
              <a:t> arter veya </a:t>
            </a:r>
            <a:r>
              <a:rPr lang="tr-TR" dirty="0" err="1"/>
              <a:t>venin</a:t>
            </a:r>
            <a:r>
              <a:rPr lang="tr-TR" dirty="0"/>
              <a:t> bir ya da </a:t>
            </a:r>
            <a:r>
              <a:rPr lang="tr-TR" dirty="0" err="1"/>
              <a:t>birkaçının</a:t>
            </a:r>
            <a:r>
              <a:rPr lang="tr-TR" dirty="0"/>
              <a:t> </a:t>
            </a:r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çıkışta</a:t>
            </a:r>
            <a:r>
              <a:rPr lang="tr-TR" dirty="0"/>
              <a:t> yani </a:t>
            </a:r>
            <a:r>
              <a:rPr lang="tr-TR" dirty="0" err="1"/>
              <a:t>servikal</a:t>
            </a:r>
            <a:r>
              <a:rPr lang="tr-TR" dirty="0"/>
              <a:t> </a:t>
            </a:r>
            <a:r>
              <a:rPr lang="tr-TR" dirty="0" err="1"/>
              <a:t>bölgeden</a:t>
            </a:r>
            <a:r>
              <a:rPr lang="tr-TR" dirty="0"/>
              <a:t> </a:t>
            </a:r>
            <a:r>
              <a:rPr lang="tr-TR" dirty="0" err="1"/>
              <a:t>aksillaya</a:t>
            </a:r>
            <a:r>
              <a:rPr lang="tr-TR" dirty="0"/>
              <a:t> seyirleri sırasında </a:t>
            </a:r>
            <a:r>
              <a:rPr lang="tr-TR" dirty="0" err="1"/>
              <a:t>interskalen</a:t>
            </a:r>
            <a:r>
              <a:rPr lang="tr-TR" dirty="0"/>
              <a:t> </a:t>
            </a:r>
            <a:r>
              <a:rPr lang="tr-TR" dirty="0" err="1"/>
              <a:t>üçgen</a:t>
            </a:r>
            <a:r>
              <a:rPr lang="tr-TR" dirty="0"/>
              <a:t>, </a:t>
            </a:r>
            <a:r>
              <a:rPr lang="tr-TR" dirty="0" err="1"/>
              <a:t>kostoklaviküler</a:t>
            </a:r>
            <a:r>
              <a:rPr lang="tr-TR" dirty="0"/>
              <a:t> aralık ya da </a:t>
            </a:r>
            <a:r>
              <a:rPr lang="tr-TR" dirty="0" err="1"/>
              <a:t>subpektoral</a:t>
            </a:r>
            <a:r>
              <a:rPr lang="tr-TR" dirty="0"/>
              <a:t> </a:t>
            </a:r>
            <a:r>
              <a:rPr lang="tr-TR" dirty="0" err="1"/>
              <a:t>bölgede</a:t>
            </a:r>
            <a:r>
              <a:rPr lang="tr-TR" dirty="0"/>
              <a:t> </a:t>
            </a:r>
            <a:r>
              <a:rPr lang="tr-TR" dirty="0" err="1"/>
              <a:t>sıkışması</a:t>
            </a:r>
            <a:r>
              <a:rPr lang="tr-TR" dirty="0"/>
              <a:t> sonucu ortaya </a:t>
            </a:r>
            <a:r>
              <a:rPr lang="tr-TR" dirty="0" err="1"/>
              <a:t>çıkan</a:t>
            </a:r>
            <a:r>
              <a:rPr lang="tr-TR" dirty="0"/>
              <a:t> bir sendromdur. 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08A692F-BC91-FD4B-AFB0-5DD69F82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392" y="1465156"/>
            <a:ext cx="7139988" cy="47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3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A099E7-3163-AC4A-999D-E11E696D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361CEB3-D61B-C145-9D1D-62FDFD06B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71" y="711199"/>
            <a:ext cx="10214696" cy="5025761"/>
          </a:xfrm>
        </p:spPr>
      </p:pic>
    </p:spTree>
    <p:extLst>
      <p:ext uri="{BB962C8B-B14F-4D97-AF65-F5344CB8AC3E}">
        <p14:creationId xmlns:p14="http://schemas.microsoft.com/office/powerpoint/2010/main" val="284255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CD19E3-CFF9-D246-B80C-A8E88B96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1244EB-5824-C849-8D77-F29E054C4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1522" cy="4351338"/>
          </a:xfrm>
        </p:spPr>
        <p:txBody>
          <a:bodyPr>
            <a:normAutofit/>
          </a:bodyPr>
          <a:lstStyle/>
          <a:p>
            <a:r>
              <a:rPr lang="tr-TR" dirty="0" err="1"/>
              <a:t>Paget-Schrötter</a:t>
            </a:r>
            <a:r>
              <a:rPr lang="tr-TR" dirty="0"/>
              <a:t> sendromu (üst </a:t>
            </a:r>
            <a:r>
              <a:rPr lang="tr-TR" dirty="0" err="1"/>
              <a:t>ekstremitenin</a:t>
            </a:r>
            <a:r>
              <a:rPr lang="tr-TR" dirty="0"/>
              <a:t> efor </a:t>
            </a:r>
            <a:r>
              <a:rPr lang="tr-TR" dirty="0" err="1"/>
              <a:t>trombozu</a:t>
            </a:r>
            <a:r>
              <a:rPr lang="tr-TR" dirty="0"/>
              <a:t>) James </a:t>
            </a:r>
            <a:r>
              <a:rPr lang="tr-TR" dirty="0" err="1"/>
              <a:t>Paget</a:t>
            </a:r>
            <a:r>
              <a:rPr lang="tr-TR" dirty="0"/>
              <a:t>  (1875) ve </a:t>
            </a:r>
            <a:r>
              <a:rPr lang="tr-TR" dirty="0" err="1"/>
              <a:t>Schrötter</a:t>
            </a:r>
            <a:r>
              <a:rPr lang="tr-TR" dirty="0"/>
              <a:t> (1884) tarafından tanımlandı.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2AC5DE-5108-8440-8B31-0C660D74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09" y="357222"/>
            <a:ext cx="3449016" cy="532479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FD8BF4F-5F6A-5D4F-928B-A8F1ECFC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49" y="333053"/>
            <a:ext cx="3989805" cy="53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BB6B95-F313-F947-A3C7-0C044014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E13893-9A75-964F-AFCC-A190E702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6096000" cy="4351338"/>
          </a:xfrm>
        </p:spPr>
        <p:txBody>
          <a:bodyPr>
            <a:normAutofit/>
          </a:bodyPr>
          <a:lstStyle/>
          <a:p>
            <a:r>
              <a:rPr lang="tr-TR" dirty="0"/>
              <a:t>PSS -</a:t>
            </a:r>
            <a:r>
              <a:rPr lang="tr-TR" dirty="0" err="1"/>
              <a:t>aksillosubklavian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 </a:t>
            </a:r>
            <a:r>
              <a:rPr lang="tr-TR" dirty="0" err="1"/>
              <a:t>trombozu</a:t>
            </a:r>
            <a:r>
              <a:rPr lang="tr-TR" dirty="0"/>
              <a:t> , </a:t>
            </a:r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outlette</a:t>
            </a:r>
            <a:r>
              <a:rPr lang="tr-TR" dirty="0"/>
              <a:t> </a:t>
            </a:r>
            <a:r>
              <a:rPr lang="tr-TR" dirty="0" err="1"/>
              <a:t>venin</a:t>
            </a:r>
            <a:r>
              <a:rPr lang="tr-TR" dirty="0"/>
              <a:t> kompresyonu ile oluşur. </a:t>
            </a:r>
            <a:r>
              <a:rPr lang="tr-TR" dirty="0" err="1"/>
              <a:t>Venöz</a:t>
            </a:r>
            <a:r>
              <a:rPr lang="tr-TR" dirty="0"/>
              <a:t> </a:t>
            </a:r>
            <a:r>
              <a:rPr lang="tr-TR" dirty="0" err="1"/>
              <a:t>trombozların</a:t>
            </a:r>
            <a:r>
              <a:rPr lang="tr-TR" dirty="0"/>
              <a:t> %1-4’ünü oluşturan PSS </a:t>
            </a:r>
            <a:r>
              <a:rPr lang="tr-TR" dirty="0" err="1"/>
              <a:t>insidansı</a:t>
            </a:r>
            <a:r>
              <a:rPr lang="tr-TR" dirty="0"/>
              <a:t> 1-2/100000.</a:t>
            </a:r>
          </a:p>
          <a:p>
            <a:r>
              <a:rPr lang="tr-TR" dirty="0"/>
              <a:t>PSS genç ve sağlıklı hastalarda (erkeklerde sık)  genellikle üst </a:t>
            </a:r>
            <a:r>
              <a:rPr lang="tr-TR" dirty="0" err="1"/>
              <a:t>ekstremiteninin</a:t>
            </a:r>
            <a:r>
              <a:rPr lang="tr-TR" dirty="0"/>
              <a:t> yoğun şekilde kullanımı sonrası çoğu kere dominant kolda ortaya çıkar.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A636CB2-B740-8147-9D57-81242F9F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230" y="1541463"/>
            <a:ext cx="8140519" cy="49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5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44E751-4990-1D4F-BF0C-DE1E60498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442A01-0416-4346-8EFE-6D123F05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9800" cy="4351338"/>
          </a:xfrm>
        </p:spPr>
        <p:txBody>
          <a:bodyPr/>
          <a:lstStyle/>
          <a:p>
            <a:r>
              <a:rPr lang="tr-TR" dirty="0"/>
              <a:t>Yoğun efor, </a:t>
            </a:r>
            <a:r>
              <a:rPr lang="tr-TR" dirty="0" err="1"/>
              <a:t>mikrotravma</a:t>
            </a:r>
            <a:r>
              <a:rPr lang="tr-TR" dirty="0"/>
              <a:t> etkisi ile  </a:t>
            </a:r>
            <a:r>
              <a:rPr lang="tr-TR" dirty="0" err="1"/>
              <a:t>intima</a:t>
            </a:r>
            <a:r>
              <a:rPr lang="tr-TR" dirty="0"/>
              <a:t> hasarı ve </a:t>
            </a:r>
            <a:r>
              <a:rPr lang="tr-TR" dirty="0" err="1"/>
              <a:t>koagulasyonun</a:t>
            </a:r>
            <a:r>
              <a:rPr lang="tr-TR" dirty="0"/>
              <a:t> tetiklenmesine yol açar. Mekanik bası da varsa tekrar tekrar oluşan damar duvarı hasarı ciddi </a:t>
            </a:r>
            <a:r>
              <a:rPr lang="tr-TR" dirty="0" err="1"/>
              <a:t>tromboza</a:t>
            </a:r>
            <a:r>
              <a:rPr lang="tr-TR" dirty="0"/>
              <a:t> yol açar. </a:t>
            </a:r>
          </a:p>
          <a:p>
            <a:endParaRPr lang="tr-TR" dirty="0"/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9F4F801F-FA5F-F043-86C1-FA77940E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944" y="1190251"/>
            <a:ext cx="6189056" cy="53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1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E591A70-7893-8542-A10A-B930C8A5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85" y="494799"/>
            <a:ext cx="8001105" cy="5274176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1BEBCA-CBDB-0E49-862F-53FE2DE66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178" y="1089025"/>
            <a:ext cx="5059566" cy="5442404"/>
          </a:xfrm>
        </p:spPr>
        <p:txBody>
          <a:bodyPr>
            <a:normAutofit fontScale="85000" lnSpcReduction="10000"/>
          </a:bodyPr>
          <a:lstStyle/>
          <a:p>
            <a:r>
              <a:rPr lang="tr-TR" dirty="0" err="1"/>
              <a:t>Subklavian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, </a:t>
            </a:r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çıkışda</a:t>
            </a:r>
            <a:r>
              <a:rPr lang="tr-TR" dirty="0"/>
              <a:t> 1.kotu geçen/çaprazlayan en öndeki yapıdır. 1. kot (kaburga), tüm kaburgaların en kavisli ve genellikle en kısa olanıdır ve ayrıca geniş ve düzdür.</a:t>
            </a:r>
          </a:p>
          <a:p>
            <a:endParaRPr lang="tr-TR" dirty="0"/>
          </a:p>
          <a:p>
            <a:r>
              <a:rPr lang="tr-TR" dirty="0"/>
              <a:t>Kaburganın başı küçük ve yuvarlak, boyun ise dar ve </a:t>
            </a:r>
            <a:r>
              <a:rPr lang="tr-TR" dirty="0" err="1"/>
              <a:t>tüberkül</a:t>
            </a:r>
            <a:r>
              <a:rPr lang="tr-TR" dirty="0"/>
              <a:t> dış kenardadır. Üst yüzey, aralarında bir çıkıntı bulunan iki sığ oluğa sahiptir ve </a:t>
            </a:r>
            <a:r>
              <a:rPr lang="tr-TR" dirty="0" err="1"/>
              <a:t>medial</a:t>
            </a:r>
            <a:r>
              <a:rPr lang="tr-TR" dirty="0"/>
              <a:t> olarak kemikli bir çıkıntı olarak belirgindir. Bu, </a:t>
            </a:r>
            <a:r>
              <a:rPr lang="tr-TR" dirty="0" err="1"/>
              <a:t>skalenus</a:t>
            </a:r>
            <a:r>
              <a:rPr lang="tr-TR" dirty="0"/>
              <a:t> ön kasının eklendiği </a:t>
            </a:r>
            <a:r>
              <a:rPr lang="tr-TR" dirty="0" err="1"/>
              <a:t>skalen</a:t>
            </a:r>
            <a:r>
              <a:rPr lang="tr-TR" dirty="0"/>
              <a:t> </a:t>
            </a:r>
            <a:r>
              <a:rPr lang="tr-TR" dirty="0" err="1"/>
              <a:t>tüberkülüdür</a:t>
            </a:r>
            <a:r>
              <a:rPr lang="tr-TR" dirty="0"/>
              <a:t>. Ön oluk, </a:t>
            </a:r>
            <a:r>
              <a:rPr lang="tr-TR" dirty="0" err="1"/>
              <a:t>subklavyen</a:t>
            </a:r>
            <a:r>
              <a:rPr lang="tr-TR" dirty="0"/>
              <a:t> arter ve </a:t>
            </a:r>
            <a:r>
              <a:rPr lang="tr-TR" dirty="0" err="1"/>
              <a:t>brakiyal</a:t>
            </a:r>
            <a:r>
              <a:rPr lang="tr-TR" dirty="0"/>
              <a:t> </a:t>
            </a:r>
            <a:r>
              <a:rPr lang="tr-TR" dirty="0" err="1"/>
              <a:t>pleksusun</a:t>
            </a:r>
            <a:r>
              <a:rPr lang="tr-TR" dirty="0"/>
              <a:t> en alt gövdesinin arka olukta ilerlediği sırada </a:t>
            </a:r>
            <a:r>
              <a:rPr lang="tr-TR" dirty="0" err="1"/>
              <a:t>SV'nin</a:t>
            </a:r>
            <a:r>
              <a:rPr lang="tr-TR" dirty="0"/>
              <a:t> seyrettiği yerdir.</a:t>
            </a:r>
          </a:p>
        </p:txBody>
      </p:sp>
    </p:spTree>
    <p:extLst>
      <p:ext uri="{BB962C8B-B14F-4D97-AF65-F5344CB8AC3E}">
        <p14:creationId xmlns:p14="http://schemas.microsoft.com/office/powerpoint/2010/main" val="325428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5E5711-3A27-D44B-94A8-698C7CFA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17 yaşında bayan, sol kolda şişlik ve ağrı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A199E7C-A2EE-D041-A3EC-9D752B27A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12"/>
          <a:stretch/>
        </p:blipFill>
        <p:spPr>
          <a:xfrm>
            <a:off x="5073426" y="1690688"/>
            <a:ext cx="6820348" cy="3523456"/>
          </a:xfrm>
        </p:spPr>
      </p:pic>
      <p:sp>
        <p:nvSpPr>
          <p:cNvPr id="6" name="Aşağı Ok 5">
            <a:extLst>
              <a:ext uri="{FF2B5EF4-FFF2-40B4-BE49-F238E27FC236}">
                <a16:creationId xmlns:a16="http://schemas.microsoft.com/office/drawing/2014/main" id="{1133C423-23E0-6B43-9CDB-73556A8725FC}"/>
              </a:ext>
            </a:extLst>
          </p:cNvPr>
          <p:cNvSpPr/>
          <p:nvPr/>
        </p:nvSpPr>
        <p:spPr>
          <a:xfrm flipV="1">
            <a:off x="8483600" y="4658916"/>
            <a:ext cx="914400" cy="1110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EEBAC8C9-F1A4-8744-BAE7-E0EA7187AC60}"/>
              </a:ext>
            </a:extLst>
          </p:cNvPr>
          <p:cNvSpPr txBox="1">
            <a:spLocks/>
          </p:cNvSpPr>
          <p:nvPr/>
        </p:nvSpPr>
        <p:spPr>
          <a:xfrm>
            <a:off x="-48178" y="1089025"/>
            <a:ext cx="5059566" cy="544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5EF43224-902A-0F43-9BC6-67FC65A0EF7C}"/>
              </a:ext>
            </a:extLst>
          </p:cNvPr>
          <p:cNvSpPr txBox="1">
            <a:spLocks/>
          </p:cNvSpPr>
          <p:nvPr/>
        </p:nvSpPr>
        <p:spPr>
          <a:xfrm>
            <a:off x="104222" y="1690687"/>
            <a:ext cx="5059566" cy="4993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4-5 hafta önce özellikle sol kol eforundan sonra başlamış.</a:t>
            </a:r>
          </a:p>
          <a:p>
            <a:r>
              <a:rPr lang="tr-TR" dirty="0"/>
              <a:t>Kol </a:t>
            </a:r>
            <a:r>
              <a:rPr lang="tr-TR" dirty="0" err="1"/>
              <a:t>elevasyonu</a:t>
            </a:r>
            <a:r>
              <a:rPr lang="tr-TR" dirty="0"/>
              <a:t> ile yakınmalar artıyor. </a:t>
            </a:r>
            <a:r>
              <a:rPr lang="tr-TR" dirty="0" err="1"/>
              <a:t>Anamnezde</a:t>
            </a:r>
            <a:r>
              <a:rPr lang="tr-TR" dirty="0"/>
              <a:t> özellik yok.</a:t>
            </a:r>
          </a:p>
          <a:p>
            <a:r>
              <a:rPr lang="tr-TR" dirty="0"/>
              <a:t>Klinik  ve RDUS ile üst </a:t>
            </a:r>
            <a:r>
              <a:rPr lang="tr-TR" dirty="0" err="1"/>
              <a:t>ekstremite</a:t>
            </a:r>
            <a:r>
              <a:rPr lang="tr-TR" dirty="0"/>
              <a:t> </a:t>
            </a:r>
            <a:r>
              <a:rPr lang="tr-TR" dirty="0" err="1"/>
              <a:t>venöz</a:t>
            </a:r>
            <a:r>
              <a:rPr lang="tr-TR" dirty="0"/>
              <a:t> </a:t>
            </a:r>
            <a:r>
              <a:rPr lang="tr-TR" dirty="0" err="1"/>
              <a:t>tombozu</a:t>
            </a:r>
            <a:r>
              <a:rPr lang="tr-TR" dirty="0"/>
              <a:t> tanısı alıp </a:t>
            </a:r>
            <a:r>
              <a:rPr lang="tr-TR" dirty="0" err="1"/>
              <a:t>antikoagülan</a:t>
            </a:r>
            <a:r>
              <a:rPr lang="tr-TR" dirty="0"/>
              <a:t> başlanmış.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731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534400" cy="1935162"/>
          </a:xfrm>
        </p:spPr>
        <p:txBody>
          <a:bodyPr/>
          <a:lstStyle/>
          <a:p>
            <a:r>
              <a:rPr lang="tr-TR" sz="3200" dirty="0" err="1"/>
              <a:t>Aksillosubklavyen</a:t>
            </a:r>
            <a:r>
              <a:rPr lang="tr-TR" sz="3200" dirty="0"/>
              <a:t> </a:t>
            </a:r>
            <a:r>
              <a:rPr lang="tr-TR" sz="3200" dirty="0" err="1"/>
              <a:t>ven</a:t>
            </a:r>
            <a:r>
              <a:rPr lang="tr-TR" sz="3200" dirty="0"/>
              <a:t> </a:t>
            </a:r>
            <a:r>
              <a:rPr lang="tr-TR" sz="3200" dirty="0" err="1"/>
              <a:t>trombozu</a:t>
            </a:r>
            <a:r>
              <a:rPr lang="tr-TR" sz="3200" dirty="0"/>
              <a:t>(</a:t>
            </a:r>
            <a:r>
              <a:rPr lang="tr-TR" sz="3200" dirty="0" err="1"/>
              <a:t>Paget-Schroetter</a:t>
            </a:r>
            <a:r>
              <a:rPr lang="tr-TR" sz="3200" dirty="0"/>
              <a:t>)</a:t>
            </a:r>
            <a:br>
              <a:rPr lang="tr-TR" sz="3200" dirty="0"/>
            </a:br>
            <a:r>
              <a:rPr lang="tr-TR" sz="3200" dirty="0"/>
              <a:t>1.kot rezeksiyonu+</a:t>
            </a:r>
            <a:endParaRPr lang="en-US" sz="32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10721" b="20095"/>
          <a:stretch/>
        </p:blipFill>
        <p:spPr bwMode="auto">
          <a:xfrm>
            <a:off x="6575376" y="1889392"/>
            <a:ext cx="5616624" cy="469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50780B2-1698-8E4B-A897-016743CF0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144" r="8072"/>
          <a:stretch/>
        </p:blipFill>
        <p:spPr>
          <a:xfrm>
            <a:off x="-166827" y="3142716"/>
            <a:ext cx="6742203" cy="3084158"/>
          </a:xfrm>
        </p:spPr>
      </p:pic>
    </p:spTree>
    <p:extLst>
      <p:ext uri="{BB962C8B-B14F-4D97-AF65-F5344CB8AC3E}">
        <p14:creationId xmlns:p14="http://schemas.microsoft.com/office/powerpoint/2010/main" val="1387214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404</Words>
  <Application>Microsoft Macintosh PowerPoint</Application>
  <PresentationFormat>Geniş ekran</PresentationFormat>
  <Paragraphs>25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Teması</vt:lpstr>
      <vt:lpstr>Paget-Schrötter Sendromu(PSS)</vt:lpstr>
      <vt:lpstr>Torasik Outlet Sendromu (TOS)</vt:lpstr>
      <vt:lpstr>PowerPoint Sunusu</vt:lpstr>
      <vt:lpstr>PowerPoint Sunusu</vt:lpstr>
      <vt:lpstr>PowerPoint Sunusu</vt:lpstr>
      <vt:lpstr>PowerPoint Sunusu</vt:lpstr>
      <vt:lpstr>PowerPoint Sunusu</vt:lpstr>
      <vt:lpstr>17 yaşında bayan, sol kolda şişlik ve ağrı</vt:lpstr>
      <vt:lpstr>Aksillosubklavyen ven trombozu(Paget-Schroetter) 1.kot rezeksiyonu+</vt:lpstr>
      <vt:lpstr>2 adet wall stent(10 mm)</vt:lpstr>
      <vt:lpstr>Aksillosubklavyen ven trombozu(Paget-Schroetter) 1.kot rezeksiyonu+wall stent(10 mm)</vt:lpstr>
      <vt:lpstr>Bir yıl sonra kontrol</vt:lpstr>
      <vt:lpstr>PowerPoint Sunusu</vt:lpstr>
      <vt:lpstr>PSS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Paget-Schrötter Sendromu(PSS)</dc:title>
  <dc:creator>Microsoft Office User</dc:creator>
  <cp:lastModifiedBy>Microsoft Office User</cp:lastModifiedBy>
  <cp:revision>7</cp:revision>
  <dcterms:created xsi:type="dcterms:W3CDTF">2021-10-05T15:07:01Z</dcterms:created>
  <dcterms:modified xsi:type="dcterms:W3CDTF">2022-03-08T14:00:43Z</dcterms:modified>
</cp:coreProperties>
</file>