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57" r:id="rId3"/>
    <p:sldId id="287" r:id="rId4"/>
    <p:sldId id="283" r:id="rId5"/>
    <p:sldId id="284" r:id="rId6"/>
    <p:sldId id="285" r:id="rId7"/>
    <p:sldId id="292" r:id="rId8"/>
    <p:sldId id="286" r:id="rId9"/>
    <p:sldId id="290" r:id="rId10"/>
    <p:sldId id="291" r:id="rId11"/>
    <p:sldId id="259" r:id="rId12"/>
    <p:sldId id="256" r:id="rId13"/>
    <p:sldId id="262" r:id="rId14"/>
    <p:sldId id="266" r:id="rId15"/>
    <p:sldId id="267" r:id="rId16"/>
    <p:sldId id="288" r:id="rId17"/>
    <p:sldId id="272" r:id="rId18"/>
    <p:sldId id="264" r:id="rId19"/>
    <p:sldId id="265" r:id="rId20"/>
    <p:sldId id="274" r:id="rId21"/>
    <p:sldId id="269" r:id="rId22"/>
    <p:sldId id="268" r:id="rId23"/>
    <p:sldId id="270" r:id="rId24"/>
    <p:sldId id="289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7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B0E15-6CAB-42D0-8CAE-62A00E815A95}" type="datetimeFigureOut">
              <a:rPr lang="tr-TR" smtClean="0"/>
              <a:pPr/>
              <a:t>22.05.2017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CB616-3C4B-426B-B386-DC65E56CBF9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3585F-B8F9-4CC9-A66D-0A4A494F9EC0}" type="slidenum">
              <a:rPr lang="tr-TR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4ACB-8629-4432-91C7-4EC64A8DFABC}" type="datetimeFigureOut">
              <a:rPr lang="tr-TR" smtClean="0"/>
              <a:pPr/>
              <a:t>22.05.2017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D82A-6D47-4D6B-B7D9-93FACF0FDB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4ACB-8629-4432-91C7-4EC64A8DFABC}" type="datetimeFigureOut">
              <a:rPr lang="tr-TR" smtClean="0"/>
              <a:pPr/>
              <a:t>22.05.2017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D82A-6D47-4D6B-B7D9-93FACF0FDB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4ACB-8629-4432-91C7-4EC64A8DFABC}" type="datetimeFigureOut">
              <a:rPr lang="tr-TR" smtClean="0"/>
              <a:pPr/>
              <a:t>22.05.2017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D82A-6D47-4D6B-B7D9-93FACF0FDB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4ACB-8629-4432-91C7-4EC64A8DFABC}" type="datetimeFigureOut">
              <a:rPr lang="tr-TR" smtClean="0"/>
              <a:pPr/>
              <a:t>22.05.2017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D82A-6D47-4D6B-B7D9-93FACF0FDB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4ACB-8629-4432-91C7-4EC64A8DFABC}" type="datetimeFigureOut">
              <a:rPr lang="tr-TR" smtClean="0"/>
              <a:pPr/>
              <a:t>22.05.2017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D82A-6D47-4D6B-B7D9-93FACF0FDB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4ACB-8629-4432-91C7-4EC64A8DFABC}" type="datetimeFigureOut">
              <a:rPr lang="tr-TR" smtClean="0"/>
              <a:pPr/>
              <a:t>22.05.2017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D82A-6D47-4D6B-B7D9-93FACF0FDB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4ACB-8629-4432-91C7-4EC64A8DFABC}" type="datetimeFigureOut">
              <a:rPr lang="tr-TR" smtClean="0"/>
              <a:pPr/>
              <a:t>22.05.2017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D82A-6D47-4D6B-B7D9-93FACF0FDB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4ACB-8629-4432-91C7-4EC64A8DFABC}" type="datetimeFigureOut">
              <a:rPr lang="tr-TR" smtClean="0"/>
              <a:pPr/>
              <a:t>22.05.2017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D82A-6D47-4D6B-B7D9-93FACF0FDB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4ACB-8629-4432-91C7-4EC64A8DFABC}" type="datetimeFigureOut">
              <a:rPr lang="tr-TR" smtClean="0"/>
              <a:pPr/>
              <a:t>22.05.2017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D82A-6D47-4D6B-B7D9-93FACF0FDB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4ACB-8629-4432-91C7-4EC64A8DFABC}" type="datetimeFigureOut">
              <a:rPr lang="tr-TR" smtClean="0"/>
              <a:pPr/>
              <a:t>22.05.2017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D82A-6D47-4D6B-B7D9-93FACF0FDB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4ACB-8629-4432-91C7-4EC64A8DFABC}" type="datetimeFigureOut">
              <a:rPr lang="tr-TR" smtClean="0"/>
              <a:pPr/>
              <a:t>22.05.2017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D82A-6D47-4D6B-B7D9-93FACF0FDBC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84ACB-8629-4432-91C7-4EC64A8DFABC}" type="datetimeFigureOut">
              <a:rPr lang="tr-TR" smtClean="0"/>
              <a:pPr/>
              <a:t>22.05.2017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DD82A-6D47-4D6B-B7D9-93FACF0FDBC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Saddle_anesthesia.png" TargetMode="External"/><Relationship Id="rId3" Type="http://schemas.openxmlformats.org/officeDocument/2006/relationships/hyperlink" Target="http://www.google.com.tr/url?sa=i&amp;rct=j&amp;q=&amp;esrc=s&amp;frm=1&amp;source=images&amp;cd=&amp;cad=rja&amp;uact=8&amp;docid=oB1S3PW_8IT2-M&amp;tbnid=n16z1Qx_ijOrxM:&amp;ved=0CAUQjRw&amp;url=http://www.bmj.com/content/338/bmj.b936?hwoasp=authn:1364218072:4315929:35450631:0:0:/zin0EakVjG3bIFW8DtxPA==&amp;ei=z5VgU97gM4fbOeGSgYgL&amp;bvm=bv.65636070,d.ZWU&amp;psig=AFQjCNETrE3qD53x7raibDJnQsOD5NlHjw&amp;ust=1398925097535049" TargetMode="External"/><Relationship Id="rId7" Type="http://schemas.openxmlformats.org/officeDocument/2006/relationships/hyperlink" Target="http://www.google.com.tr/url?sa=i&amp;rct=j&amp;q=&amp;esrc=s&amp;frm=1&amp;source=images&amp;cd=&amp;cad=rja&amp;uact=8&amp;docid=DegaGqjWgy89CM&amp;tbnid=CpyPZU_Y9cw-7M:&amp;ved=0CAUQjRw&amp;url=http://en.wikipedia.org/wiki/Cauda_equina_syndrome&amp;ei=RpdgU4qoHMTfOZ2KgEA&amp;bvm=bv.65636070,d.d2k&amp;psig=AFQjCNEat5gir2Q_Pfr0DkvvLP45Um7FSQ&amp;ust=139892550569853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tr/url?sa=i&amp;rct=j&amp;q=&amp;esrc=s&amp;frm=1&amp;source=images&amp;cd=&amp;cad=rja&amp;uact=8&amp;docid=NZ79LWugsSoTOM&amp;tbnid=18234zrwpRL-zM:&amp;ved=0CAUQjRw&amp;url=http://www.studyblue.com/notes/note/n/localization/deck/1916767&amp;ei=jpZgU5iRCMaJPYTYgJgN&amp;bvm=bv.65636070,d.ZWU&amp;psig=AFQjCNHMyL2XzKHGXfqwbrI7zLLnnRGS1A&amp;ust=1398925299458966" TargetMode="External"/><Relationship Id="rId5" Type="http://schemas.openxmlformats.org/officeDocument/2006/relationships/image" Target="../media/image13.gif"/><Relationship Id="rId4" Type="http://schemas.openxmlformats.org/officeDocument/2006/relationships/hyperlink" Target="http://www.bmj.com/highwire/filestream/420119/field_highwire_fragment_image_l/0/F2.medium.gif" TargetMode="External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.tr/url?sa=i&amp;rct=j&amp;q=&amp;esrc=s&amp;frm=1&amp;source=images&amp;cd=&amp;cad=rja&amp;uact=8&amp;docid=9A8kRQkaKujyuM&amp;tbnid=ywi3tj7X8ASzbM:&amp;ved=0CAUQjRw&amp;url=http://www.sevgiagacim.net/profil/scorpion/1;area=showposts;start=12435&amp;ei=hJhgU5T-D4WZO_S5gOAG&amp;bvm=bv.65636070,d.d2k&amp;psig=AFQjCNG_nfd1zZmfUVavN9JZlyUViKoP8A&amp;ust=139892581358166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988768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smtClean="0"/>
              <a:t>Dr. H. Özden Şener</a:t>
            </a:r>
          </a:p>
        </p:txBody>
      </p:sp>
      <p:pic>
        <p:nvPicPr>
          <p:cNvPr id="12291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5203" y="363538"/>
            <a:ext cx="3649522" cy="234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8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684213" y="2636912"/>
            <a:ext cx="7772400" cy="1944216"/>
          </a:xfrm>
          <a:solidFill>
            <a:srgbClr val="CC33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tr-TR" sz="4400" dirty="0" smtClean="0">
                <a:latin typeface="Arial" pitchFamily="34" charset="0"/>
              </a:rPr>
              <a:t>Duyu bozuklukları</a:t>
            </a:r>
            <a:br>
              <a:rPr lang="tr-TR" sz="4400" dirty="0" smtClean="0">
                <a:latin typeface="Arial" pitchFamily="34" charset="0"/>
              </a:rPr>
            </a:br>
            <a:r>
              <a:rPr lang="tr-TR" dirty="0" err="1" smtClean="0">
                <a:latin typeface="Arial" pitchFamily="34" charset="0"/>
              </a:rPr>
              <a:t>Paresteziler</a:t>
            </a:r>
            <a:r>
              <a:rPr lang="tr-TR" dirty="0" smtClean="0">
                <a:latin typeface="Arial" pitchFamily="34" charset="0"/>
              </a:rPr>
              <a:t> Nevraljiler</a:t>
            </a:r>
            <a:r>
              <a:rPr lang="tr-TR" sz="4400" dirty="0" smtClean="0">
                <a:latin typeface="Arial" pitchFamily="34" charset="0"/>
              </a:rPr>
              <a:t> </a:t>
            </a:r>
            <a:br>
              <a:rPr lang="tr-TR" sz="4400" dirty="0" smtClean="0">
                <a:latin typeface="Arial" pitchFamily="34" charset="0"/>
              </a:rPr>
            </a:br>
            <a:endParaRPr lang="tr-TR" sz="4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Trigeminal nevralji</a:t>
            </a:r>
          </a:p>
        </p:txBody>
      </p:sp>
      <p:pic>
        <p:nvPicPr>
          <p:cNvPr id="11267" name="Picture 4" descr="http://www.umanitoba.ca/cranial_nerves/trigeminal_neuralgia/manuscript/images/tnco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00213"/>
            <a:ext cx="36195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https://encrypted-tbn1.gstatic.com/images?q=tbn:ANd9GcSBf-56mNMJNN6adyIhqYchhJmZYT7pW5dglqRpC9qm5FCnhaDd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773238"/>
            <a:ext cx="38163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6 İçerik Yer Tutucusu"/>
          <p:cNvSpPr>
            <a:spLocks noGrp="1"/>
          </p:cNvSpPr>
          <p:nvPr>
            <p:ph idx="1"/>
          </p:nvPr>
        </p:nvSpPr>
        <p:spPr>
          <a:xfrm>
            <a:off x="4500563" y="5373688"/>
            <a:ext cx="4248150" cy="1150937"/>
          </a:xfrm>
        </p:spPr>
        <p:txBody>
          <a:bodyPr/>
          <a:lstStyle/>
          <a:p>
            <a:r>
              <a:rPr lang="tr-TR" sz="4800" smtClean="0">
                <a:solidFill>
                  <a:srgbClr val="FF0000"/>
                </a:solidFill>
              </a:rPr>
              <a:t>Karbamazepin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tr-TR" dirty="0" smtClean="0"/>
              <a:t>Duyu bozukluğu </a:t>
            </a:r>
            <a:r>
              <a:rPr lang="tr-TR" dirty="0" err="1" smtClean="0"/>
              <a:t>paternleri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Eldiven çorap tipi</a:t>
            </a:r>
          </a:p>
          <a:p>
            <a:r>
              <a:rPr lang="tr-TR" dirty="0" err="1" smtClean="0"/>
              <a:t>Dermatomal</a:t>
            </a:r>
            <a:endParaRPr lang="tr-TR" dirty="0" smtClean="0"/>
          </a:p>
          <a:p>
            <a:r>
              <a:rPr lang="tr-TR" dirty="0" err="1" smtClean="0"/>
              <a:t>Periferik</a:t>
            </a:r>
            <a:r>
              <a:rPr lang="tr-TR" dirty="0" smtClean="0"/>
              <a:t> sinir alanına uyan</a:t>
            </a:r>
          </a:p>
          <a:p>
            <a:r>
              <a:rPr lang="tr-TR" dirty="0" smtClean="0"/>
              <a:t>Eyer tipi</a:t>
            </a:r>
          </a:p>
          <a:p>
            <a:r>
              <a:rPr lang="tr-TR" dirty="0" smtClean="0"/>
              <a:t>Seviye veren</a:t>
            </a:r>
          </a:p>
          <a:p>
            <a:r>
              <a:rPr lang="tr-TR" dirty="0" err="1" smtClean="0"/>
              <a:t>disosiyatif</a:t>
            </a:r>
            <a:endParaRPr lang="tr-TR" dirty="0" smtClean="0"/>
          </a:p>
          <a:p>
            <a:r>
              <a:rPr lang="tr-TR" dirty="0" err="1" smtClean="0"/>
              <a:t>Hemi</a:t>
            </a:r>
            <a:r>
              <a:rPr lang="tr-TR" dirty="0" smtClean="0"/>
              <a:t>-/çapraz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tsdr.cdc.gov/csem/arsenic/images/arsenic_pi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171" y="961231"/>
            <a:ext cx="4733925" cy="4772025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539552" y="836712"/>
            <a:ext cx="3024336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rgbClr val="C00000"/>
                </a:solidFill>
              </a:rPr>
              <a:t>e</a:t>
            </a:r>
            <a:r>
              <a:rPr lang="tr-TR" sz="3200" dirty="0" smtClean="0">
                <a:solidFill>
                  <a:srgbClr val="C00000"/>
                </a:solidFill>
              </a:rPr>
              <a:t>ldiven çorap </a:t>
            </a:r>
            <a:r>
              <a:rPr lang="tr-TR" sz="3200" dirty="0" smtClean="0">
                <a:solidFill>
                  <a:schemeClr val="tx1"/>
                </a:solidFill>
              </a:rPr>
              <a:t>tipinde </a:t>
            </a:r>
          </a:p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duyu </a:t>
            </a:r>
            <a:r>
              <a:rPr lang="tr-TR" sz="3200" dirty="0" err="1" smtClean="0">
                <a:solidFill>
                  <a:schemeClr val="tx1"/>
                </a:solidFill>
              </a:rPr>
              <a:t>defisiti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4" name="3 Oval"/>
          <p:cNvSpPr/>
          <p:nvPr/>
        </p:nvSpPr>
        <p:spPr>
          <a:xfrm>
            <a:off x="4283968" y="4653136"/>
            <a:ext cx="216024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4644008" y="4653136"/>
            <a:ext cx="216024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http://3.bp.blogspot.com/_TMTit7W6pTQ/RhxiyvFCKcI/AAAAAAAAAE4/y9DbG5POuPQ/s400/dermato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783" y="44624"/>
            <a:ext cx="6936705" cy="6763289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35496" y="476672"/>
            <a:ext cx="2880320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 smtClean="0">
                <a:solidFill>
                  <a:srgbClr val="C00000"/>
                </a:solidFill>
              </a:rPr>
              <a:t>Dermatom</a:t>
            </a:r>
            <a:r>
              <a:rPr lang="tr-TR" sz="3200" dirty="0" err="1">
                <a:solidFill>
                  <a:srgbClr val="C00000"/>
                </a:solidFill>
              </a:rPr>
              <a:t>a</a:t>
            </a:r>
            <a:r>
              <a:rPr lang="tr-TR" sz="3200" dirty="0" smtClean="0">
                <a:solidFill>
                  <a:srgbClr val="C00000"/>
                </a:solidFill>
              </a:rPr>
              <a:t> </a:t>
            </a:r>
            <a:r>
              <a:rPr lang="tr-TR" sz="3200" dirty="0" smtClean="0">
                <a:solidFill>
                  <a:schemeClr val="tx1"/>
                </a:solidFill>
              </a:rPr>
              <a:t>işaret eden </a:t>
            </a:r>
          </a:p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duyu </a:t>
            </a:r>
            <a:r>
              <a:rPr lang="tr-TR" sz="3200" dirty="0" err="1" smtClean="0">
                <a:solidFill>
                  <a:schemeClr val="tx1"/>
                </a:solidFill>
              </a:rPr>
              <a:t>defisiti</a:t>
            </a:r>
            <a:endParaRPr lang="tr-T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http://www.burhanettinuludag.com.tr/yazilar/yazilar/yazilar/el_uyusmasi_files/innervasy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2557" y="1978149"/>
            <a:ext cx="6431443" cy="4077908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35496" y="476672"/>
            <a:ext cx="3024336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 smtClean="0">
                <a:solidFill>
                  <a:srgbClr val="C00000"/>
                </a:solidFill>
              </a:rPr>
              <a:t>Periferik</a:t>
            </a:r>
            <a:r>
              <a:rPr lang="tr-TR" sz="3200" dirty="0" smtClean="0">
                <a:solidFill>
                  <a:srgbClr val="C00000"/>
                </a:solidFill>
              </a:rPr>
              <a:t> sinir </a:t>
            </a:r>
            <a:r>
              <a:rPr lang="tr-TR" sz="3200" dirty="0" smtClean="0">
                <a:solidFill>
                  <a:schemeClr val="tx1"/>
                </a:solidFill>
              </a:rPr>
              <a:t>duyu alanında</a:t>
            </a:r>
          </a:p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duyu </a:t>
            </a:r>
            <a:r>
              <a:rPr lang="tr-TR" sz="3200" dirty="0" err="1" smtClean="0">
                <a:solidFill>
                  <a:schemeClr val="tx1"/>
                </a:solidFill>
              </a:rPr>
              <a:t>defisiti</a:t>
            </a:r>
            <a:endParaRPr lang="tr-T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http://www.burhanettinuludag.com.tr/yazilar/yazilar/yazilar/el_uyusmasi_files/innervasy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268760"/>
            <a:ext cx="4883377" cy="3096344"/>
          </a:xfrm>
          <a:prstGeom prst="rect">
            <a:avLst/>
          </a:prstGeom>
          <a:noFill/>
        </p:spPr>
      </p:pic>
      <p:pic>
        <p:nvPicPr>
          <p:cNvPr id="20482" name="Picture 2" descr="elderma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446" y="4293096"/>
            <a:ext cx="4825058" cy="2592288"/>
          </a:xfrm>
          <a:prstGeom prst="rect">
            <a:avLst/>
          </a:prstGeom>
          <a:noFill/>
        </p:spPr>
      </p:pic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395536" y="404813"/>
          <a:ext cx="3246438" cy="6192837"/>
        </p:xfrm>
        <a:graphic>
          <a:graphicData uri="http://schemas.openxmlformats.org/presentationml/2006/ole">
            <p:oleObj spid="_x0000_s19457" name="Photo Editor Photo" r:id="rId5" imgW="2381582" imgH="4544059" progId="">
              <p:embed/>
            </p:oleObj>
          </a:graphicData>
        </a:graphic>
      </p:graphicFrame>
      <p:sp>
        <p:nvSpPr>
          <p:cNvPr id="8" name="7 Dikdörtgen"/>
          <p:cNvSpPr/>
          <p:nvPr/>
        </p:nvSpPr>
        <p:spPr>
          <a:xfrm>
            <a:off x="2915816" y="116632"/>
            <a:ext cx="6084168" cy="11521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err="1" smtClean="0">
                <a:solidFill>
                  <a:srgbClr val="C00000"/>
                </a:solidFill>
              </a:rPr>
              <a:t>Dermatom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dirty="0" smtClean="0">
                <a:solidFill>
                  <a:srgbClr val="C00000"/>
                </a:solidFill>
              </a:rPr>
              <a:t>mu </a:t>
            </a:r>
            <a:r>
              <a:rPr lang="tr-TR" sz="2800" dirty="0" smtClean="0">
                <a:solidFill>
                  <a:schemeClr val="tx1"/>
                </a:solidFill>
              </a:rPr>
              <a:t>yoksa </a:t>
            </a:r>
            <a:r>
              <a:rPr lang="tr-TR" sz="2800" b="1" dirty="0" err="1" smtClean="0">
                <a:solidFill>
                  <a:srgbClr val="C00000"/>
                </a:solidFill>
              </a:rPr>
              <a:t>Periferik</a:t>
            </a:r>
            <a:r>
              <a:rPr lang="tr-TR" sz="2800" b="1" dirty="0" smtClean="0">
                <a:solidFill>
                  <a:srgbClr val="C00000"/>
                </a:solidFill>
              </a:rPr>
              <a:t> sinir </a:t>
            </a:r>
            <a:r>
              <a:rPr lang="tr-TR" sz="2800" dirty="0" smtClean="0">
                <a:solidFill>
                  <a:srgbClr val="C00000"/>
                </a:solidFill>
              </a:rPr>
              <a:t>mi?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3"/>
          <p:cNvGraphicFramePr>
            <a:graphicFrameLocks noChangeAspect="1"/>
          </p:cNvGraphicFramePr>
          <p:nvPr>
            <p:ph idx="1"/>
          </p:nvPr>
        </p:nvGraphicFramePr>
        <p:xfrm>
          <a:off x="2987675" y="404813"/>
          <a:ext cx="3246438" cy="6192837"/>
        </p:xfrm>
        <a:graphic>
          <a:graphicData uri="http://schemas.openxmlformats.org/presentationml/2006/ole">
            <p:oleObj spid="_x0000_s38914" name="Photo Editor Photo" r:id="rId3" imgW="2381582" imgH="4544059" progId="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http://www.glowm.com/resources/glowm/cd/graphics/figures/v1/0810/00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772816"/>
            <a:ext cx="4120192" cy="4608512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35496" y="476672"/>
            <a:ext cx="2880320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rgbClr val="C00000"/>
                </a:solidFill>
              </a:rPr>
              <a:t>Eyer tipi</a:t>
            </a:r>
          </a:p>
          <a:p>
            <a:pPr algn="ctr"/>
            <a:r>
              <a:rPr lang="tr-TR" sz="3200" dirty="0" smtClean="0">
                <a:solidFill>
                  <a:srgbClr val="C00000"/>
                </a:solidFill>
              </a:rPr>
              <a:t>duyu </a:t>
            </a:r>
            <a:r>
              <a:rPr lang="tr-TR" sz="3200" dirty="0" err="1" smtClean="0">
                <a:solidFill>
                  <a:srgbClr val="C00000"/>
                </a:solidFill>
              </a:rPr>
              <a:t>defisiti</a:t>
            </a:r>
            <a:endParaRPr lang="tr-TR" sz="3200" dirty="0">
              <a:solidFill>
                <a:srgbClr val="C00000"/>
              </a:solidFill>
            </a:endParaRPr>
          </a:p>
        </p:txBody>
      </p:sp>
      <p:sp>
        <p:nvSpPr>
          <p:cNvPr id="18434" name="AutoShape 2" descr="data:image/jpeg;base64,/9j/4AAQSkZJRgABAQAAAQABAAD/2wCEAAkGBxQTEhQUExQVFhUWGBgXFxgYGBwcFxwcHBoXGhwYFxUcHCggHBolHBccITEiJSksLi4uFx8zODMsNygtLiwBCgoKBQUFDgUFDisZExkrKysrKysrKysrKysrKysrKysrKysrKysrKysrKysrKysrKysrKysrKysrKysrKysrK//AABEIALIBGgMBIgACEQEDEQH/xAAbAAABBQEBAAAAAAAAAAAAAAAFAAEDBAYHAv/EAEoQAAIABAQCBgYGCQEGBgMAAAECAAMEEQUSITFBUQYiYXGBkQcTMqGxwRQjQlLR8CQzYnKCkrLh8RU0Q3Oio9JTY2SzwuIIFiX/xAAUAQEAAAAAAAAAAAAAAAAAAAAA/8QAFBEBAAAAAAAAAAAAAAAAAAAAAP/aAAwDAQACEQMRAD8A4hChzCgHCx7IFjEcSAaGAUoax6Y2MRZtIcGA1HR8XaXroMzEeFh8Y1dMbG2kc/wrEZqPll5bsQLkRtKaiqSdZkocf1TQF2a44W5xsPRXU5qxl+7Jdh3FpQ+IMYWpoKhAXEyQ9hsyFfJjBX0O4wXxYIUC/o81TlNwTmRr93V98BVx0/8A9Caf/Un/ANyBH0JPp89zr9dMOu18x4ePug50mk2xBhzqCf8AqCMZi9baqq9WsZ8yyjf2iNBAalCZIaz3AC2048dPztAbFB68H7xB87G0Ufpb5bOcp4gHrfxHnEFdUNLlh1I5AHfvgGxKo9ZRIx3UJL7eqWuD8fGMxB6tpWSjXNuzox/iWYR7rQBgFChQoCUHqwwhx7I748mAcQ8MIQgHtHpRe/dpDQ6rAEMIoXnTMq+J5QYqKS0xUXW2l+07mLHQ1MmYm2YxblSizk8dQO+9iffADMepQ7yzrlylRrtbTeKK4Uov1j26X+Fou4tMZJrKVLKtr5dgTrrx2I1iFcTlcQ358YDzh9KVmy9b793hHvF830gHgoue69ovYJMV2Zhqqg/nvgfNmk+sPH2rcr8LwAuobMXI48PEaQX6O2Ngdr/IwFbjb3wc6Mje/K/uMBnq03mOebMfeYgj3Ma5MeLQDgx6PeI8iFeARho9QiNIDxD3hxDXgHh03HeITGHXcDnaA0mE4TKcMWz5wx2NtNLQdXC0sLNOvz9c34wOwWVlZ7XsUS/O+vvg0rWuNc21oCGZhKto+eYOTzGI/vGx9CWDKtbVzggUS5SSltzclm9yrGbaYQN+Bjo3oknqwnZbCwQG3MF9fEMsBjunHVqs/wByoYfyuG+cc5w2YC86c27TGtz1JJt5x1XpbS5500af7W/vVDHKcOo+q9zs91HjreAiqKdr9pipNDEgPwFwO68XKozF3N14ERIkr1oHAjjAXemMwPJVl2PqW/6bL8QYxkaGlYtIqZL7y5akfwTL/Bz5xnoBQoUKA9rtDwwOkK8AocQocQCEP8IYCJctrQFvD6tkcWOkbtMihXvo5AHebj3RhKcXB4RtGoS9HKddWltmA56EWgKFU+ea7AcApPAkaXERvLBBLAG3Zt4RRpKWcg9osp1GVgDc67MPnEs+ZNA0DHcnPkA81N4Arh0oLKmzDoOHhwgJPGQZzuQw7xoQfeRBfEmK0csDS/WYd40HzgTPUzJCvsAAPEf4gBAI1/hHxBjUYZSGWjE7+re3fGZRdQOGYfGN9Uy7I/8Aw294P4QHM2EKFMNyYYQCEPaGvCgH5w4MMY9DaA8k6R5AhzEmXQWgPDLEtMvWB5a+UeCTaLUiScpsCdPjAHMIxmUi9ZiCeFr7AAfD3wUGNyyer6xj2S2/CM1heHTA4f1PrBc9XNY/2Ma2RiEwbU05RySatvfANNxdVsXDoLWu0o2842HocxdP9QmSkmK6zZBbTgyOulu1WP8ALGXqcRnzEyJJVB96c+Y+CiC/oVwV/wDVZs1mU+pkkkqLDNMbKot+6rHygDPTSbkqpvZOzn+T/wCsccp8SyA3BsSbef5846V6S63LUVR5M4HeLr/845lSUOdMzHLLXc8z90dsBaWqz6f58YMUMq2pgNLp0dgqgoNLEHXxghKDyhmmMSgNs4GmnBhw74CrltUVan7VPM/pVx7hGWg3hU31lTMN75kn6nl6t7fKAkAoUKFAe1hXhgI9kQHkx7AjzePQMAyjWJpbajxiJBcwYwPC/XTMmbLxPdyEB5ppF0YjcAnw7Y2UiryUaW3tfvNwAPMnyiHpBQS6enMtAOtlUHib73MR9IcOZpNIgbKChP8AEDpfwPvgIaanKKAb279oaoOwte9h335RFQ0byx1w7fuzCL+bCLOFS5j1ktSCJVywDFSwsOanmRvAEOkSBTJl6XILW55SNOyMrirMmaWt/VZrnjzAUHsgx0hrCa8KdgLX/hO3ZrD4zJH0cTDbu5ta/wAD74DN4TS550pOBYX8PnG9rrBZthoJbH3G3zjIdFZBaolC2qksfz4RqsdmhZU9hr1QvuNx74DmL7mPAj0w1hhAND2hCHvAKHEeTDiAYmJ5XhFeJ5HE9loD08s3EaroRRo9R9YbIst2YjXRVY2t3gRnSvujU9EyFWobisk92pVLdmrwF2tQJVVKL7ImZ0HITAHt4Enwi3KNhrprvATCZWs1s2YswGY8bKBcdl727LQY7LiAneX3co6D6GqXKKtzu7SvJVYAfE+Mc3msSdD4COj+hqrBFTKv1kMsnuYzCPdYQHN/S2/11T/xm/qX8IAVE+WlNLkgjRA5I4km8HPSZMH0iouLgz3HvYfKMjRhCgFtQdydCOXhvAJ6mWuq34d/bE1TjZdGQAkEWsPLWFKoUZbjiR/iCMvBxla2hC3A5n8iAz/R7Sqli1s10I/eUr84FOtiRy0jSSx9fSTB/wCKq+TIfnGfrR9Y/wC83xMBDChQoCSWdIk9WYiWJPWQHkjWEwiVCI8zhtAeLxp+j0v1eSZxeYqDu3PjGYI0jXUMshaYdjPb9ojKIC702xFXmS1U3AP58IKYzMJSnl6XQFyOKjYE997fwxksTINSiW0UqvlpFp6ar9az3OVmuQpGYAaAWbjYDSAOWK303/Pwgx0QoBMnO50CIbHjeM3UTXUfV+tJ5Ol9e8BfcY1PQuoZcPqZ7jKTMcW7JaC/vMACkSZcyoqJ0zrLLAyDgSerftsYAdJpDqUztpbqi/LfTlYiCOBTPqVJ1DFs3b1jFPpHNE+oyr9kBF8PxN4C50Akk1E1+SC3v0gj02IFK1j7UwEfyi/wj10AWxqGI0Df0gf9xgT6QptkkS/2SxHaTp7oDDmFChQCh4aFaAeEFhrR6O0B5AieRwiEGJ6cagaDf/EAQTTUwQqKIfQps4kgCYiAA6NdWNm7rA+MCpxttGvmUN8HmcT6yUR/NZj/AMywGXwzFJ+iy8gA4kbdsamRTTTbPVICdhLlEnzMCMN6PjR0murW5CDMiknC+WqneAX8ICapwmeqFxVWAH+9lgKf4ucFPQbjMx8UmI+XrUzKcuxKOpDH+Zh4wFnYUr6znmzj/wCY5y/yjSNv6EcGRKqtnqgUS0lyV72+sf3BIDBek2Z9fNHOazebzBGLcMGAUXO1hz/GNR6Qpv6Sw/aP9T/jFCgJkyxO+3MuqE8AdGYdvC/bAU5ImJlVurrfXw3jT0lYGCk6bqfK/wAQIyNY7Fjx1/xFmirCGUE6A/5MBanDLNplG4mq3myW+EZ2tN5jn9pviYLrNL1QLG5DpbuU3+AgGxubwDQoUKAkRdIQianS484cS9YBpacD4R5mLaHmb3hTXvAR3jplBhaj1Uy92ta3K4Fhbn2dkc3pVJdR2j4iOmz+i02eJYlzDLZ5ua5BsNsp0PC0BjpA/ShuSHItve17d941z3M2cdBeYzAXvbs8x74whqWlTna/XR28wSCeyNTgOJTJy2SUoG1y7b9pCGAKTza17XI18oJY0Gk4MuUazSxAG/WbMfcICYzPMlbzly3GjK2YX7iFb3GCfT+u+ropA0OVH7uqCR3628IAe0lZNHKEtg0yYomZh9kFlUKO83J7oxxVlJYXDWIHef8APvjaYJLS0xHNmsFXllDMf6mMA8Spb52HspYX8dx7/KA0/RRLJVKPs2HiyLp5xlPSU36VbkoHl/mNP0Cb1kqoP3pqDv8AY/GMb08b9Mm3+8fiYDOGFChrQDwoUK0AlMSPEYj25gPKxZkrqIgEWZeljAe5p1jaVGOS0w5adQxnTXU6iyhUCFteOoHlGNLCDtXREUkupLdQTBKC8dRc68NB8YC9gcwshJ5+X5MGpe2veDAjDsoAzFdRsGHGCX0lApuRpt1htygJSo3vHT/RtR+qo5xHtO2cnmWlIR5XA8I5Sk1T7JB8QY6f6KcREyXPpz7Ugyyf3WzFT5KB4QHFfSRJBrDqApZhc7e0x/CCWOUCvJkldgqKoHCx1vA3pjW2q5ysoZCxFjwPOJcHxdRaWCdPsnlxt4QAerTIoBGt9OduEDmlbniI088hnZyAQuw7fz8ICT6brEjsP584CphIzTr8SdO83gVBykTJVSO2Ylx3sBAactmI5EwHiFBDA8Fn1c0SqeW0xzqbbKOLOx0VRzJtA+AuU3swpdybxHLvl0ieWCN4DzNiANFmabiK3CA9yXysDxBBju/RaoziWVPXKrMA/ZJCn3xwqnkl2Cjc7R2PozKaVMmsLkiRLCgb2Vc2n8RgOfVdNkxCdl1C1Ey3dnP4xqRRSy1wmU8SpKnxKkGKdRLlHEKu7r/tDuNbC1+I74uviMlL2nSxwtmX8YCjWYUkzKuXMzMq3Ylm1YaAsSRpFrpMsyfi2RELGWBZRwJvoeQF7wV6OS0aolEsGCnOtiDcjb4+6Apxmb9Lqp0s2E2Y4ewBuhuAQbaEbi0AJxxj60IpuQbAjax03HaI81L+rHqPtN7R5mx37AW27IP0/R6zK4IaUqoe0gDn2/OM9j0h1PrtyznMeGY8B5QGp9HMrLKmqOFQF8gNfKML05b9Lm/vt8f7R0f0ey70wf789iP4QR8hHMumAAq5wA0DEe8wAaFCEW8Mw958zJLA2LMzGyIo9p3bZVHE/OAWGYe8+YEl2vYszMbIij2ndtlUDc/OCLSsPBt62ra2mZZUsK1vtKGe4B3F9YjxPEEVDTUxPqbgzJhFnnsNmYbrLB9lPE67CMsAgY9k6RHHuWYD0VixKW4H55xWmGCEiV1R3/G8BFlGkGMaqbUEmV96czn+Fcot/MfdAianWEGqmUr00nOR1Jm17Ehhr8BADej+HiYxJT1ltMuw8THQsNwOQFBaklrzzdb3kxmafAJXAH+cjztFn/RE2ysRyMxiPK8AukNHh6KdUSZwEpiT4gaRqv8A8cS3rq5tSolywSeeZ7e4GAlNh0uWOqktLa3AB8yY6n6LMINPRT5jizz2M0i1rAoMi99te9jAcD6Uzr1Dnfrv7rR5wzCWBM53yoOI9o30yqPnDYnLEysy30M0g/zXPuEaDE8Lf1GZR1bg+/gICgzykDBTa5uLm+8NTSA5048OMCBRMzWsWJNh2Qew/o1UOQlMwZwAZhvaXKXi0yaeqoHmbGwMADqnH02UF+xMlg94YXghS9E1lqKnEpjU0l7tLlAXqpwv/u5R9hT997Dbe8GcGnUdFUKlPlq6sMC9VMX6mWcwv9HlH221/WNyuBrGAxGumTpjTJztMmMbszG5PjAHMb6WtMlmmpZYpaS/6qWTmmftVE32prdh0GmmkZqFCgLlIdInfaK9JtExgE3sjy74qvyiec+nwiuRrAbDoRQZiGts3LWOkYMhWolMN/q1b9wG7E+BtGO6By7i42GkbXArmqYA9YSxvsCb2v2aQHMZ+DO9TUupQstRNBV1NvbOtxf4RfpqOoS90l3Jvo1l2tawW9vCLtEGabUve+acwvwuoVSfEgmCc2SSBrvxgAWDUby6ppuZFWVKeZlS4XM6tLUWIHMn+GPOAIVRybagW7tbX7Y1NFQolNVTnvd0KIe0FV18XJ8IBhlSmySkK1DZRmOqleBlm+2+/OAq4jicyXL9WvMlhy2079de+BE2teZKeU5HtIw7CL3t4G3hGprcFeZLVZa2sLljz42jG49SvJcq2515QHUegVPloaUcWzP33zG/vEcp6dACtn6a5zf3x1joPOz0NKbjq5k8ri3ujmvSvC5k7EpyIB7RZmY2RUGpd2+ygG5+ZAgM9huHPPcJLAvYszMbIij2ndvsqBufnFzE8QRZf0amv6m4MyYRZ57DZmG6ywfZTxOuz4niCKn0amJ9TcGZMIs89hszDdZYPsp4nXYPAKFfvhWhWgHEe02jyV5xICIBHXTaCVEpZSo7LQNQwXwtesvvgKubXjmG8Ha2lb/Tlm/VgByLkfWEtlGVTy0+Me8YoFRw+2YC/Im/9xHnH69fVyKVfsXdydBdvZHgCfOAKSG0A7APz2wUkzAB2cP7wHSZLt+ulHa4zbeMTtitMos09b8ci5vOAJtMViFOxZQeViQCPKO0YZOBlzlGmjW7tfkVjg3/AOwUAI+tmkjkht3GLnRz0mtLnSUY+sp1zymci0z1cwjKTzCG3bZYDNY1hjCqebLAYBzfWxGvLjG8SX6+jsMq5bKW5sQSFHbvp2RlFwSZW18wS3EuUpzTZzG0qWlz1mJIFzwW+vcCR0XEum2FUkhKWkaZNmIeo0hFds50L+scZCx16y3sDYWgMSeiYp/ra6bMRTqlPK/Xv+8dpKG256x1sLwHxvH503LKlIsqmQhlppWiggg53Y6zZnHM3HgII9IcSdpgLXGZC1ibnvY8WvA7EKdepMGzBb2521tAAOjTXqpdvtOo/wCdYC1Htt3n4wVwN/0pSPvgj+YawMqx13/eb4mAhhQoUBdo9oeY5zfnthqRtOUep1/xgPM68QZbmwizNOl4ipRdxAav0cVLLUmWNQVZmHau0dI6PVYSpq5hIskk27cstzHPcDZaeomPb2ZNweNzaC9HOUvctpNKq2v3lK2EACwfHXaUqD1anW7Mbkkm5IQdsSVOLTUbKr5zvlygn+UdaL2HYdKylGlISjMhJUE9U23I3taCVLSiWeogHHq6fC0BHguKTKmlqUdCoR81tdBkBK6ga3APjFPC5haSFK5iouDtbhqeUb7o7hw+gVKuT61pbuDx1c+e6iMj0bUSPWhlYkm92Ita1rDxN4Bp/TCZKsihWA2tqLDsPCAfS2qWcxnKLBgqqvEGxJ184MYjgyubywFbTXl3ecChSu8ybIQDT2ixARQl7uz/AGUA1J7eJsCG69H1MTRU4Gt2mMSdgLtqTwEYb0qVuWpmSZQyo+R5rfamsAMubki8E2vdjqdOg9F6mWKKVLlMTLXTORlMxrnXLwXiFO2l9Y5f6TnvXP3LbuyrAZKFChQCEK8K8PaAkhFfCPCxJfnvAepYG8E6dgLHu/xA2SdoK0sol5Y5kwBPpJUH6MCeLjytf5RnsUJeczHiRt3C1vCNF0hQ/RgOK6nvU/hGeopxINvbRbjtUa28PhAJKJ2OkprcNvnF1Oj9Q1rJYfvLaNHSETFQ2vmAMFpVODwtABMK6CTZilmnS1sCbL1jpzvGXSYACpsdTrtcdo5x0xZ7SMzJbY6H5+cE8P8ARfSH1TkzCwlvMmXOjOgsbDgM7A27IDkVXMJAub2ANuF7WvbnBTB1Mm0wkEgg9o7Yk6YYO8mcoQdVyQotwzEC58LxPSyLFeoSctm7Nd7dkAPx2v8AWzM1/Eba8BENS811kyr7EgAacYs1tIyTmQKCOY5c7R5rZhQyj2A37/8AEAPpadknqv2gyX8XEDcQ/WzP32+Jg0k9nqQ32iynyP8AiM+5NzffjAeYUKFAXJPsduse1a4jzTHq+cNIOn5+EBGzcOUWsJS8wcDf3RUe14kopxVgRAdBmYKWDOpuWksjDjcKbG3lAKsJWSDqPrEI56D8TGlwLG80pzbVbWPiAbw/pJwoJTypiAj6yx/jUFfC4gGWcA0yaxADTHck20JPbyiOZjaLrldgdmA3/mIJjO/6fNnzXYEZAwYAsbC9ibLrfWND/pOYgzjcDYLounA634dkAb6JdKBNqmp7NlmSyi5gBYkgkaE6EqIz/SeieTWPLEwr1mvfYqesNO4+6NF0bwiWKwTbKgyKFsLAENqQLbjQ+BjY4x0ck4k2Zfq56Je9uqSNgWGuUm/aORgOVyyXcSpRa9izOzWQAalmI0RBzPYNSQIlxOulLTOso3zgZmtaZOdSbFhuJf3VO17nU6WcblypBm03q5q5GHrSVsZjA3ViSf1YOqKCRrm1J0CSJFwDIJJB0UjU21KkfeHPlAbP0fSj9BKndZjW8h84y/pZw6zyp4HtjKe8RregE8Ms2x0Yh7Hgdj8Is9L8HWqp3lbMDmQjnrAcGMKJZ8sqzKd1JB8IigFChQrwHpI9DeEDyhjoYCzIG0H8JS5U98Z+mg7hM+2kAfmUnrZLjipv36bRjaSlKzD+yrknssY3mGgsHK7FSw7wPxBHjAfpjOSVLQIozOev2jRz59UecBLg6sJSZeC6/OCL4giJd2AHbwjJjH2A6ksDtY390D50+ZNOYnMf+Ve4QG5pMdkvdc6sO02PbG66F9LZcyfIpHZc/q3RWBBzglGF/wBvqG/O8cIQ3vmXNruF+EKnmtLmo8tWSYjBl3BBBBv3WEB1rp7JPq5zroZLqB5uG/qjBYb0mKv10JBtqo+UdM9I59XT1DH/AHufzHqz8TGE6MUZMnPbQX5eUBNLxZPpSuynK2XfhcW+MVelcleoy6K5JVeIB1tFbEqcuSRpbUnj2RBVUxMpGLFrMR1tx3QAzD2+vA8B5j8IETlsxHIke+Cg0nC29xbzBgfXfrJn77fEwEEKFCgLMk2WPUk2vHmRtDI28B5fePUiUTtHljBzAaXMRpuRAaDoatkysCOsOEdUxORLq6QyCBly7j2gRqpv3/OMzhtMAtgBuL/hBQBlY20HZxgOefQZtMZqsDnkgTVP35d7TFv2A5xyIaD0twy3+yRcG+mvZGxnU6TEu1rgEeDAg+BF449V1s2XajyHMhKnW+ZQTYL2EEXMAfrsXKS9EzodASbKf3dCT32irg/SCfTBlkzGkvNIM6w65AD5VVmuQozX6pG5iwstnCmbluLABfZS/G3E6WvBrBZ7yHDyyL8b2sezugAsyiqBLkzagTHlvmu7Eu4YdYKzG5F1N/AxUnOU60m6vZm55hx8Rr4R0vCMak1EqdTzh7TNoNRvmBRh9pTpbewjE9I6V6SfKz6yWPVYeye/lpuIBvRzjYNQ6OApmDQDYnsv2/GOhvJu1uYI/COOYjMMl5c+XYZWzLbsOqH88Y65LqRNlpMTUModTw1H5EBwHHqNpNROlvujkH5HxEUI3HpUoLT0n7Cao8SBv8Iw8Aoe0NCgJ5cR21j2x0jwkBYpYLYeujAnbUQMohB+Qq2uN/jAGuh88kPLOzBxfkSB84G9PsOZVlvuE6hPfax/PKL3RyeFbkeHlGwqqJKhBcA3FivBhyPbxEBx+jpJj2yrZeZ2/vBeXhJsc73HFVFgeznGlxDorMkATKa7pcKZR3F+C8jFSjZXS4J+Y4ENyIgPeH0IUEgCw4W0HLwjXejrC5MxKqXMVWqOsZbHcqUy2W/I/GM2WCgKCSePdt+e+LaYj9GZZvrFlkbMSL+A8vKA23T/AAP6Xh4ZNTpMXxlZrea2jluCSyAqy7ANckcNjoBzjr/o/wCkKVUl5R9qWfWLyZMxbq92Yi3IrHLemMr6BVtLJITMWlnmpOo8L+RgA/qpiFnZb6WblrsbfnhA7FZrZQAb6BvMRpp2KK19ASbhh2G34+6AuKUYUi5IBAt8oACh68tu0A+f4QPrWvMc82Y+8xfmCzDsIPkYoVv6x/3j8YCGFChQE0qEphpZ0hGAQOsbDoiDmEY6LeHzWDizEHhrAdyo2AygAXvfygqjbkEHmOPly/GMd0er7SxmOYgXB4wewuoB1G2uvHsgLUxraqbH3GM7X9GVmzhOVjKcrZjlDA+8fnhGjZr6nXuh5Og58xAZh+itSgLSmlTiOHWQ+B6wv4RnsSxKbJtLmS2ksxC5nHVA4lXHVJ/tHS5lUqDcLfnt49kCKnE7EicFZT/EpHl8YAHh1YkuyoOqLADmOd+Z3vGhxGrlzZJkzRmQ2ZWtco37XZuLjhAyv6NSyBMpGVOIS/1bf9p7Rp2QFDTJc0mejJbRSQcluPXHVufl2wEFXhdg8h7jOp9Wx+9utztY7X42EHvR1WZ6QSz7UliCDwBPyN4jd5c+X6qYNPsON147b27IDdFHmU1c8mcP1o3Hste5V17DYDxMBd9J1Gz0qMNfVOR4GOVR3LGZWeTOQ22B8v7aRw6YtmI5EiAaFDQrQE3CPCQ0KAu03CDFN7I74UKALYd7f55Rt8C9jxhoUBpaYdfvQ3jluMKFr6kLoLSzYaC5vc259sNCgCkoafnkI5/POeq6/W65HW105a8IeFAdf6A6Vkm2mrDTlkbTu0HlAb08qP0c8bjXj7H9vdDwoDMYMoPrLgfY/paIccPUl90KFAZ2t9o+Pziti36w/up/SsKFAUoUKFAGcKlKU1AOp3EWGp0+6vkIUKA8/R0+6vkInpKdMw6q+QhQoDc4SgsNBty7oNYQLO4Gg5eAhQoC7KPWHjHpzChQAXE9XF/zpEEsXUg698KFAT9G/tjhmGnDUG+kHGUFRfXQ79uhhQoDIUCDkNGYDwYj4RYxRBmozYXEywPEDMugPKFCgDVUNG7m+UcqrqdPWP1V3PAQoUBAadPur5CG+jp91fIQoUB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7475" y="-1943100"/>
            <a:ext cx="6419850" cy="4057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436" name="AutoShape 4" descr="data:image/jpeg;base64,/9j/4AAQSkZJRgABAQAAAQABAAD/2wCEAAkGBxQTEhQUExQVFhUWGBgXFxgYGBwcFxwcHBoXGhwYFxUcHCggHBolHBccITEiJSksLi4uFx8zODMsNygtLiwBCgoKBQUFDgUFDisZExkrKysrKysrKysrKysrKysrKysrKysrKysrKysrKysrKysrKysrKysrKysrKysrKysrK//AABEIALIBGgMBIgACEQEDEQH/xAAbAAABBQEBAAAAAAAAAAAAAAAFAAEDBAYHAv/EAEoQAAIABAQCBgYGCQEGBgMAAAECAAMEEQUSITFBUQYiYXGBkQcTMqGxwRQjQlLR8CQzYnKCkrLh8RU0Q3Oio9JTY2SzwuIIFiX/xAAUAQEAAAAAAAAAAAAAAAAAAAAA/8QAFBEBAAAAAAAAAAAAAAAAAAAAAP/aAAwDAQACEQMRAD8A4hChzCgHCx7IFjEcSAaGAUoax6Y2MRZtIcGA1HR8XaXroMzEeFh8Y1dMbG2kc/wrEZqPll5bsQLkRtKaiqSdZkocf1TQF2a44W5xsPRXU5qxl+7Jdh3FpQ+IMYWpoKhAXEyQ9hsyFfJjBX0O4wXxYIUC/o81TlNwTmRr93V98BVx0/8A9Caf/Un/ANyBH0JPp89zr9dMOu18x4ePug50mk2xBhzqCf8AqCMZi9baqq9WsZ8yyjf2iNBAalCZIaz3AC2048dPztAbFB68H7xB87G0Ufpb5bOcp4gHrfxHnEFdUNLlh1I5AHfvgGxKo9ZRIx3UJL7eqWuD8fGMxB6tpWSjXNuzox/iWYR7rQBgFChQoCUHqwwhx7I748mAcQ8MIQgHtHpRe/dpDQ6rAEMIoXnTMq+J5QYqKS0xUXW2l+07mLHQ1MmYm2YxblSizk8dQO+9iffADMepQ7yzrlylRrtbTeKK4Uov1j26X+Fou4tMZJrKVLKtr5dgTrrx2I1iFcTlcQ358YDzh9KVmy9b793hHvF830gHgoue69ovYJMV2Zhqqg/nvgfNmk+sPH2rcr8LwAuobMXI48PEaQX6O2Ngdr/IwFbjb3wc6Mje/K/uMBnq03mOebMfeYgj3Ma5MeLQDgx6PeI8iFeARho9QiNIDxD3hxDXgHh03HeITGHXcDnaA0mE4TKcMWz5wx2NtNLQdXC0sLNOvz9c34wOwWVlZ7XsUS/O+vvg0rWuNc21oCGZhKto+eYOTzGI/vGx9CWDKtbVzggUS5SSltzclm9yrGbaYQN+Bjo3oknqwnZbCwQG3MF9fEMsBjunHVqs/wByoYfyuG+cc5w2YC86c27TGtz1JJt5x1XpbS5500af7W/vVDHKcOo+q9zs91HjreAiqKdr9pipNDEgPwFwO68XKozF3N14ERIkr1oHAjjAXemMwPJVl2PqW/6bL8QYxkaGlYtIqZL7y5akfwTL/Bz5xnoBQoUKA9rtDwwOkK8AocQocQCEP8IYCJctrQFvD6tkcWOkbtMihXvo5AHebj3RhKcXB4RtGoS9HKddWltmA56EWgKFU+ea7AcApPAkaXERvLBBLAG3Zt4RRpKWcg9osp1GVgDc67MPnEs+ZNA0DHcnPkA81N4Arh0oLKmzDoOHhwgJPGQZzuQw7xoQfeRBfEmK0csDS/WYd40HzgTPUzJCvsAAPEf4gBAI1/hHxBjUYZSGWjE7+re3fGZRdQOGYfGN9Uy7I/8Aw294P4QHM2EKFMNyYYQCEPaGvCgH5w4MMY9DaA8k6R5AhzEmXQWgPDLEtMvWB5a+UeCTaLUiScpsCdPjAHMIxmUi9ZiCeFr7AAfD3wUGNyyer6xj2S2/CM1heHTA4f1PrBc9XNY/2Ma2RiEwbU05RySatvfANNxdVsXDoLWu0o2842HocxdP9QmSkmK6zZBbTgyOulu1WP8ALGXqcRnzEyJJVB96c+Y+CiC/oVwV/wDVZs1mU+pkkkqLDNMbKot+6rHygDPTSbkqpvZOzn+T/wCsccp8SyA3BsSbef5846V6S63LUVR5M4HeLr/845lSUOdMzHLLXc8z90dsBaWqz6f58YMUMq2pgNLp0dgqgoNLEHXxghKDyhmmMSgNs4GmnBhw74CrltUVan7VPM/pVx7hGWg3hU31lTMN75kn6nl6t7fKAkAoUKFAe1hXhgI9kQHkx7AjzePQMAyjWJpbajxiJBcwYwPC/XTMmbLxPdyEB5ppF0YjcAnw7Y2UiryUaW3tfvNwAPMnyiHpBQS6enMtAOtlUHib73MR9IcOZpNIgbKChP8AEDpfwPvgIaanKKAb279oaoOwte9h335RFQ0byx1w7fuzCL+bCLOFS5j1ktSCJVywDFSwsOanmRvAEOkSBTJl6XILW55SNOyMrirMmaWt/VZrnjzAUHsgx0hrCa8KdgLX/hO3ZrD4zJH0cTDbu5ta/wAD74DN4TS550pOBYX8PnG9rrBZthoJbH3G3zjIdFZBaolC2qksfz4RqsdmhZU9hr1QvuNx74DmL7mPAj0w1hhAND2hCHvAKHEeTDiAYmJ5XhFeJ5HE9loD08s3EaroRRo9R9YbIst2YjXRVY2t3gRnSvujU9EyFWobisk92pVLdmrwF2tQJVVKL7ImZ0HITAHt4Enwi3KNhrprvATCZWs1s2YswGY8bKBcdl727LQY7LiAneX3co6D6GqXKKtzu7SvJVYAfE+Mc3msSdD4COj+hqrBFTKv1kMsnuYzCPdYQHN/S2/11T/xm/qX8IAVE+WlNLkgjRA5I4km8HPSZMH0iouLgz3HvYfKMjRhCgFtQdydCOXhvAJ6mWuq34d/bE1TjZdGQAkEWsPLWFKoUZbjiR/iCMvBxla2hC3A5n8iAz/R7Sqli1s10I/eUr84FOtiRy0jSSx9fSTB/wCKq+TIfnGfrR9Y/wC83xMBDChQoCSWdIk9WYiWJPWQHkjWEwiVCI8zhtAeLxp+j0v1eSZxeYqDu3PjGYI0jXUMshaYdjPb9ojKIC702xFXmS1U3AP58IKYzMJSnl6XQFyOKjYE997fwxksTINSiW0UqvlpFp6ar9az3OVmuQpGYAaAWbjYDSAOWK303/Pwgx0QoBMnO50CIbHjeM3UTXUfV+tJ5Ol9e8BfcY1PQuoZcPqZ7jKTMcW7JaC/vMACkSZcyoqJ0zrLLAyDgSerftsYAdJpDqUztpbqi/LfTlYiCOBTPqVJ1DFs3b1jFPpHNE+oyr9kBF8PxN4C50Akk1E1+SC3v0gj02IFK1j7UwEfyi/wj10AWxqGI0Df0gf9xgT6QptkkS/2SxHaTp7oDDmFChQCh4aFaAeEFhrR6O0B5AieRwiEGJ6cagaDf/EAQTTUwQqKIfQps4kgCYiAA6NdWNm7rA+MCpxttGvmUN8HmcT6yUR/NZj/AMywGXwzFJ+iy8gA4kbdsamRTTTbPVICdhLlEnzMCMN6PjR0murW5CDMiknC+WqneAX8ICapwmeqFxVWAH+9lgKf4ucFPQbjMx8UmI+XrUzKcuxKOpDH+Zh4wFnYUr6znmzj/wCY5y/yjSNv6EcGRKqtnqgUS0lyV72+sf3BIDBek2Z9fNHOazebzBGLcMGAUXO1hz/GNR6Qpv6Sw/aP9T/jFCgJkyxO+3MuqE8AdGYdvC/bAU5ImJlVurrfXw3jT0lYGCk6bqfK/wAQIyNY7Fjx1/xFmirCGUE6A/5MBanDLNplG4mq3myW+EZ2tN5jn9pviYLrNL1QLG5DpbuU3+AgGxubwDQoUKAkRdIQianS484cS9YBpacD4R5mLaHmb3hTXvAR3jplBhaj1Uy92ta3K4Fhbn2dkc3pVJdR2j4iOmz+i02eJYlzDLZ5ua5BsNsp0PC0BjpA/ShuSHItve17d941z3M2cdBeYzAXvbs8x74whqWlTna/XR28wSCeyNTgOJTJy2SUoG1y7b9pCGAKTza17XI18oJY0Gk4MuUazSxAG/WbMfcICYzPMlbzly3GjK2YX7iFb3GCfT+u+ropA0OVH7uqCR3628IAe0lZNHKEtg0yYomZh9kFlUKO83J7oxxVlJYXDWIHef8APvjaYJLS0xHNmsFXllDMf6mMA8Spb52HspYX8dx7/KA0/RRLJVKPs2HiyLp5xlPSU36VbkoHl/mNP0Cb1kqoP3pqDv8AY/GMb08b9Mm3+8fiYDOGFChrQDwoUK0AlMSPEYj25gPKxZkrqIgEWZeljAe5p1jaVGOS0w5adQxnTXU6iyhUCFteOoHlGNLCDtXREUkupLdQTBKC8dRc68NB8YC9gcwshJ5+X5MGpe2veDAjDsoAzFdRsGHGCX0lApuRpt1htygJSo3vHT/RtR+qo5xHtO2cnmWlIR5XA8I5Sk1T7JB8QY6f6KcREyXPpz7Ugyyf3WzFT5KB4QHFfSRJBrDqApZhc7e0x/CCWOUCvJkldgqKoHCx1vA3pjW2q5ysoZCxFjwPOJcHxdRaWCdPsnlxt4QAerTIoBGt9OduEDmlbniI088hnZyAQuw7fz8ICT6brEjsP584CphIzTr8SdO83gVBykTJVSO2Ylx3sBAactmI5EwHiFBDA8Fn1c0SqeW0xzqbbKOLOx0VRzJtA+AuU3swpdybxHLvl0ieWCN4DzNiANFmabiK3CA9yXysDxBBju/RaoziWVPXKrMA/ZJCn3xwqnkl2Cjc7R2PozKaVMmsLkiRLCgb2Vc2n8RgOfVdNkxCdl1C1Ey3dnP4xqRRSy1wmU8SpKnxKkGKdRLlHEKu7r/tDuNbC1+I74uviMlL2nSxwtmX8YCjWYUkzKuXMzMq3Ylm1YaAsSRpFrpMsyfi2RELGWBZRwJvoeQF7wV6OS0aolEsGCnOtiDcjb4+6Apxmb9Lqp0s2E2Y4ewBuhuAQbaEbi0AJxxj60IpuQbAjax03HaI81L+rHqPtN7R5mx37AW27IP0/R6zK4IaUqoe0gDn2/OM9j0h1PrtyznMeGY8B5QGp9HMrLKmqOFQF8gNfKML05b9Lm/vt8f7R0f0ey70wf789iP4QR8hHMumAAq5wA0DEe8wAaFCEW8Mw958zJLA2LMzGyIo9p3bZVHE/OAWGYe8+YEl2vYszMbIij2ndtlUDc/OCLSsPBt62ra2mZZUsK1vtKGe4B3F9YjxPEEVDTUxPqbgzJhFnnsNmYbrLB9lPE67CMsAgY9k6RHHuWYD0VixKW4H55xWmGCEiV1R3/G8BFlGkGMaqbUEmV96czn+Fcot/MfdAianWEGqmUr00nOR1Jm17Ehhr8BADej+HiYxJT1ltMuw8THQsNwOQFBaklrzzdb3kxmafAJXAH+cjztFn/RE2ysRyMxiPK8AukNHh6KdUSZwEpiT4gaRqv8A8cS3rq5tSolywSeeZ7e4GAlNh0uWOqktLa3AB8yY6n6LMINPRT5jizz2M0i1rAoMi99te9jAcD6Uzr1Dnfrv7rR5wzCWBM53yoOI9o30yqPnDYnLEysy30M0g/zXPuEaDE8Lf1GZR1bg+/gICgzykDBTa5uLm+8NTSA5048OMCBRMzWsWJNh2Qew/o1UOQlMwZwAZhvaXKXi0yaeqoHmbGwMADqnH02UF+xMlg94YXghS9E1lqKnEpjU0l7tLlAXqpwv/u5R9hT997Dbe8GcGnUdFUKlPlq6sMC9VMX6mWcwv9HlH221/WNyuBrGAxGumTpjTJztMmMbszG5PjAHMb6WtMlmmpZYpaS/6qWTmmftVE32prdh0GmmkZqFCgLlIdInfaK9JtExgE3sjy74qvyiec+nwiuRrAbDoRQZiGts3LWOkYMhWolMN/q1b9wG7E+BtGO6By7i42GkbXArmqYA9YSxvsCb2v2aQHMZ+DO9TUupQstRNBV1NvbOtxf4RfpqOoS90l3Jvo1l2tawW9vCLtEGabUve+acwvwuoVSfEgmCc2SSBrvxgAWDUby6ppuZFWVKeZlS4XM6tLUWIHMn+GPOAIVRybagW7tbX7Y1NFQolNVTnvd0KIe0FV18XJ8IBhlSmySkK1DZRmOqleBlm+2+/OAq4jicyXL9WvMlhy2079de+BE2teZKeU5HtIw7CL3t4G3hGprcFeZLVZa2sLljz42jG49SvJcq2515QHUegVPloaUcWzP33zG/vEcp6dACtn6a5zf3x1joPOz0NKbjq5k8ri3ujmvSvC5k7EpyIB7RZmY2RUGpd2+ygG5+ZAgM9huHPPcJLAvYszMbIij2ndvsqBufnFzE8QRZf0amv6m4MyYRZ57DZmG6ywfZTxOuz4niCKn0amJ9TcGZMIs89hszDdZYPsp4nXYPAKFfvhWhWgHEe02jyV5xICIBHXTaCVEpZSo7LQNQwXwtesvvgKubXjmG8Ha2lb/Tlm/VgByLkfWEtlGVTy0+Me8YoFRw+2YC/Im/9xHnH69fVyKVfsXdydBdvZHgCfOAKSG0A7APz2wUkzAB2cP7wHSZLt+ulHa4zbeMTtitMos09b8ci5vOAJtMViFOxZQeViQCPKO0YZOBlzlGmjW7tfkVjg3/AOwUAI+tmkjkht3GLnRz0mtLnSUY+sp1zymci0z1cwjKTzCG3bZYDNY1hjCqebLAYBzfWxGvLjG8SX6+jsMq5bKW5sQSFHbvp2RlFwSZW18wS3EuUpzTZzG0qWlz1mJIFzwW+vcCR0XEum2FUkhKWkaZNmIeo0hFds50L+scZCx16y3sDYWgMSeiYp/ra6bMRTqlPK/Xv+8dpKG256x1sLwHxvH503LKlIsqmQhlppWiggg53Y6zZnHM3HgII9IcSdpgLXGZC1ibnvY8WvA7EKdepMGzBb2521tAAOjTXqpdvtOo/wCdYC1Htt3n4wVwN/0pSPvgj+YawMqx13/eb4mAhhQoUBdo9oeY5zfnthqRtOUep1/xgPM68QZbmwizNOl4ipRdxAav0cVLLUmWNQVZmHau0dI6PVYSpq5hIskk27cstzHPcDZaeomPb2ZNweNzaC9HOUvctpNKq2v3lK2EACwfHXaUqD1anW7Mbkkm5IQdsSVOLTUbKr5zvlygn+UdaL2HYdKylGlISjMhJUE9U23I3taCVLSiWeogHHq6fC0BHguKTKmlqUdCoR81tdBkBK6ga3APjFPC5haSFK5iouDtbhqeUb7o7hw+gVKuT61pbuDx1c+e6iMj0bUSPWhlYkm92Ita1rDxN4Bp/TCZKsihWA2tqLDsPCAfS2qWcxnKLBgqqvEGxJ184MYjgyubywFbTXl3ecChSu8ybIQDT2ixARQl7uz/AGUA1J7eJsCG69H1MTRU4Gt2mMSdgLtqTwEYb0qVuWpmSZQyo+R5rfamsAMubki8E2vdjqdOg9F6mWKKVLlMTLXTORlMxrnXLwXiFO2l9Y5f6TnvXP3LbuyrAZKFChQCEK8K8PaAkhFfCPCxJfnvAepYG8E6dgLHu/xA2SdoK0sol5Y5kwBPpJUH6MCeLjytf5RnsUJeczHiRt3C1vCNF0hQ/RgOK6nvU/hGeopxINvbRbjtUa28PhAJKJ2OkprcNvnF1Oj9Q1rJYfvLaNHSETFQ2vmAMFpVODwtABMK6CTZilmnS1sCbL1jpzvGXSYACpsdTrtcdo5x0xZ7SMzJbY6H5+cE8P8ARfSH1TkzCwlvMmXOjOgsbDgM7A27IDkVXMJAub2ANuF7WvbnBTB1Mm0wkEgg9o7Yk6YYO8mcoQdVyQotwzEC58LxPSyLFeoSctm7Nd7dkAPx2v8AWzM1/Eba8BENS811kyr7EgAacYs1tIyTmQKCOY5c7R5rZhQyj2A37/8AEAPpadknqv2gyX8XEDcQ/WzP32+Jg0k9nqQ32iynyP8AiM+5NzffjAeYUKFAXJPsduse1a4jzTHq+cNIOn5+EBGzcOUWsJS8wcDf3RUe14kopxVgRAdBmYKWDOpuWksjDjcKbG3lAKsJWSDqPrEI56D8TGlwLG80pzbVbWPiAbw/pJwoJTypiAj6yx/jUFfC4gGWcA0yaxADTHck20JPbyiOZjaLrldgdmA3/mIJjO/6fNnzXYEZAwYAsbC9ibLrfWND/pOYgzjcDYLounA634dkAb6JdKBNqmp7NlmSyi5gBYkgkaE6EqIz/SeieTWPLEwr1mvfYqesNO4+6NF0bwiWKwTbKgyKFsLAENqQLbjQ+BjY4x0ck4k2Zfq56Je9uqSNgWGuUm/aORgOVyyXcSpRa9izOzWQAalmI0RBzPYNSQIlxOulLTOso3zgZmtaZOdSbFhuJf3VO17nU6WcblypBm03q5q5GHrSVsZjA3ViSf1YOqKCRrm1J0CSJFwDIJJB0UjU21KkfeHPlAbP0fSj9BKndZjW8h84y/pZw6zyp4HtjKe8RregE8Ms2x0Yh7Hgdj8Is9L8HWqp3lbMDmQjnrAcGMKJZ8sqzKd1JB8IigFChQrwHpI9DeEDyhjoYCzIG0H8JS5U98Z+mg7hM+2kAfmUnrZLjipv36bRjaSlKzD+yrknssY3mGgsHK7FSw7wPxBHjAfpjOSVLQIozOev2jRz59UecBLg6sJSZeC6/OCL4giJd2AHbwjJjH2A6ksDtY390D50+ZNOYnMf+Ve4QG5pMdkvdc6sO02PbG66F9LZcyfIpHZc/q3RWBBzglGF/wBvqG/O8cIQ3vmXNruF+EKnmtLmo8tWSYjBl3BBBBv3WEB1rp7JPq5zroZLqB5uG/qjBYb0mKv10JBtqo+UdM9I59XT1DH/AHufzHqz8TGE6MUZMnPbQX5eUBNLxZPpSuynK2XfhcW+MVelcleoy6K5JVeIB1tFbEqcuSRpbUnj2RBVUxMpGLFrMR1tx3QAzD2+vA8B5j8IETlsxHIke+Cg0nC29xbzBgfXfrJn77fEwEEKFCgLMk2WPUk2vHmRtDI28B5fePUiUTtHljBzAaXMRpuRAaDoatkysCOsOEdUxORLq6QyCBly7j2gRqpv3/OMzhtMAtgBuL/hBQBlY20HZxgOefQZtMZqsDnkgTVP35d7TFv2A5xyIaD0twy3+yRcG+mvZGxnU6TEu1rgEeDAg+BF449V1s2XajyHMhKnW+ZQTYL2EEXMAfrsXKS9EzodASbKf3dCT32irg/SCfTBlkzGkvNIM6w65AD5VVmuQozX6pG5iwstnCmbluLABfZS/G3E6WvBrBZ7yHDyyL8b2sezugAsyiqBLkzagTHlvmu7Eu4YdYKzG5F1N/AxUnOU60m6vZm55hx8Rr4R0vCMak1EqdTzh7TNoNRvmBRh9pTpbewjE9I6V6SfKz6yWPVYeye/lpuIBvRzjYNQ6OApmDQDYnsv2/GOhvJu1uYI/COOYjMMl5c+XYZWzLbsOqH88Y65LqRNlpMTUModTw1H5EBwHHqNpNROlvujkH5HxEUI3HpUoLT0n7Cao8SBv8Iw8Aoe0NCgJ5cR21j2x0jwkBYpYLYeujAnbUQMohB+Qq2uN/jAGuh88kPLOzBxfkSB84G9PsOZVlvuE6hPfax/PKL3RyeFbkeHlGwqqJKhBcA3FivBhyPbxEBx+jpJj2yrZeZ2/vBeXhJsc73HFVFgeznGlxDorMkATKa7pcKZR3F+C8jFSjZXS4J+Y4ENyIgPeH0IUEgCw4W0HLwjXejrC5MxKqXMVWqOsZbHcqUy2W/I/GM2WCgKCSePdt+e+LaYj9GZZvrFlkbMSL+A8vKA23T/AAP6Xh4ZNTpMXxlZrea2jluCSyAqy7ANckcNjoBzjr/o/wCkKVUl5R9qWfWLyZMxbq92Yi3IrHLemMr6BVtLJITMWlnmpOo8L+RgA/qpiFnZb6WblrsbfnhA7FZrZQAb6BvMRpp2KK19ASbhh2G34+6AuKUYUi5IBAt8oACh68tu0A+f4QPrWvMc82Y+8xfmCzDsIPkYoVv6x/3j8YCGFChQE0qEphpZ0hGAQOsbDoiDmEY6LeHzWDizEHhrAdyo2AygAXvfygqjbkEHmOPly/GMd0er7SxmOYgXB4wewuoB1G2uvHsgLUxraqbH3GM7X9GVmzhOVjKcrZjlDA+8fnhGjZr6nXuh5Og58xAZh+itSgLSmlTiOHWQ+B6wv4RnsSxKbJtLmS2ksxC5nHVA4lXHVJ/tHS5lUqDcLfnt49kCKnE7EicFZT/EpHl8YAHh1YkuyoOqLADmOd+Z3vGhxGrlzZJkzRmQ2ZWtco37XZuLjhAyv6NSyBMpGVOIS/1bf9p7Rp2QFDTJc0mejJbRSQcluPXHVufl2wEFXhdg8h7jOp9Wx+9utztY7X42EHvR1WZ6QSz7UliCDwBPyN4jd5c+X6qYNPsON147b27IDdFHmU1c8mcP1o3Hste5V17DYDxMBd9J1Gz0qMNfVOR4GOVR3LGZWeTOQ22B8v7aRw6YtmI5EiAaFDQrQE3CPCQ0KAu03CDFN7I74UKALYd7f55Rt8C9jxhoUBpaYdfvQ3jluMKFr6kLoLSzYaC5vc259sNCgCkoafnkI5/POeq6/W65HW105a8IeFAdf6A6Vkm2mrDTlkbTu0HlAb08qP0c8bjXj7H9vdDwoDMYMoPrLgfY/paIccPUl90KFAZ2t9o+Pziti36w/up/SsKFAUoUKFAGcKlKU1AOp3EWGp0+6vkIUKA8/R0+6vkInpKdMw6q+QhQoDc4SgsNBty7oNYQLO4Gg5eAhQoC7KPWHjHpzChQAXE9XF/zpEEsXUg698KFAT9G/tjhmGnDUG+kHGUFRfXQ79uhhQoDIUCDkNGYDwYj4RYxRBmozYXEywPEDMugPKFCgDVUNG7m+UcqrqdPWP1V3PAQoUBAadPur5CG+jp91fIQoUB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7475" y="-1943100"/>
            <a:ext cx="6419850" cy="4057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8438" name="Picture 6" descr="http://www.bmj.com/highwire/filestream/420119/field_highwire_fragment_image_m/0/F2.medium.gif">
            <a:hlinkClick r:id="rId4" tooltip="Figure 2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8050" y="332656"/>
            <a:ext cx="5470534" cy="3456384"/>
          </a:xfrm>
          <a:prstGeom prst="rect">
            <a:avLst/>
          </a:prstGeom>
          <a:noFill/>
        </p:spPr>
      </p:pic>
      <p:sp>
        <p:nvSpPr>
          <p:cNvPr id="18440" name="AutoShape 8" descr="data:image/jpeg;base64,/9j/4AAQSkZJRgABAQAAAQABAAD/2wCEAAkGBxQTEBMUExQUFRQXFRgVGBgWFBUVEhYYGBYWGBcYGBUYHCggGBolHBUUIjEhJSkrLi4uFyAzODQsNygtLisBCgoKDg0OGxAQGiwkHSQ0LDQsLCwsLCwsLCwsLCwsLCwsLCwsLCwsLCwsLCwsLCwvLCwsLCwsLCwrLCwsLCwsLP/AABEIAOgA2QMBIgACEQEDEQH/xAAbAAEAAgMBAQAAAAAAAAAAAAAABAUCAwYBB//EAEAQAAEDAQQHBAgFAwMFAQAAAAEAAhEDBRIhMQQiQVFhcYFykaGxIzIzUpKywcITYoKi0ULh8BTS8QZDc8PiJP/EABkBAAMBAQEAAAAAAAAAAAAAAAACAwQBBf/EACcRAAICAgICAQMFAQAAAAAAAAABAgMRITEyEiIEE1FxFCNBQoFD/9oADAMBAAIRAxEAPwD7iiLxwwQBqbpTCAbwhzrrZMXnCcBOfqnuWVOs1xcAZLTB4GAYPQg9VzL7HrVNGpU8GOoUGCnkR/qKZEOg4hoNNsEHFr35bbnQaTzXq1XC6HU6NO7Mi8w1XOcDtHpQ2cJuckAWKIo9oVC2m4jA4AHcXENB6TKAMK9oNaSBLiMw2MOZJAnhMryjaLXEAgtJyvRjwkEieEyqtoAwH9+f90cAcDGOxQ+q8mj6KwdAii2bULqYkyQXNnabri2TxwUpXTyZ3oIiIAIiIALXWrBolxgSB1JgDvK2KvtSg4v0d4kinWvuAzIdSq0vA1WuPBpQBnRtag/1KtN3q+q8O9ckMmMg4ggHacBipq5LRbDrMpXSACaNKj618hzHl34gJGoxoLiBOJ2A+t1qAChaRaIBLWi8RnsaDuJ38geK36ZULab3DMNcRzAJVK1sCP8AnmeKnZPx4KVw8uSc21D/AFMw/Kb0dCAe6SrCnUDgCDIORGSo1Msh2L27MHci6QflnmSuQsbeGNZWksoskRFUiEREAEREAEREAEREAFWf9Rvc2hebGFSkXT7n4rL3WJPRWa1aTQD2OY7JwIPVDBHLV9DAqfiGq5oOAbqXLxEA5TM4zK8p6GHVPxBUdg5wLRcLCQcJMTIHGROyMNxealPCA7AuDhI34cDsPAjA5GPNNhmHHEta0XZwyyw4mMFkNhaf9OPc6k8kiPxqob2W1C3H9Qd3q1WjQaIZTY0ZADhJzJ5kyeq3rUlhGRvLCIi6cCIiACIiACIiAINttcdHqBpg3cxGUic8MpVXo9W8xrveaHd4ldA9oIIIkEQQciFQsABcBEB7xA2a5w7iFG1fyXpf8GS9sWoXaRVx1Wta0jCJwcDv2uC8VhY7G/h3gBrFxJEY67ok7UtS2Nc9E5ERaDMEREAEREAEREAERadLr3GF2eQA3kmAO8oA2PcACSQAMSTgAq+vaROFMfqdl0bmesdVCrEv9czwxDBugb+Jx5ZLD8Pc4jmbw8ce4hQlb9i8avuYsoarAc2tAkGDkJxHLLLBemiAHRJJESTJPCdg4L0tcQReGWYEEHfiSvSHbx8J/wBykXJmjWgWgCoJAwvNGPNzP4nkFZ06gcAQQQciDIPVc/8Ahzm4nlqjwx8VnSlmLCWnPaWntNJx54Hiqxt+5GVX2L9Fo0PSL7ZiCDBEzB57RkRwIW9XM4REQAREQAWFWq1olxAG8mAtOnaTcbhi4mGjZOcngACeiqTJMuJc7ednIZDp4pJzUR4QcibXtKcKYPacCGjoYJ8BxUCm0CQMcSTvJJvEniSZ6rNa2+u7st83qEpuRpjBRNi2aFpJpiALzJJgEXmkmTE4ESZjZjwA0vyMZwYSnF0RlAjlC5GTXB2UVLTLihprHmAcdxBa7uOY4qQqBzZz/wCDvB2HipegaWQ4McZB9UnMECbpO3AHHhxCtGzOmZ51Y2i0REVSQREQAREQAVfbBwp9v7HqwUC1/VZ2/td/dLLqxodkV8r1R9JEEPAkjVIGZa4jDnMEdRtRmltLw0A4iQY1T1359yymwkIvC4SBtOW8peExtzjbG+FwD1eT/n+dFoqaW1rwwg5FxMajQN52JQ1jfIIza0HAgAwTGwkjuAyMroFrZGdQcQepEfaFYqvsfKp24/Yz+SrBaodUY59mEREwoREQBVWofSN4NPiR/t8VEDsY4A98/wAKZa3tGdl/gWfyVBd6zeTh1wPkCs1nY1VdTNzoEnJYUgcSczs3DYPM9StiKZQLVRMau4YcW7D5A/3CypZfqd8xWaAMXugE7hKPwg7nNPc4H6LGtkBvc3wIJ8AVmc29tnztTR5RyXDL9ERazEEREAEREAFXWufZj8xd0DSPNwViqm03TVA91nzn/wCPFJN+o9azJELSfVPCD3EH6L11EEziDtIJaTzg49VjpYJbA59GguPeGx1WdVxyGZMDhvPQfxtWY1fyYtDWmANY9XHiTnHEo4NcYIxGInA82n+FmxgAw/ueJO0o9gIg/wCcRuPFB0xbREziYyvFzo4i8TBXmj5HtP8AncvaTswcx4jYf82grHRgRIPvOcORe76h3QBBzJZWSdaoODXdTeH2hWSp7PfFUfmaR1EEDuvq4Wmt+plsWJMIiJxAiIgCqtP2g4M8zj5BQqubTud5gt8yFK0901XcGtb11j5OaoWktm6B7zXHk1wPndHVZp7kaoagb0RFMoa6GX6nfO5bFroZHtO+Zy2IA11PWbzJ/aR9QvapwJ3Y92I8lhVbrsdsAcDycWAfuu96zrCWuAzII8E3GDnOToUWFKoHNDhkQCORErNazEEREAEREAFz1UX7xM6ziZBgwDqEbiA1vcugJhc9o/qN7I8gpWvRalbPKgwjPVf4tLfNzVtS76Oq+JgBjeLiQY6m4OhXjXSJGRxUpLCRWLy2eosagkEAwSCJ3cUY2ABuEJBzJamZ/p/9tZbCUYJpU35az2ngHPJaT1uiPzp4rKYknho1gXGyJ1TfkmSYMnHjiORXRrn3tkEbxCu9FfNNh3tB7wFSp8krlwbURFYiFi94AJOAAk8gslEtQ+idxhvRzg0+aGCKgOc50nCZceZwa3jAw6BeUwYcTM/hVDxEuYQPILatlGnNKs/8sDjclx8TH6VmhuRqnqJrKIimUNdHI9p3zFbFro7e0fNbEAYkYP5Uz0FUT9FrMwc8HTzGcdxIHEBTNDo3zUacPR3fjJx6XfFR2OkY4HIjcRgR0IITteqYkX7NFjZNTVLNrTh2Ti3uxb+lT1U2afSxvYf2ubHzFWy0QeYmeaxIIiJhAiIgCLab4pP4i6ObtUeJVS90DATsA3k4AdSQOqnWtUxY39Z8mjvJP6Vp0GleqcGYni4+qOgk/Coz9pJF4esWzLTKdynSpzOMnjAJJ+NwKiMZE7jjG47Y5qbap9Izsv8ANn8FRUlnYerqEUGvaQaSIMjOcBnAjevKVpgkAgySQI4GDnkAdqb9PZ4+WNC/qa/LxzsmPZOeW0b+fBS9AYHCqw5ENdxBcC3DlcB5qOpFmn0vNh/a5sfMUtfYa1epFZO3MEg7pBgxwVpZT5pAe7LegMN/bdPVRbSpXal7Y/PtAfVo/ZxWVl1Ie5vvC8OYhrvC54p4LxlgSb8oZLRERWIBQLXfqtbvdJ5Nxn4gzvU9VFovmr2Wx1di7wDO9JN4iPWsyRGeTsxJwA3k4BWWk0wzR3NHu3Z3udhJ4kmeq0WZRvPLjk3AdojE9AY/U7ct1ru1Wje8eALx4tCWC8Y5Hm/KWCAURV9fTjMNy3pKqZWPER7bo1LMiwRU9C0HHGZ4EcAfqrPR6weJHUbk9vx51rL4Eq+TCx4XJOsx0VHDewH4Tj84WGn0rtTg/EdoYOHUQfiWOiuirT4kt6FpPm1qstO0e+wgZjFp3OGXTYeBK5FeUMBJ+M8lZo77tRh43TycIH7riu1zpxbhgcxOxwOE8QR4K/oVQ5rXDJwBHIiV2p6wFy3kzREVSIVfp1ohshpaSMyTqM7XHh5KwVXaGiMazBokkNGZgE610H1dW9kuSzgaOM7KypVbeB9d7nAScTG3EYAASYG/irexhAqf+T7GKgp1QTe1g4huALXes5wGLtmq48t+S6SymRSafeF74sR3AgdFGtbyVsesEW0/aDsfU/woyk2p7RvFrvAt/wByjJLOxSrqUVqaMQ6dhkzsm8x0EjKbpErCzdHLnSPVzmZGJJgO2nGeqva51Xdk+SUWw0N90Xfhw+i1L5k/HGDK/hQ885M1vs72w7D/AJqa0LfZw9MOw75mLLX2NVnVkm2GzTHbb5/4OqphUbfM6rmuwdkcsCD1Ig8RtV9aLJpP3gXhzbrDxAXM1agxdruLRUw1W3rgyDmwRMiOuCpZzknU9YL7QrSBweWzscPUdw4O4bdm0CxVRZ2i06jDeaDrEEgkXg6HCYzEPjFWr2SCNhEYGD0IyVI5wSljJC07T7pusgu2k+q3cDvdw6nZNddwOJkzJ/qk7ea2WjojKTWkAmCTjGAa1xMAQAZjGNqh/wCpyAIvEwMDncDvNzVGzLeC1eEsl9Zg9DT7IniT6x6mT1Ua1na9McHnqLg+4qwo0w1rWjJoAHICFW2p7RvZPmP4CrPqShuRA0swx3LzwVOrPTa4uOBlvMYZ+9l4qo/GGyXcsviy8Vr+D0f5Mvz+6/A0cQDHvPPe90qfZp1jy+oVZQLmghw/qJBaCRDjfAjPJwxjuU6zq7b+c4HAYnMbBirX4dLIUZVy/JbzBadz2HpfbPhKv1zrnS0mCMDnmuiXmVcHqXclFXHpavaGGz1GkmOJJWWj6WaZ3sJOr/UNpLd+03e7cfbWNyqDsfA6ghs/uZ8KhaNUa97A4SNR272ge0XTmDMY4ESk2pjacNnSUqgcAWkEHIjJZqPouhtplxbMuiZJOUx55qQtBnCiWloxqNAaQDMyeILfunopaIewWjm7OsxzjLmljbrQDgCLrS0C6dznPOUd66GlTDWhoyAAHICFmi4lg63krbWbrMPBw77p+0qGp9rjVYdz/Nrh5kKAs9vY0U9TwiYG9zR0LgD4Er17Yc8bnu/cbw8HBZ6M2atPtE9zXfWFlprYqu4hru8Fv2Ix6ZO598GpSrKHpH8GtjqXz5BRVNsge0P5g3oGg/cUVdgt6lg4SIXO2hZTmXLoc5jTJObjeFRrsBifaNOA/oPCejRaGkzMm0QLH0V1NkOiTGW4NaMeOCnoi6lg43krbb0N1RmrGDXAjaQYOHHVjqoOhWW5z77tUCpfEjFw1QBdzbgwZ710CJfFZyMpPGAqq0/aDsfVWqqrU9o3i3yP91yzqdr7Ih1WS0jeFS1BdmcIzV6tOkaOHwCJkhvHWIH1XfjfI+m8Phh8r4/1Vlcor9OoFjmtOf4VM9zAz7FIs2kcXHkFa2xo4NRjiJwLeoIIHi9aE93yfT6aJ0fG9/qP/DCr6ruR8l0K56t6ruR8l0KhVwXu5RAtTQTUukHFkkCMCcCMdmLQquz7NqXxeF26Rn7v4rngAjAw0NG7E44Lo0VHFN5JqTSwEREwoREQAREQBEtRs0ncC13RrgT4BVitbS9jU7DvlKpbzjJEASRiDJgwcZw27Dv4KFvJop4ZLs8emHYf8zFlaQ9LzYPBzv8AcvbLE1HHc0DneM/YO9ZWs3Wpng5vUw4eDXLuP2zmf3CIrGyR6Od7neDi0eDQqkucMcCJ2AzBOczjvyVxZfsm83DucQuVLZ27gloiK5nCIiACIiACrLWbrUz2m9TdcPBjlZqDaw1Adz2+Or5EpZ9WNB+yK9Z6K2atPmT3Nd9SFgt9nN9LO5jvFzP4Kzw7I02P1ZJtcajTuePGWfcq9Wlpj0T+AvfCQ76KrTWrYlL0eXZLRvc0dLwnwlX6pdFHpafaPyPV0nq4EufsERFUkEREAEREAEREAQ7VPoj2mDve1VFQOMjAA7Zxjbhv4q3tUeiPaYe57SVWqFvJop4Jtj/9wfmB6FrQPlKytc6rOL/sefosLJ9Z54NHXWP3BZWwMKfb+x6ddCf/AEKxjSMBF3YZxA3Rt3f5jbWSdQjc53ib33KuVhZI1Cd7neGr9qnVyVu4JyIi0GYIiIAIiIAKFa59GBtL2x0N4+DSpqrLWdrUxwc7qLo8nnvSzfqxoLMkV7nG6Dkbw7i4DyVjZLNao7st7gXT+8dyhEKxsg6jhuefGHfdHRRq5L3dSVXp3muacnAjvEKga8y2cDBkfmBaCO8nuXRrnxm4/nf4vcmt4Ep5Zs0N3pWT7xA+A/WQrxUBMQdzmnoHAnwlX67U9HLl7BERVJBERABERABERAGrSqV5jm+80jvEKkpukA7wD3roFQubDnt3OPcdZvg4KNq1ktS94J1kZVO39jFna3qDg8eMj6rGyMn9v7GLK1/Z/qb8wT/0F/v/AKVpKt7PZFJgOd0E8zifElU72Xob7xDehMHwk9F0CSlcse58IIiKxAIiIAIiIAKstYa9M/leO8sP0Ks1CtZmoD7rg7p6pPQOJ6JZrMWNB4kiuU+yBqv7f2MUBWdlNik3jLviJI8CFGrktdwS1z7No3Fw7nEfRdAqOs2KlQbA+fiAcfFxT28C08mt4mBvLW/E4D6roFSaKy9VYN0uPICB+5zT0V2ipaOXP2CIiqSCIiACIiACIiACqbSZFWfeb4tME9Q5vwq2VNaLg6s2D6jXNO6Xlh7wGfu5pLOpSvsSbHyqdv7GLK1vUb2h5E/RaLIdFSoMpAcPzEYOPdcHQL22X40mx/UXHgA0jzcPHcuJ+gY/cNegMmqPygu6nVHgX9yuFS6C8NrAkwHNucJmWz3uHMxtV0ivqFvYIiKhMIiIAIiIALCrTDmlpyIIPI4FZogDn6cxjmCQeYMHxBVvZvsaXYb8oVZXwqVB+bza0nxJ71Y2U6aQHukt7iQPCO9Rr1JovZuKZLVLpftanaHyMV0qOs6alQ7L0fCA0+LSmt6i09iVZNPF7uIaOmJPe6P0qyUSyh6Ic3/O6VLTRWEJJ5bCIiYUIiIAIiIAIiIApK9r3nOYzVuuLS4jGQS3DY3EGCc9gWprcmtBJOQ27yST3knfvOM2rZAvlzXQSSSC0OEnMiIM8yVK0XQmsxEl0QSTJ/gchAUnBye+CqmorXJp0HQnNdecRMFoDZIxIJJJAn1RsG3PZ7p2hlzg5pExBBmCJJGIyzOwqcifxWMCeTzkoHsxLXCDtGYIO0HaMD3LKna/4Za10vBcGg/1CSBicnYkceZKtdK0RtTOZEwQSHCeO3ZgcMAobbHBcHOdMFrhDQ2S1wc28TMxGyMzvSKDi9cDuakt8loiIqkgiIgAiIgAqa2GE1AHE3C0XRJDS6XXpjMxdgHiRkYuVjUphwIcAQcwRI7lySysHYvDyc/QpBogAASSI44nxlWdiumllBv1B3VHgHuAWqpZrgdQgjc4mR+qDI548SpegaMWNMkEl14xkMAI/aFOEWnsrZNSWiSqEnWfuvu644+Mq+VS6zngmC0gkmTIIkk4gZnHeJ4LtibWha5JPZXf6drdaIeSTLJDySZAEZmIHEDcujoTcbe9aBO6Yx8Vp0TQmsx9Z+1xz5Af0jhwxnNSl2EWuTk5JvQRETiBERABERABERABERABERABERABERABERABERABERABERAELTNFqOJLahaC2AIyM5yCNijU7OrA41yRBHqwZLSAc95nnGQEIiADdB0gAAaQMN9IO2byZ/4WR0PSLoH+o1gSZ/CbBloAF0HIG8eo3IiAMX6DpJB//SOHoW4bjnj/AJyWzR9ErgEOr3wWkD0YaWmBDgQcYx79kLxEASdBo1Gg/iVPxMcDda2BuwzUpEQB/9k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17475" y="-1943100"/>
            <a:ext cx="3790950" cy="4057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442" name="AutoShape 10" descr="data:image/jpeg;base64,/9j/4AAQSkZJRgABAQAAAQABAAD/2wCEAAkGBwgHBgkIBwgKCgkLDRYPDQwMDRsUFRAWIB0iIiAdHx8kKDQsJCYxJx8fLT0tMTU3Ojo6Iys/RD84QzQ5OjcBCgoKDQwNGg8PGjclHyU3Nzc3Nzc3Nzc3Nzc3Nzc3Nzc3Nzc3Nzc3Nzc3Nzc3Nzc3Nzc3Nzc3Nzc3Nzc3Nzc3N//AABEIANUAWwMBIgACEQEDEQH/xAAbAAEBAAMBAQEAAAAAAAAAAAAFAAEEBgMCB//EAEoQAAEDAwEDCAQJCAgHAAAAAAEAAgMEBRESBiExE0FRYXGBkaEUIlLBFSMyQmJykqLCMzaCk7Gys8MkJTVDRFRjZAcmU3SD0dP/xAAbAQEAAQUBAAAAAAAAAAAAAAAABQECAwQGB//EACgRAQACAQIDBwUAAAAAAAAAAAABAgMEERITMQUhMkFRcbEiQmGhwf/aAAwDAQACEQMRAD8A/cVKRt7nmhipRTv0Plq4Y8/R1guHe0EIElKCkEpSkEpSkEpSPhnldfqunc88kylhexvQS6QE/dagQUpSCRN9/K2o53ensz9l6WRN5zJcLPCOerMjh9Fsb/eWoFlKUdyCUtesraWggM9bUxU8Q4vleGjxKKO1toydMlVIOZ0dFM5p7CG4KstkpXxTsrETPQ6pH2+9W24uLKOrjfK0ZdEfVkaOtpwR4LfByromJjeFGUVKeT2opiP7+ilBP1HsI/fclUVWfnJbc8PRqjxzEqhVSlIJEn47alu/dS0RJHXK8f8AyPilkRaPjbpeZzx9JZC0/RbGw48XO8UC6Mv9z+C7eZWMEtRI4RU8ROA+Q8MnmHEk9AKTXKbUu5S926EkFkUE02Oh2WtafAvWtrM/IwWyekMmKnHeKi2UmuoFXXyGrrOPLS7wzqY3gwdneSvYzsFQ2nJPKuYXgdQIB/aF6LQl/t6D/tJf34159N76i82yTvKaisUiIrDYqaWGpDTM312HMcjTpfGelrhvB7F0Wy9fNV0csFY/XVUsnJPfjHKDGWu7wRnrBQi9bJJ6PtIG/NrKYtd9aM5b5Pf4KW7B1VqZ+VM91mrrMcTTi84dgib00srbTUt4RVel5+i9jmfvFqVCK2l1C3x6CQ70ylwQf9di7RFllKUgihLLNIyovj6jk2QR1xLH6vm8mwku6N+e5NomyD+l3kZ/x38qNAmyRkjGvje17HDIc05BHauSvh1bUSD2KGPzfJ/6TM1jjjmM9rnkt8ziXPEIBjkP0ozuPaMHrXK3Y3ak2jk9Jipap89JGWuhJiyGOcDhrtXtjn5woztes20V4j8fLY0u0ZYbiFqJ3Nrzc+NJT5pnEb/VJGt/Y0ho7nLcLa2rGmQCjiIw4NfqkPYRub27z2LDXiC5wUcZDIRSOc2JvDc5o9/mVxWKvBM798/xLWndvghwBaQQeBB4rzB0Xe0TexV6ftRvb71pChqKJxNrkjEJ/wALNnQ36hG9vZvHQAviQ3d9TQNEdDE41kWl/KPfg56NI6xx51sdn0iNXjmkxtvHux5p3xzEw/R8gDJIAQ20EjpYbbJTyRugdXwF5+Vqbq3aT24OepfbLMal4kvFSa080GgMgaenRvz+kXdWFnaEBtNRgf5+mAH/AJGr0BCl1KUgwUXZN9TdndNcfKOMe5KouybpLmP98791qBMrmttaV7aamu0Iy6geTMOmB35TwwHfoLpl8Sta+NzHgOa4YIPOFjy465aTS3SV1bTWYmHGgg7xw4hBzgu2tppwfUjgNMQPaeHSeQiHikqFnovL2979T6KUwdenizP6BZ5rxjgb8Dy3TJIkvTC0/RGKf9uVxOj0VubmpP21slcuX6azHnJDPOsW6J1ffqaKPfFQu5eodzAlpDG9pJ1dQaOkLxrZ3U9M58bQ+Xc2NntvJw0d5IXV2K2MtVuZTh2uUkvnlPGSQ/Kd48BzDA5ln7C0XNy863Svys1eXhrwR1kgidpzpoaZ/s19L5zMHvS6H2o322JoGS6tpQP17F2aLMKUpBImzZbX3qM81aHDsMMZ/blLImmJh2lroj8menimb1kFzXeWjxQLLB4LKig4fah7LZe6qqccMnoOXwBxdESD34ewdwW/WWuaD/h9JQRNDqqKh1N5tUzRrz9sLy22pH1VysEcbC7l6owSnojOJH57RER3rrHNDgQRuO4haeLTRTNkybeLb9Qy2yb1rX0cVYwy63uje06oKaAVZ+s/LY/LlD3Bds3guP8A+HFJJT0dwdMzSWVb6SPPPHASxvnqPeuwCaHTRpsEY/czZOZfiZRN5zLX2mlHB9UZXj6LGOI+9oSyJ/L7UE/NpKMAfWlfv8oh4rcYiylKQSHu59GutqrRwMrqWQ9DZBkffYwd6YRG0/8AZsZ5xWUuO3l2IF1LAUeCAupHLbSUbOLaemklI6HOLWtPhyiVRFB8bf7rNzRthp+9oc8/xAl0BViGh1yh4cnXSH7QD/xpVE24hl8u8XO50M2OpzNP8spZBg8ETYCZ5LjXHeJ6t7WfUj+LHdlrj3pV50tJHMEZsr+bVrdzyUscjusuaHHzJQKqUpBIjaA63WynxkzV8X3AZP5aXRNX8dtJbosZbDBNUHqd6rG+TnoFl8yvbHG6R5Aa0ZcTzAL6RW1BPwBWRgkGZggyOI1kM3dfrILZtjja2VMgIkq3vqXZG8B5y0HsbpHclVhrQ1oaNwG4LKAif+j7TUso3NrKd8Lz0uYdTB4Ok8Euir4MT2p/zm1zcd7HtPkUqgw75Jyi9lPzZtXR6JHjs0hJStL4nNBwXAjKO2Wdq2btgxgtpY2OHQ5rQCPEFAopSkEiaX4zaW4Sc0VPBEOo5e4/talkTaPWud6ceIq2NHYIYj7ygWRO1A/qdx9mogd4SsKWRO05/qyNnt1lKzxnYECylKQE3zfUWlvtV7fKN59yWRN+w11tlPCOvj+8HM/ElggwUTs56lNVwf8ARrpxjoBeXjycEuibLurb0OYVw/gxFAspSkEibWNF4vTD86eOUDqMTG/gKWRLPitqZRzVNE1wHXG8g/xAgWRF7HL1dqpAM66sSvH0Y2l2ftaEuiICKvaWokHyKGAU4P05MPcPsiPxQLBZUpATtQMWSaf/ACzo6k46I3tefJpSrTkZHAr4qImVFPJDIMskYWOHSCMFaOzcrpbJSCR2qWJnIyn/AFGHQ7zaUCRRNj31V3d7VcfKKMe5LFE7OnXBWS+3XVHfpeW/hQLKUpBIirGNqLa4cTSVLe7VEfcl0TWH/me2N/2tSfOIe9Aq5waMkgAcSUVsyC+1trHg8pWvdUuyN+HnLQexmkdy+tqHSM2bur4ciRtHMWkdOgpCmDG08TYgAwMAaB0Y3IPRSlII8ERaD6Pc7rRZGBK2pY3obIN/32vPel0RWH0faSglBw2qhlgf9JzcPZ4ASeKBY8MovZb1rDSzD+/1T/rHF/4lsXqo9Es1dUjjFTyPHaGkr7tdOKS20lM0YEMLIwOjAAQbSlKQYKDoqmnue0089NKyVlDTCEOYcgukdl2/q5NvmvLaWICqpKmupzVWqNr2VMeo4jLiMSOZ89owQegOJTVNHTsYx9KyIMLGtYYwMaBwAxzb93ag+6psb6eVsuOTLHB2ejG9aWzbpH7P2x02eUNJEXZ450hbNyp3VdBU0zJDG6aJ0Ye3i3IxkLV2am5fZ+2y+1Sx57dIygTUpSCRF83VlmI+X6d6v6qTPllLoLamV1IbXcBE+VlNXMEjGccSNdED2AyAnqBQbt/ppayx19NAAZZad7WA87sbgti31cdfQ09ZATyU8bZG5GDgjK9zwXP0VkrbXCTb7o8Fz3Svp6lvKQguJc4N4OaN5xvwOhB0KkdYbg+529tS+NjCXvaDG/Ux4a4t1NOBlpxkJFBYCDda5rXVmrsjAYn7p6Av0xnfnVHzMdxyNwdz4O9OKQDvu9bjDLDcDLwaHOhDc9bg84C27NRvoLZT0srmukjZ65aPVLjvOOrJK3VIJSlIJD7Vavgdzw1zmxTwSyBoJPJslY55wOOGglMLBGUBxv1n9HE/wrQ8kRqD/SGYI8VpaXbRykyNkbZmbtDgWmsd18/Jjo+ceriq23UTZeWbR04lznWIm6s9OcLaQYa1rGhrGhrQMAAbgFlSkEpSkEpSkEpSkEpSkEpSkEpSkH/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17475" y="-1943100"/>
            <a:ext cx="1743075" cy="4057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8446" name="Picture 14" descr="http://upload.wikimedia.org/wikipedia/commons/thumb/3/32/Saddle_anesthesia.png/200px-Saddle_anesthesia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6" y="332656"/>
            <a:ext cx="1905000" cy="4429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http://tre.docdat.com/tw_files2/urls_3/281/d-280094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01" y="476672"/>
            <a:ext cx="8255563" cy="6191672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251520" y="260648"/>
            <a:ext cx="8712968" cy="15841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C00000"/>
                </a:solidFill>
              </a:rPr>
              <a:t>Seviye işaret eden </a:t>
            </a:r>
          </a:p>
          <a:p>
            <a:pPr algn="ctr"/>
            <a:r>
              <a:rPr lang="tr-TR" sz="3200" dirty="0" smtClean="0">
                <a:solidFill>
                  <a:srgbClr val="C00000"/>
                </a:solidFill>
              </a:rPr>
              <a:t>duyu </a:t>
            </a:r>
            <a:r>
              <a:rPr lang="tr-TR" sz="3200" dirty="0" err="1" smtClean="0">
                <a:solidFill>
                  <a:srgbClr val="C00000"/>
                </a:solidFill>
              </a:rPr>
              <a:t>defisiti</a:t>
            </a:r>
            <a:endParaRPr lang="tr-TR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http://tre.docdat.com/tw_files2/urls_3/281/d-280094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01" y="476672"/>
            <a:ext cx="8255563" cy="6191672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251520" y="260648"/>
            <a:ext cx="8712968" cy="15841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C00000"/>
                </a:solidFill>
              </a:rPr>
              <a:t>Seviye işaret eden</a:t>
            </a:r>
            <a:r>
              <a:rPr lang="tr-TR" sz="32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tr-TR" sz="3200" dirty="0" smtClean="0">
                <a:solidFill>
                  <a:srgbClr val="C00000"/>
                </a:solidFill>
              </a:rPr>
              <a:t>duyu </a:t>
            </a:r>
            <a:r>
              <a:rPr lang="tr-TR" sz="3200" dirty="0" err="1" smtClean="0">
                <a:solidFill>
                  <a:srgbClr val="C00000"/>
                </a:solidFill>
              </a:rPr>
              <a:t>defisiti</a:t>
            </a:r>
            <a:endParaRPr lang="tr-TR" sz="3200" dirty="0">
              <a:solidFill>
                <a:srgbClr val="C00000"/>
              </a:solidFill>
            </a:endParaRPr>
          </a:p>
        </p:txBody>
      </p:sp>
      <p:pic>
        <p:nvPicPr>
          <p:cNvPr id="22530" name="Picture 2" descr="http://upload.wikimedia.org/wikipedia/commons/d/de/Transverse_myelitis_M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7445" y="1962602"/>
            <a:ext cx="3655163" cy="3986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tr-TR" dirty="0" smtClean="0"/>
              <a:t>duyu sistemi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Genel</a:t>
            </a:r>
          </a:p>
          <a:p>
            <a:pPr lvl="1">
              <a:buNone/>
            </a:pPr>
            <a:r>
              <a:rPr lang="tr-TR" dirty="0" smtClean="0"/>
              <a:t>	</a:t>
            </a:r>
            <a:r>
              <a:rPr lang="tr-TR" sz="3000" dirty="0" err="1" smtClean="0"/>
              <a:t>Visseral</a:t>
            </a:r>
            <a:endParaRPr lang="tr-TR" sz="3000" dirty="0" smtClean="0"/>
          </a:p>
          <a:p>
            <a:pPr lvl="1">
              <a:buNone/>
            </a:pPr>
            <a:r>
              <a:rPr lang="tr-TR" sz="3000" dirty="0" smtClean="0"/>
              <a:t>    Somatik</a:t>
            </a:r>
          </a:p>
          <a:p>
            <a:pPr lvl="1"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633664" y="1628800"/>
            <a:ext cx="40427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Özel</a:t>
            </a:r>
          </a:p>
          <a:p>
            <a:pPr marL="1257300" lvl="2" indent="-342900">
              <a:spcBef>
                <a:spcPct val="20000"/>
              </a:spcBef>
            </a:pPr>
            <a:r>
              <a:rPr lang="tr-TR" sz="3200" dirty="0" smtClean="0"/>
              <a:t>İşitme</a:t>
            </a:r>
          </a:p>
          <a:p>
            <a:pPr marL="1257300" lvl="2" indent="-342900">
              <a:spcBef>
                <a:spcPct val="20000"/>
              </a:spcBef>
            </a:pPr>
            <a:r>
              <a:rPr lang="tr-TR" sz="3200" dirty="0" smtClean="0"/>
              <a:t>Görme</a:t>
            </a:r>
          </a:p>
          <a:p>
            <a:pPr marL="1257300" lvl="2" indent="-342900">
              <a:spcBef>
                <a:spcPct val="20000"/>
              </a:spcBef>
            </a:pPr>
            <a:r>
              <a:rPr lang="tr-TR" sz="3200" dirty="0" smtClean="0"/>
              <a:t>Tat</a:t>
            </a:r>
          </a:p>
          <a:p>
            <a:pPr marL="1257300" lvl="2" indent="-342900">
              <a:spcBef>
                <a:spcPct val="20000"/>
              </a:spcBef>
            </a:pPr>
            <a:r>
              <a:rPr lang="tr-TR" sz="3200" dirty="0" smtClean="0"/>
              <a:t>Koku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lvl="2" indent="-342900">
              <a:spcBef>
                <a:spcPct val="20000"/>
              </a:spcBef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lvl="2" indent="-342900">
              <a:spcBef>
                <a:spcPct val="20000"/>
              </a:spcBef>
            </a:pPr>
            <a:endParaRPr lang="tr-TR" sz="3200" dirty="0" smtClean="0"/>
          </a:p>
          <a:p>
            <a:pPr marL="1257300" lvl="2" indent="-342900">
              <a:spcBef>
                <a:spcPct val="20000"/>
              </a:spcBef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4048" y="490662"/>
            <a:ext cx="3754760" cy="286633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r-TR" dirty="0" smtClean="0"/>
              <a:t>Brown-</a:t>
            </a:r>
            <a:r>
              <a:rPr lang="tr-TR" dirty="0" err="1" smtClean="0"/>
              <a:t>Sequard</a:t>
            </a:r>
            <a:r>
              <a:rPr lang="tr-TR" dirty="0" smtClean="0"/>
              <a:t> Sendromu</a:t>
            </a:r>
            <a:endParaRPr lang="tr-TR" dirty="0"/>
          </a:p>
        </p:txBody>
      </p:sp>
      <p:sp>
        <p:nvSpPr>
          <p:cNvPr id="10242" name="AutoShape 2" descr="data:image/jpeg;base64,/9j/4AAQSkZJRgABAQAAAQABAAD/2wCEAAkGBxQSEhUSEhQUFBUUFBQUFRQUFBQVFBUUFBQXFxQUFBUYHCggGBolHBQUITEhJSkrLi4uFx8zODMsNygtLisBCgoKBQUFDgUFDisZExkrKysrKysrKysrKysrKysrKysrKysrKysrKysrKysrKysrKysrKysrKysrKysrKysrK//AABEIAPAA0gMBIgACEQEDEQH/xAAaAAACAwEBAAAAAAAAAAAAAAAAAQIEBQMG/8QAQxAAAgECBAQDBQMKBQIHAAAAAQIRAAMEEiExBUFRYRMigTJScZGhBiNCFDNicnOCkrGywUOiwtHwU5MkVGODs+Lx/8QAFAEBAAAAAAAAAAAAAAAAAAAAAP/EABQRAQAAAAAAAAAAAAAAAAAAAAD/2gAMAwEAAhEDEQA/APV06BRQQvXAqljsPn8B3rmuL1AZHTMYBbKRJ2BKsYPxrnxIt92q5RL7tMEqMyrpzJH071WuX2ZGDuiwoBKgEi9OYKozGSIGneg1xTqFkkgE6GASOhjUV0oFRRToFXK/eIIVBmYgkAnKoUQCWMHmQNAd67Cs3H+J4kWyFZrUWywBWVbM4bQ65Yj1oLdnEktkdSrRmGoKsAQCVI6SNDG9WKxrTNcvJcVyVJLImUDJaKFXz6c3CxrOlbRoFNOkBUstAppRTNcMeGNt/D9vKcsbzHLvQcRjp1W1cdeTDJBHVVLBiPgNeVWrdwMoZTIOoNY7XbnlFliEuLbFmQBBHtK33Zy+UHUnfQCrvCgcrGZQ3HNvQTkLSZj9ItHaKC9FFFFAVGpRSigo37jNc8K2QsIHZiMxhiQqqNp8pkn5U7b3LbqrsHVyQGy5WDAFgGAMEEBto271U4ovhszs0JeC2mYEi5b0IDIeYBMkRpqarYK2r3EyuzMGUsS0wlgEI8QILlo7wd6D0NI06IoFRTiig4ikTGp0jcnQVKq2NEm2p1DPqOuVGYA9pAoOdy54wyqsod7h0BA18g3M+9sNwa5WMKynOFLHdg+WSWHmylQBnEDU77aVds4hWzAHVWIYcwR1HIcx2qVzEoqG4WGUAnNyjt1oHhsQtxcy9SIIggjcMDsa7iqNt1NxHXa5aYkj8UFCh9AxFXhQKnRFOg44i7kG2YkhVUbsx5Ty0BJPQVwu4Q3BNzLI9lVLQh97MIJbcTpHznrcE3LY6B2+ir/rNRwmJY289xR7OYlJIPUBd50iPlQcWwLKQ1ogNm82cuwuJrCsSSZHI6xrpBirWFxGcGQVZTlZTrB7HmCCCD3pX7rZMyCSQSM2gWATLDflt/8AtccIxNyTpnsWWjvLz/UKC8Kc0gKdAjVN7zOStvQKYa4RIB5qin2iOp0HersVmYTEZLVtspbxGJ8sSM+d5g76CgrngCZwwz7zIvXAfPPiaAwCTzEe0atW81nKhOa1oits1vYIr8mHKdDtNXDchlGViCJLADKu+hkzOlV7oa4btpgoHhjKQSWOfONZECMvKguMKK5YK9nto53ZFJ+JAJ+s12igKpcTxwtKCYJYwoJgTEkk9ABPyHOrhrE4zh/ExNhd4t3WUHbNKCT6H/gmgrjFNlZmBLuCA4MFQRoEXXLy21PU6Tyxl05nVFRHnNmBI8KVjQr7UwDl267iu/DMHddc7FAXUMrCTqeWUjcCe393guFuyajw2zSQ3mzSZkkEbyfWgucF4gbgKXBFxACY0DqZi4o5AwZHKDWpWTgUj8nfSXtvmMRJKo4+i7VrUCiinRQcqqYg/e2h08Rz8AuXX1f6GrQrIv4gG9cVDLwlpYnysQXY6bQDOvQUFrhVwMbxH/XcH4gKP7Vdyhhtp8Oeo0n1qnw1MofLqM7ATpOQBCSe5Q696t2GJEkQek5vqKDK4VczJh2H4QbTbzoMun71sVs15zEnwbKsPZdUYCNrvlJg/pAE/EHrW9h8QtxQ6GVYSD/Y9DQd1pzUVqRIAoOGceJrAy25JPIM2n9DVV4TjAbStMglyDBAyZyZM9BEnvFStL4j67NluEfoAxaT1hmPyqvw72F+HUfHfYAT6b7mgtYzFTbuQpnI41IHIjUnbke0gb1ys3ZSxdAiMtpgdwHhGU9w4T5d6oviBdsMRBlXAhTBK5gNGjoYnb2jrFXryBoKmBiF35eIFD23jrCn5Cg0qlVbBYoXBB8rro6HdTsfiumh51YFByxF3IjMfwqT8hWe7eH+SWjuWAj9Sw8/WPnVviAkKnv3EHxCnO30U1VIzXUfrdKr+pbt3JPqxPoBQalVGfLfX9O0Y7m0wJ+j/wA6z+P8T8O5ZtZCfFJGaSB0K6azry16amuDobl62uuYW7rIZ9lxkA0HyOsRoJgmg1+HeyV9y5cX0DmPoRVus7D3/Or7LfA0928BBU9yBHxTvWjNBELVMuBedjotu0snpmZmP0QfMVfFZJGeeYv3gAetu2oJPwPht/EKCf2ezfk6BxDDMpHQhyIrQUdep+VVuGSbQbm7O/8AG7MPoRXXBXS4zeWJZdM26sVbfupoMfBYgi0mcQ1g5v1rQLWiw7hSZHVe4rdFZd1YDtzs3S4/UcB7i/Ahn+Q6VZwLZCbPu6p+la5R3Gx+APOgt5aKlFFBRxl0pbdxuqMw+IUkVhfZQBmdxByqozAk+a4S7CTuRpPcmvQXbIZWUzDKVMbwRBj51w4Tw1MPbFpJgEmWiSSZJMCgfCgDaQHWRDTzaTnnrrNS4UsWkAGwIH8TVHhphWnQLdveg8Rj/ejhN4GxbflkzfzJoM7jFotgRlBlUtvA6KBmHyJqv9ibY8N3Utq0FP8ADDQCSveTFb2AWLafqL/KuyqBsAOegjXnQTWqPGiwtErl3GbMSBkG+2p5adJq8DQyBgQQCCIIOoIO4NBT4fiFuOzowYZLYJG0g3J7jeq+A2gfhdljQnR2gRt8F9TWnYsqgyooVRsFAAHyrNtLDXZiBcY+YjLBCli0bLJ15k6bUFbhQ+4Qt7pJmD7TkkkDcSdvxntV/hlnNh7Q1EKpUn2gRsSOXcdzWdwp28CGGUrnmPKZMtMnZirAzsgNbPChFi1+yt/0CgzOBWHF28922EZiJIk6lmaFPTWflzmtuinQYGL41bt37guZgbaeQQdQwB+7jmSYJPRe9Xlt5ThwdIDL+94X/wBWoxPBrb3kvmcycgfKx0gsOcZRXbHjW0el5fqjg/Qmgo8bX7yyf2uummi+vby6mYFQwn5+2Bt4d6NeYNudBudhOwiBtUvtJeCmxPO6wnQATbYSW3USQJGuumprnhD/AOItch4d7TQTATlvoNI2G2pmgpfam/4Vt7JVovMz2ri7JcnPB5g5gSI96vR4C4WtozBgSqkhhDTGs+tdXQGJEwZHYjYjvvTigp8azCxcKRIWdSQCoILiRt5ZHrVXhWJ8ZlZYKWreTOIytcJAYKBtCoP445VrMoIIIkEEEHYg6EGo27SqAqgKBsAAAPgBQV+Fn7pBzXyeqMUI+lVfs5dzW37X749DdZh/VVrBaPdXpcDAdnRWJ+eaqv2fAAI6rbuepBQ/W39aC1hxNy9zEop/7Yn6MKyeG4Z/yn75GLWlZbdyDka0NFJ1jMc0dZU8orYwH+J3vP8AQKv8gKtRQIUU6KDjRRSigy7h/wDDXT73jMevtt/bSp33i3iQBopuZTprmQMwHwLGuMRbvKTOVr8iBoGLMNekFT11p3D926kyTd8M6bM9wCPk31oNcU6DSoHUhRRQMVgYr83ihEee9ssmcmmh9po25Aa71vjesfGWwLl5T7Ny2HJMwARkf08q6DUlhyoC8kPfjcpbJOUkBvDgQPxewpCDc6nStPh35q3+zt/0CsH8oIS6xJzeDbuDzBdDh1Bj3dVaWO2w1NeiwlrLbRfdRV+SgUE6KlFKKAqnxA/m/wBtb/v/AM9atxVTiulpmGpTLc/7bB/5KfnQZ/2kXQfqPG/teLZy+zr8td4qODEYi0eZS6ANAMoA2HYgDoNRqZqf2oWVUjXKLlzc6oihm213C08CJvoeQtOeWWS1sCI5wCI2G28mg2aUU6ZoIinRSoKmF/PXf/a/pP8AvVDhrkXLagaZMQrnoEvwn+qryjLiGHK5aDD422Kn6OvyqvgxF6BsWxC/5kf+bN86C3w/Z/2136OR/ardU+F+wT71y638V1jVygVFSooK9EUUUGFjL48d7UN5vBLERkh2RCG7wOXWoYrHhbpU/wDmEMxsVyMRtqConTpTx3AbrYg3lujKzJKEMPKpXQRoZC86XFOBPdxSXAwFqVe4OedNAV7kGJ7UHoaBQaFFBIUGlFBoHWP9oZJULGc2cQFMSdk9nkD3O3xitgCqXFuHtdCtbYrctyU9xiY8riDpoD2IBoMvibBjcK6h8NbdBvIXOYCxuJ32Hxr0qtOvWsTHcMvsLXhMiOAVfUlQC4cZZWWjURpOlbVm0FUL7oA+QiaCZpVI1GgRpMgIIOx0PwOhqRoFBh4cZvCDa/c4iye7IyLPqENc/s4dVMglsPb26W2IjoAM2w015mjhFq+r27V22AtlHm6DK3C2ilRvPtEzzqp9mMNiPFzXVyW7SvaWQczywg68gEA5DpzoPU06iTUs1A6VE0TQUcaYewetxk9GtOY+aD5VWsGMUZ966B+/asuP6H+VWuKYd3VTaKh7bi4uYEqSFK5THUMdaqi3dZTe8MJcFwOLZYSQieGwLbajPB6ETQX8Bbypl6M/Pq7EfQiu5qrwuyyW/vDLszO8bBnMlR2G3pVugJooooOFM0qdBxxZYW3KEBgpIJEgECRpOtdbTSAeoB+YqUU4oEVopzRQOo1KlFAhVLiqE+HlViwuLBGbRcwLyQQF0B1M8xzq/FSFBl4y3cdiFRvMSklzbyompIYCQWciOy1oYJ2KKXGV4GYfpbGO06+tdYpigdIimaKBGiiigxcFh2hrYRlttfkZgyxaVVOWGJIlhHeWNQw2FcYktlIXNeJOQKCHAy+fNL/CNK3KcUCig0UGgAadI06CtxFZtsCubTQBS8nl5QRImNKq4LDvFsNI8O0ACTM3HWD8coBH73atKaRoKHB0ypHhtbIChiY87geZhrrrz51fmigUCop0UHGimKKAmpCkKZFAGhaZpCgdFFFAUxSqQoJCiKBRQOiKVFAUjUqiaBGgUU6AopmkaAmlQTSoCkKc0qB06Qp0BRUaKCFFI0UEgalUBTFBKuWJvhFLNMDkNSSTAAHMkkV1Ws/i0jw31IW8hYDnmlFMc4ZlPpQTTGsCBdt5AxCqwcOMx2V4Ayk+o21q7VHjM+EVHtOVVIgeeZUz0BEnsKugUDqQFczU1oJinSpTQOsy7xFzea1bVIWAWcsAzkBsqwNgCNepitKa8kqXBiXbORlxGa4pSRkaMgSJJYqBG27dCaD0uDxXiAyCrKcrrMwd9DzBBBB6GrNY+EtN45aZKpluH3izBrSkDQsq5tYGjitaaB0qJooHNZtx/Edx4hREYJCMFZ3yhjLDXTMBA71oTWOwCm7blc4Jv2gVBnMDJiRnIfN8x0oOnCb/AJ3sm4bhQIwLEF4aQQ0dCs66w4mtOsTg9oNczzORMrRqviXGzXBmOpYQs927VtigKKDSNBKilRNA6KcUqDjFEUxRQApxQKYNAOwALEwACSTsABJP0qlbDXirEZbSnMqn2rh/CzD8K6ggb6CY2qfEBmNu3ydwWHVUBeD2JCj1qxbuhpjkSp+I3oOWNsFoKRnRsy5ticpUqSNpDHXlNSwuIzzoVZTDIYlTuNtwRqDzqOEOt3tcP1RD/eud1xmtXhs0IT1W5qhPwbL/ABGguGnbNI0IKDqajFFFBWxGJIbIi53IzESFVVJIBdtYkjQAE6GsrFcIfN44M3fMWygZDCgImRzGUZRqTPPtV4Xgnj3CCSrqIGpgW0ygDmZdvnXXFXlNpm3UgjRC/b2Bqfh86DMwOJaxKvmuK5DG6Fk+Iw1lVE5DHl5wpnSDW1Yvq6hkIZW2Yag/A1i42/4a9ZIWTMAMyq8sNt/M3PRR2t8EGXxE18rggGPKHUGMo0UTmOXlNBqClNE0qCnimZ38NGKQAzsAM0HRVWQQCYYk9h1rjd4VbI8w8Q5gxa5DloBWDI9mCdANN6Yuwbzc86qJ29hAs9peuxxDFZVSWnLlJjKeeYxt356UGLawj2QPAdl2HhkKVcgHKpB2J8uxGVRJk1uYTEi5bV12YT3HUHuKxsTdYFR5ApIViSSIYNmExouYKC27mRsKv8GPkcebS7c9oANDHOCQNpzTHeg0BQDROlANAxTpUCglNFKaKDnRRRQMU5qNMUFa9+etDol0/W2P9VHD3nxCP+tcHqIB/wAwJrkL0G7eOsHw0HXLAyjubhI9BRwbD5BcXn4kk9XNtDcP8Ragt4a2VZyfxPmHwyqo/prOt3lNlwP8C7BHQW7oYf5YrXrJsWgtxz+G7cuW3HcDyk/EZh6ig1jTWqnD7nlyt7VvyN102b4MIPrVpKCVBorlib2RSx1jYcySYUD4kgUGddWVunacRaA/dNlT9QR6VoX/AGW+B55eXvcvjWXxBCLa258yZL1wjmRckD95s3otaWIaA0gkdlLdvZG/woMXicLbLHTK1ppGmULcWHj+lPiTvVzh5i623nTQDrbY5pb8Z+8Et6cqr46CAGXMPESQRP41zkjmY3OyiAK4ZzYZVbe0Znc3LJUqSNN1EeQbZCeYoPR0GkjAgEGQRII1BB2g1yxN4IrMeQJ/2A70GVjr0WncCS99So6rbZZP8NljWu3P/g9ayriZUYNr4WHj991Ob6AfxGr2IfJbJLBcq6swJC5RqxAIkUGXxRwlrNMBWtvMcldfOy+6Boqc/rVnhzgXXXYOquJ1JZZD5jtmIZDHIRVTGENaMy8oWEjUsR5GZebkgQvIVyu2jbNrwjowz2Qdcr5SxtTsEKuxk+7vpQejimKr4HGC7bDrz3HNWjVT8K7TQTNAqOamDQOaKU06DmDQDRRQOuWNxItW3uHZEZv4QT/autQvWg6lWAZWBBB2IO4NBm4S6DdWyDm8NPEJjQu27E8z5pgbZjVbieJK2ozZFe9eDNMezcaFn0rYwWEW0gRBCiYEk79z/wA0FZnETCXFgn77QATIuKGjtJYiaDAHEyhdUuMwBBQgswLR5kBG+qif9q9XaUst0bNmDDs/h22X5GvGWMyuVuEDxWQgI0+XNkyiNl8ntc5AG9e6wvtXf2n8raCgx24o35Qo8G4G0khDqjGMrnaBIYGdx3r0QqDCmtBOs/i14jwoXNmvID0G5Uk9M0fKr5NU+JYXxUyhgrBkdWK5srIwYHKd9vrQcb5DW77gzLESOiFVj5hvmanxtmFm4yMVZVZgR1UEwe2lRxGGFvDMi/htt6sASSe5Mn1rpxB/unK6yjZe5YEL9SKDIxQAw5gyAimSWEgaqTzifZB1JMmu/wBqr2REu9HykzELcUyfQhTrpt0iqalmw6gzJAt6aksSLbanlJ1P7o516VgDoYI76/zoMb7HtOGBzFpZtIACmdQvbn8Sa68culfBbNCi6Ay6eYkeWCdJBHPrWmFA0AiOmlc79hXBV1DA8mEigycNi/Gw968AQHYkTzRFQSOxytWhxi5Fi6f0H231BGnzrubYK5eRBWOxEbfCsjFr4uERCfzqIs/uZyf8poDiD5bTEErCsoI8zBmHsrvLnTM3IV243hXNgLbUO6G2Qp2YLowiRupOlULt/NatkaZzZUBRIhnQMizsoOjNzOlejoMX7I2ctpiRcBd5+8BBICgCF5AbDsBW2KVAoJVKahTFA5p1ziigjTioVKgnRUaFFBMVi8VY/eZTlOe0k92WNO5zAVs1TNkNdZG2bwrg+KHKf5J86DLwHDFL2GbXLh1ldCM9p9yexc/KtjAfj6+Lcn56fSKrcO3XvaLD1ukn+pascOPlZveuXD6Bio+iigtMKa0ooiglSy0TRQcsVqjfqt/SapsZt2B7zWZ9BnA9SoHrWgV5HY71lAnwUU7pdtIfil5Vn1gH1oKNqMgnUflAAMk6jE+UDrAnTZfjXojWBhtQqkmReFuOmS6THYnJMd5PKt6gCKjUjXOgVx8oLdAT8gTVArktYefwtaB9bbL/ADIq/dTMCvIgg+oisouXtWFO7XEVuzWwWf62jQVMGpNvDyD7dmddgNUzRodhCjYanU16Oa87w/UYdYAyXCsCQFa2jho95pBk7DSK9AKCQNSFQmpA0EqKU06AmilHeighFAFMUUEqAKiKkDQEVWvMReQjU5LoEmASDbIE1aqnj7uQ27hnKrENAJMMpGwBPtBaCrgS2azCrK23D+bb7xV8umuqE8qt8M/NJ3UT8ef1mqFjFZVFwK7J96iwjZmGfNb8pEgGGEmtPA2yttQQRpsdSOxIoO4p0qKAp0TSBoGTWVitGuD/ANTDXe2rKp/+OfWtSsXiOORHvJczDPbENlbL7DQM22adhQcri5bzSdEvowkbC6ACB7ursepjoK3mrz+Ow7veZAGi4LRzQcoVdLknYHygQNTI5Ct8mgWaommxonSgU1lZdf1MUD8M6a/W4fnWrNZl+3cVmhQy3LqOCDBQjJJcHdfIdu1BTsGL4nZcRcHX21cgfoAltuZk1v1ktw5jeLEr4fiLdAg58wA05ACVBnU8tBWrmoHTpTTFBOaQqINSmgeailFFBGiozUpoAU5pU6CU1yxGICDM0gcyATA6mNh3qYqvxHDm5bKDKM2hzAnTtBGtB3e+FgE7hjtOijU/Dao4XFLcmMwiNGUqYOoMHkf96g2HlmJPtJkH6K6z6kwfQVHA4dkkuwZoVZC5QFWY0JOupJM0FukKJp0BRRRQFcsVeyKWidoXqxMKPUkfOulc8Th1uKUdQyncHbtQTnSgGudq0FAVdAoAA7AQPpUooA0TSooCuWJZgjFdWCkqDsWAMA+sV0pMAdDqDoRQV8BeLL5vaBytoBDQDsCRsRsedd5qNmyqDKihQOQAA1qVA5qQNQIqQNAwamKhTmgMxooooP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1744663"/>
            <a:ext cx="3171825" cy="3638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44" name="Picture 4" descr="http://www.itfnoroloji.org/semi1/duyu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4752528" cy="5451849"/>
          </a:xfrm>
          <a:prstGeom prst="rect">
            <a:avLst/>
          </a:prstGeom>
          <a:noFill/>
        </p:spPr>
      </p:pic>
      <p:sp>
        <p:nvSpPr>
          <p:cNvPr id="7" name="2 İçerik Yer Tutucusu"/>
          <p:cNvSpPr txBox="1">
            <a:spLocks/>
          </p:cNvSpPr>
          <p:nvPr/>
        </p:nvSpPr>
        <p:spPr>
          <a:xfrm>
            <a:off x="5004048" y="3284984"/>
            <a:ext cx="3835152" cy="2993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Lezyon tarafında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temas duyusu kaybı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3200" dirty="0" smtClean="0"/>
              <a:t>K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arşı tarafta ağrı ısı duyusu kaybı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Oval"/>
          <p:cNvSpPr/>
          <p:nvPr/>
        </p:nvSpPr>
        <p:spPr>
          <a:xfrm>
            <a:off x="2627784" y="476672"/>
            <a:ext cx="1296144" cy="30963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 descr="http://www.lfhk.cuni.cz/patfyz/Intranet/Figures/85/5.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740861" cy="5506170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5220072" y="548680"/>
            <a:ext cx="2880320" cy="15841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 smtClean="0">
                <a:solidFill>
                  <a:srgbClr val="C00000"/>
                </a:solidFill>
              </a:rPr>
              <a:t>Disosiyatif</a:t>
            </a:r>
            <a:r>
              <a:rPr lang="tr-TR" sz="3200" b="1" dirty="0" smtClean="0">
                <a:solidFill>
                  <a:srgbClr val="C00000"/>
                </a:solidFill>
              </a:rPr>
              <a:t> duyu bozukluğu</a:t>
            </a:r>
          </a:p>
        </p:txBody>
      </p:sp>
      <p:pic>
        <p:nvPicPr>
          <p:cNvPr id="26630" name="Picture 6" descr="http://img.medscape.com/fullsize/migrated/518/170/nf518170.fig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415186"/>
            <a:ext cx="2808312" cy="4143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3554" name="Picture 2" descr="http://ncdouleur.idee-s.com/wp-content/uploads/2007/06/sch_dejer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5841" y="620688"/>
            <a:ext cx="9550369" cy="3816424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0" y="332656"/>
            <a:ext cx="5724128" cy="432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556" name="Picture 4" descr="http://images.radiopaedia.org/images/618105/3efa48610ce55d684116325eb5b2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336" y="640431"/>
            <a:ext cx="3724672" cy="3724673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8" name="7 Dikdörtgen"/>
          <p:cNvSpPr/>
          <p:nvPr/>
        </p:nvSpPr>
        <p:spPr>
          <a:xfrm>
            <a:off x="3275856" y="4581128"/>
            <a:ext cx="3096344" cy="18722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 smtClean="0">
                <a:solidFill>
                  <a:srgbClr val="C00000"/>
                </a:solidFill>
              </a:rPr>
              <a:t>Hemihipoestezi</a:t>
            </a:r>
            <a:endParaRPr lang="tr-TR" sz="3200" b="1" dirty="0" smtClean="0">
              <a:solidFill>
                <a:srgbClr val="C00000"/>
              </a:solidFill>
            </a:endParaRPr>
          </a:p>
          <a:p>
            <a:pPr algn="ctr"/>
            <a:endParaRPr lang="tr-TR" sz="3200" b="1" dirty="0" smtClean="0">
              <a:solidFill>
                <a:srgbClr val="C00000"/>
              </a:solidFill>
            </a:endParaRPr>
          </a:p>
          <a:p>
            <a:pPr algn="ctr"/>
            <a:r>
              <a:rPr lang="tr-TR" sz="3200" b="1" dirty="0" err="1" smtClean="0">
                <a:solidFill>
                  <a:srgbClr val="C00000"/>
                </a:solidFill>
              </a:rPr>
              <a:t>Talamik</a:t>
            </a:r>
            <a:r>
              <a:rPr lang="tr-TR" sz="3200" b="1" dirty="0" smtClean="0">
                <a:solidFill>
                  <a:srgbClr val="C00000"/>
                </a:solidFill>
              </a:rPr>
              <a:t> sendrom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Derin duyu bozukluğu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Ataksi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Eklem pozisyon</a:t>
            </a:r>
          </a:p>
          <a:p>
            <a:r>
              <a:rPr lang="tr-TR" dirty="0" smtClean="0"/>
              <a:t>Vibrasyon</a:t>
            </a:r>
          </a:p>
          <a:p>
            <a:r>
              <a:rPr lang="tr-TR" dirty="0" err="1" smtClean="0"/>
              <a:t>Romberg</a:t>
            </a:r>
            <a:r>
              <a:rPr lang="tr-TR" dirty="0" smtClean="0"/>
              <a:t> testi</a:t>
            </a:r>
            <a:endParaRPr lang="tr-TR" dirty="0"/>
          </a:p>
        </p:txBody>
      </p:sp>
      <p:pic>
        <p:nvPicPr>
          <p:cNvPr id="5" name="Picture 2" descr="http://www.atsdr.cdc.gov/csem/arsenic/images/arsenic_pi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2651" y="1484784"/>
            <a:ext cx="3725813" cy="3755799"/>
          </a:xfrm>
          <a:prstGeom prst="rect">
            <a:avLst/>
          </a:prstGeom>
          <a:noFill/>
        </p:spPr>
      </p:pic>
      <p:pic>
        <p:nvPicPr>
          <p:cNvPr id="6" name="Picture 2" descr="http://www.itfnoroloji.org/semi1/duyu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297" y="2492896"/>
            <a:ext cx="3300959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tr-TR" dirty="0" smtClean="0"/>
              <a:t>Somatik Genel duyu sistemi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2908919"/>
          </a:xfrm>
          <a:solidFill>
            <a:srgbClr val="FFC000"/>
          </a:solidFill>
        </p:spPr>
        <p:txBody>
          <a:bodyPr/>
          <a:lstStyle/>
          <a:p>
            <a:r>
              <a:rPr lang="tr-TR" dirty="0" err="1" smtClean="0"/>
              <a:t>Yüzeyel</a:t>
            </a:r>
            <a:r>
              <a:rPr lang="tr-TR" dirty="0" smtClean="0"/>
              <a:t> duyu</a:t>
            </a:r>
          </a:p>
          <a:p>
            <a:pPr lvl="1">
              <a:buNone/>
            </a:pPr>
            <a:r>
              <a:rPr lang="tr-TR" dirty="0" smtClean="0"/>
              <a:t>	Temas</a:t>
            </a:r>
          </a:p>
          <a:p>
            <a:pPr lvl="1">
              <a:buNone/>
            </a:pPr>
            <a:r>
              <a:rPr lang="tr-TR" dirty="0" smtClean="0"/>
              <a:t>	Ağrı</a:t>
            </a:r>
          </a:p>
          <a:p>
            <a:pPr lvl="1">
              <a:buNone/>
            </a:pPr>
            <a:r>
              <a:rPr lang="tr-TR" dirty="0" smtClean="0"/>
              <a:t>	Sıcak</a:t>
            </a:r>
          </a:p>
          <a:p>
            <a:pPr lvl="1">
              <a:buNone/>
            </a:pPr>
            <a:r>
              <a:rPr lang="tr-TR" dirty="0" smtClean="0"/>
              <a:t>	Soğuk</a:t>
            </a:r>
          </a:p>
          <a:p>
            <a:pPr lvl="1"/>
            <a:endParaRPr lang="tr-TR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633664" y="1628801"/>
            <a:ext cx="4042792" cy="280831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Derin duyu</a:t>
            </a:r>
          </a:p>
          <a:p>
            <a:pPr marL="1257300" lvl="2" indent="-342900">
              <a:spcBef>
                <a:spcPct val="20000"/>
              </a:spcBef>
            </a:pPr>
            <a:r>
              <a:rPr lang="tr-TR" sz="3200" dirty="0" smtClean="0">
                <a:solidFill>
                  <a:schemeClr val="bg1"/>
                </a:solidFill>
              </a:rPr>
              <a:t>Pozisyon</a:t>
            </a:r>
          </a:p>
          <a:p>
            <a:pPr marL="1257300" lvl="2" indent="-342900">
              <a:spcBef>
                <a:spcPct val="20000"/>
              </a:spcBef>
            </a:pPr>
            <a:endParaRPr lang="tr-TR" sz="3200" dirty="0" smtClean="0"/>
          </a:p>
          <a:p>
            <a:pPr marL="1257300" lvl="2" indent="-342900">
              <a:spcBef>
                <a:spcPct val="20000"/>
              </a:spcBef>
            </a:pPr>
            <a:endParaRPr lang="tr-TR" sz="3200" dirty="0" smtClean="0"/>
          </a:p>
          <a:p>
            <a:pPr marL="1257300" lvl="2" indent="-342900">
              <a:spcBef>
                <a:spcPct val="20000"/>
              </a:spcBef>
            </a:pPr>
            <a:r>
              <a:rPr lang="tr-TR" sz="3200" dirty="0" smtClean="0">
                <a:solidFill>
                  <a:schemeClr val="bg1"/>
                </a:solidFill>
              </a:rPr>
              <a:t>- Denge</a:t>
            </a:r>
          </a:p>
          <a:p>
            <a:pPr marL="1257300" lvl="2" indent="-342900">
              <a:spcBef>
                <a:spcPct val="20000"/>
              </a:spcBef>
            </a:pPr>
            <a:r>
              <a:rPr lang="tr-TR" sz="3200" dirty="0" smtClean="0">
                <a:solidFill>
                  <a:schemeClr val="bg1"/>
                </a:solidFill>
              </a:rPr>
              <a:t>- Vibrasyon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2556847" y="4797152"/>
            <a:ext cx="29512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None/>
            </a:pPr>
            <a:r>
              <a:rPr lang="tr-TR" sz="4800" dirty="0" smtClean="0"/>
              <a:t> </a:t>
            </a:r>
            <a:r>
              <a:rPr lang="tr-TR" sz="3200" dirty="0" smtClean="0">
                <a:solidFill>
                  <a:srgbClr val="FF0000"/>
                </a:solidFill>
              </a:rPr>
              <a:t>-pozitif</a:t>
            </a:r>
          </a:p>
          <a:p>
            <a:pPr lvl="1">
              <a:buNone/>
            </a:pPr>
            <a:r>
              <a:rPr lang="tr-TR" sz="3200" dirty="0" smtClean="0"/>
              <a:t>          </a:t>
            </a:r>
            <a:r>
              <a:rPr lang="tr-TR" sz="3200" dirty="0" smtClean="0">
                <a:solidFill>
                  <a:srgbClr val="FF0000"/>
                </a:solidFill>
              </a:rPr>
              <a:t>-negatif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Pozitif</a:t>
            </a:r>
            <a:r>
              <a:rPr lang="tr-TR" dirty="0" smtClean="0"/>
              <a:t> duyu anormallikleri</a:t>
            </a:r>
            <a:endParaRPr lang="tr-T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60575"/>
            <a:ext cx="4038600" cy="4525963"/>
          </a:xfrm>
        </p:spPr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Hiperaljezi</a:t>
            </a:r>
            <a:r>
              <a:rPr lang="tr-TR" dirty="0">
                <a:solidFill>
                  <a:srgbClr val="FF0000"/>
                </a:solidFill>
              </a:rPr>
              <a:t>: </a:t>
            </a:r>
          </a:p>
          <a:p>
            <a:pPr>
              <a:buFontTx/>
              <a:buNone/>
            </a:pPr>
            <a:r>
              <a:rPr lang="tr-TR" dirty="0"/>
              <a:t>	Ağrılı uyarımın normalden daha şiddetli olarak algılanması</a:t>
            </a:r>
          </a:p>
          <a:p>
            <a:endParaRPr lang="tr-T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60575"/>
            <a:ext cx="4038600" cy="4525963"/>
          </a:xfrm>
        </p:spPr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Hiperestezi</a:t>
            </a:r>
            <a:r>
              <a:rPr lang="tr-TR" dirty="0">
                <a:solidFill>
                  <a:srgbClr val="FF0000"/>
                </a:solidFill>
              </a:rPr>
              <a:t>:</a:t>
            </a:r>
            <a:r>
              <a:rPr lang="tr-TR" dirty="0"/>
              <a:t> </a:t>
            </a:r>
          </a:p>
          <a:p>
            <a:pPr>
              <a:buFontTx/>
              <a:buNone/>
            </a:pPr>
            <a:r>
              <a:rPr lang="tr-TR" dirty="0"/>
              <a:t>	Temas </a:t>
            </a:r>
            <a:r>
              <a:rPr lang="tr-TR" dirty="0" err="1"/>
              <a:t>uyarımının</a:t>
            </a:r>
            <a:r>
              <a:rPr lang="tr-TR" dirty="0"/>
              <a:t> normalden daha şiddetli olarak algılanması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dirty="0" smtClean="0">
                <a:solidFill>
                  <a:srgbClr val="FF0000"/>
                </a:solidFill>
              </a:rPr>
              <a:t>Pozitif</a:t>
            </a:r>
            <a:r>
              <a:rPr lang="tr-TR" dirty="0" smtClean="0"/>
              <a:t> duyu anormallikleri</a:t>
            </a:r>
            <a:endParaRPr lang="tr-TR" dirty="0"/>
          </a:p>
        </p:txBody>
      </p:sp>
      <p:pic>
        <p:nvPicPr>
          <p:cNvPr id="95238" name="Picture 6" descr="sunbu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3573463"/>
            <a:ext cx="2093912" cy="3141662"/>
          </a:xfrm>
          <a:prstGeom prst="rect">
            <a:avLst/>
          </a:prstGeom>
          <a:noFill/>
        </p:spPr>
      </p:pic>
      <p:sp>
        <p:nvSpPr>
          <p:cNvPr id="9524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484313"/>
            <a:ext cx="4038600" cy="4525962"/>
          </a:xfrm>
          <a:noFill/>
          <a:ln/>
        </p:spPr>
        <p:txBody>
          <a:bodyPr/>
          <a:lstStyle/>
          <a:p>
            <a:endParaRPr lang="tr-TR" sz="2400" b="1" u="sng" dirty="0"/>
          </a:p>
          <a:p>
            <a:r>
              <a:rPr lang="tr-TR" sz="2400" dirty="0" err="1">
                <a:solidFill>
                  <a:srgbClr val="FF0000"/>
                </a:solidFill>
              </a:rPr>
              <a:t>Dizestezi</a:t>
            </a:r>
            <a:r>
              <a:rPr lang="tr-TR" sz="2400" dirty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None/>
            </a:pPr>
            <a:r>
              <a:rPr lang="tr-TR" sz="2400" dirty="0"/>
              <a:t>	Bir uyaranla veya kendiliğinden algılanan, </a:t>
            </a:r>
            <a:r>
              <a:rPr lang="tr-TR" sz="2400" u="sng" dirty="0"/>
              <a:t>rahatsız edici hisler</a:t>
            </a:r>
          </a:p>
        </p:txBody>
      </p:sp>
      <p:sp>
        <p:nvSpPr>
          <p:cNvPr id="95242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12875"/>
            <a:ext cx="4038600" cy="4525963"/>
          </a:xfrm>
          <a:noFill/>
          <a:ln/>
        </p:spPr>
        <p:txBody>
          <a:bodyPr/>
          <a:lstStyle/>
          <a:p>
            <a:endParaRPr lang="tr-TR" sz="2400" b="1" u="sng" dirty="0"/>
          </a:p>
          <a:p>
            <a:r>
              <a:rPr lang="tr-TR" sz="2400" dirty="0" err="1">
                <a:solidFill>
                  <a:srgbClr val="FF0000"/>
                </a:solidFill>
              </a:rPr>
              <a:t>Parestezi</a:t>
            </a:r>
            <a:r>
              <a:rPr lang="tr-TR" sz="2400" dirty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None/>
            </a:pPr>
            <a:r>
              <a:rPr lang="tr-TR" sz="2400" dirty="0"/>
              <a:t>	Bir uyaranla veya kendiliğinden algılanan, </a:t>
            </a:r>
            <a:r>
              <a:rPr lang="tr-TR" sz="2400" u="sng" dirty="0"/>
              <a:t>rahatsız edici olmayan hisler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Pozitif</a:t>
            </a:r>
            <a:r>
              <a:rPr lang="tr-TR" dirty="0" smtClean="0"/>
              <a:t> duyu anormallikleri</a:t>
            </a:r>
            <a:endParaRPr lang="tr-TR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4038600" cy="4525962"/>
          </a:xfrm>
        </p:spPr>
        <p:txBody>
          <a:bodyPr/>
          <a:lstStyle/>
          <a:p>
            <a:endParaRPr lang="tr-TR" dirty="0"/>
          </a:p>
          <a:p>
            <a:r>
              <a:rPr lang="tr-TR" dirty="0" err="1">
                <a:solidFill>
                  <a:srgbClr val="FF0000"/>
                </a:solidFill>
              </a:rPr>
              <a:t>Allodini</a:t>
            </a:r>
            <a:r>
              <a:rPr lang="tr-TR" dirty="0">
                <a:solidFill>
                  <a:srgbClr val="FF0000"/>
                </a:solidFill>
              </a:rPr>
              <a:t>: </a:t>
            </a:r>
          </a:p>
          <a:p>
            <a:pPr>
              <a:buFontTx/>
              <a:buNone/>
            </a:pPr>
            <a:r>
              <a:rPr lang="tr-TR" dirty="0"/>
              <a:t>	Temas </a:t>
            </a:r>
            <a:r>
              <a:rPr lang="tr-TR" dirty="0" err="1"/>
              <a:t>uyarımıyla</a:t>
            </a:r>
            <a:r>
              <a:rPr lang="tr-TR" dirty="0"/>
              <a:t> ağrı algılanması</a:t>
            </a:r>
          </a:p>
          <a:p>
            <a:endParaRPr lang="tr-TR" dirty="0"/>
          </a:p>
          <a:p>
            <a:pPr>
              <a:buFontTx/>
              <a:buNone/>
            </a:pPr>
            <a:endParaRPr lang="tr-TR" dirty="0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98663"/>
            <a:ext cx="4038600" cy="4525962"/>
          </a:xfrm>
        </p:spPr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Hiperpati</a:t>
            </a:r>
            <a:r>
              <a:rPr lang="tr-TR" dirty="0">
                <a:solidFill>
                  <a:srgbClr val="FF0000"/>
                </a:solidFill>
              </a:rPr>
              <a:t>: </a:t>
            </a:r>
          </a:p>
          <a:p>
            <a:pPr>
              <a:buFontTx/>
              <a:buNone/>
            </a:pPr>
            <a:r>
              <a:rPr lang="tr-TR" dirty="0"/>
              <a:t>	Tekrarlayıcı bir uyarımı izleyerek ortaya çıkan, patlayıcı karakterde şiddetli ağrı</a:t>
            </a:r>
          </a:p>
          <a:p>
            <a:endParaRPr lang="tr-TR" dirty="0"/>
          </a:p>
        </p:txBody>
      </p:sp>
      <p:pic>
        <p:nvPicPr>
          <p:cNvPr id="93189" name="Picture 5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644900"/>
            <a:ext cx="2963863" cy="222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Semptomatik</a:t>
            </a:r>
            <a:r>
              <a:rPr lang="tr-TR" dirty="0" smtClean="0"/>
              <a:t> tedavi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err="1" smtClean="0"/>
              <a:t>Amitriptilin</a:t>
            </a:r>
            <a:endParaRPr lang="tr-TR" dirty="0" smtClean="0"/>
          </a:p>
          <a:p>
            <a:r>
              <a:rPr lang="tr-TR" dirty="0" err="1" smtClean="0"/>
              <a:t>Gabapentin</a:t>
            </a:r>
            <a:endParaRPr lang="tr-TR" dirty="0" smtClean="0"/>
          </a:p>
          <a:p>
            <a:r>
              <a:rPr lang="tr-TR" dirty="0" err="1" smtClean="0"/>
              <a:t>Pregabalin</a:t>
            </a:r>
            <a:endParaRPr lang="tr-TR" dirty="0" smtClean="0"/>
          </a:p>
          <a:p>
            <a:r>
              <a:rPr lang="tr-TR" dirty="0" err="1" smtClean="0"/>
              <a:t>Duloksetin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Negatif</a:t>
            </a:r>
            <a:r>
              <a:rPr lang="tr-TR" dirty="0" smtClean="0"/>
              <a:t> duyu anormallikleri</a:t>
            </a:r>
            <a:endParaRPr lang="tr-TR" dirty="0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11325"/>
            <a:ext cx="4038600" cy="4525963"/>
          </a:xfrm>
        </p:spPr>
        <p:txBody>
          <a:bodyPr/>
          <a:lstStyle/>
          <a:p>
            <a:r>
              <a:rPr lang="tr-TR" dirty="0" err="1" smtClean="0"/>
              <a:t>Hipoestezi</a:t>
            </a:r>
            <a:endParaRPr lang="tr-TR" dirty="0"/>
          </a:p>
          <a:p>
            <a:r>
              <a:rPr lang="tr-TR" dirty="0" err="1"/>
              <a:t>Hipoaljezi</a:t>
            </a:r>
            <a:endParaRPr lang="tr-TR" dirty="0"/>
          </a:p>
          <a:p>
            <a:r>
              <a:rPr lang="tr-TR" dirty="0">
                <a:solidFill>
                  <a:srgbClr val="FF0000"/>
                </a:solidFill>
              </a:rPr>
              <a:t>Dengesizlik</a:t>
            </a:r>
          </a:p>
        </p:txBody>
      </p:sp>
      <p:pic>
        <p:nvPicPr>
          <p:cNvPr id="2050" name="Picture 2" descr="https://encrypted-tbn2.gstatic.com/images?q=tbn:ANd9GcRcmbjRggILIXZ7MV4aAd9V9lnlvjWwTknpfU_JIU2xhgsFeiBg5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08805"/>
            <a:ext cx="3672408" cy="4281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Nevraljiler</a:t>
            </a:r>
          </a:p>
        </p:txBody>
      </p:sp>
      <p:sp>
        <p:nvSpPr>
          <p:cNvPr id="1024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Trigeminal </a:t>
            </a:r>
          </a:p>
          <a:p>
            <a:r>
              <a:rPr lang="tr-TR" smtClean="0"/>
              <a:t>Oksipital</a:t>
            </a:r>
          </a:p>
          <a:p>
            <a:r>
              <a:rPr lang="tr-TR" smtClean="0"/>
              <a:t>Glossofaringeal</a:t>
            </a:r>
          </a:p>
          <a:p>
            <a:r>
              <a:rPr lang="tr-TR" smtClean="0"/>
              <a:t>İnterkostal</a:t>
            </a:r>
          </a:p>
          <a:p>
            <a:endParaRPr lang="tr-TR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158</Words>
  <Application>Microsoft Office PowerPoint</Application>
  <PresentationFormat>Ekran Gösterisi (4:3)</PresentationFormat>
  <Paragraphs>98</Paragraphs>
  <Slides>24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6" baseType="lpstr">
      <vt:lpstr>Ofis Teması</vt:lpstr>
      <vt:lpstr>Photo Editor Photo</vt:lpstr>
      <vt:lpstr>Duyu bozuklukları Paresteziler Nevraljiler  </vt:lpstr>
      <vt:lpstr>duyu sistemi</vt:lpstr>
      <vt:lpstr>Somatik Genel duyu sistemi</vt:lpstr>
      <vt:lpstr>Pozitif duyu anormallikleri</vt:lpstr>
      <vt:lpstr>Pozitif duyu anormallikleri</vt:lpstr>
      <vt:lpstr>Pozitif duyu anormallikleri</vt:lpstr>
      <vt:lpstr>Semptomatik tedavi</vt:lpstr>
      <vt:lpstr>Negatif duyu anormallikleri</vt:lpstr>
      <vt:lpstr>Nevraljiler</vt:lpstr>
      <vt:lpstr>Trigeminal nevralji</vt:lpstr>
      <vt:lpstr>Duyu bozukluğu paternleri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Brown-Sequard Sendromu</vt:lpstr>
      <vt:lpstr>Slayt 21</vt:lpstr>
      <vt:lpstr>Slayt 22</vt:lpstr>
      <vt:lpstr> Derin duyu bozukluğu </vt:lpstr>
      <vt:lpstr>Slayt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Duyu bozuklukları  ve  Serebellar bozukluklar</dc:title>
  <dc:creator>sertac</dc:creator>
  <cp:lastModifiedBy>özden</cp:lastModifiedBy>
  <cp:revision>22</cp:revision>
  <dcterms:created xsi:type="dcterms:W3CDTF">2013-09-13T18:29:37Z</dcterms:created>
  <dcterms:modified xsi:type="dcterms:W3CDTF">2017-05-22T07:25:02Z</dcterms:modified>
</cp:coreProperties>
</file>