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47625-1096-494E-BD41-6AC418DE2E43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6F70C-1351-43CC-A8D8-4EA18ECE1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34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50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09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62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8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53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9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92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9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62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0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13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93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1"/>
          <p:cNvSpPr txBox="1">
            <a:spLocks/>
          </p:cNvSpPr>
          <p:nvPr/>
        </p:nvSpPr>
        <p:spPr>
          <a:xfrm>
            <a:off x="432048" y="2708920"/>
            <a:ext cx="8316416" cy="172819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Tesviye işlemi; çalışma yapılan alanda, belirlenen amaçlara göre eğimlerin yeniden düzenlenmesini, dolayısıyla tesviye eğrilerinin değiştirilmesini gerektirdiğinden tasarımcının bazı genel ilkelere uyması önem taşımaktadır. Söz konusu genel ilkeler şöyledir:</a:t>
            </a:r>
          </a:p>
          <a:p>
            <a:pPr algn="just"/>
            <a:endParaRPr lang="tr-TR" sz="2000" dirty="0">
              <a:latin typeface="+mn-lt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57D9DE20-2544-344D-B5E8-E92F25CD72D3}"/>
              </a:ext>
            </a:extLst>
          </p:cNvPr>
          <p:cNvSpPr txBox="1">
            <a:spLocks/>
          </p:cNvSpPr>
          <p:nvPr/>
        </p:nvSpPr>
        <p:spPr>
          <a:xfrm>
            <a:off x="0" y="245458"/>
            <a:ext cx="9144000" cy="951294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6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TESVİYE İLKELERİ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0B657FEA-458D-444F-90F3-04D01680584A}"/>
              </a:ext>
            </a:extLst>
          </p:cNvPr>
          <p:cNvSpPr/>
          <p:nvPr/>
        </p:nvSpPr>
        <p:spPr>
          <a:xfrm>
            <a:off x="7164288" y="6304783"/>
            <a:ext cx="18235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Altunkasa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2011)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2945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1"/>
          <p:cNvSpPr txBox="1">
            <a:spLocks/>
          </p:cNvSpPr>
          <p:nvPr/>
        </p:nvSpPr>
        <p:spPr>
          <a:xfrm>
            <a:off x="432048" y="1412776"/>
            <a:ext cx="8316416" cy="410445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Ekolojik denge, doğal drenaj ve toprak profili mümkün olduğunca bozulmamalı.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Kazı ve dolgu miktarları dengelenmeli, üst toprak korunmalı.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Mevcut ağaçların kotları korunmalı.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Doğal ve kültürel unsurlara zarar verilmemeli.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Yüzey suyunu yapı kitlelerinden uzaklaştırılacak bir tesviye planlanmalıdır.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İstinat duvarları yerine daha ekonomik çözümler üretilmeli.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Kademeli terasların yüzey sularını birbirine taşıması önlenmeli.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İyi bir yüzey drenajı için sirkülasyon sistemi kotları birbirleri ile ilişkili olarak düzenlenmeli.</a:t>
            </a:r>
          </a:p>
          <a:p>
            <a:pPr algn="just"/>
            <a:endParaRPr lang="tr-TR" sz="2400" dirty="0"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D8A711DB-CB75-8047-9CD5-921BA9B15AA5}"/>
              </a:ext>
            </a:extLst>
          </p:cNvPr>
          <p:cNvSpPr/>
          <p:nvPr/>
        </p:nvSpPr>
        <p:spPr>
          <a:xfrm>
            <a:off x="7164288" y="6372036"/>
            <a:ext cx="18235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Altunkasa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2011)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9409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1"/>
          <p:cNvSpPr txBox="1">
            <a:spLocks/>
          </p:cNvSpPr>
          <p:nvPr/>
        </p:nvSpPr>
        <p:spPr>
          <a:xfrm>
            <a:off x="413792" y="1844824"/>
            <a:ext cx="8316416" cy="439248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Alanın yeni formu, hedeflere ya da kullanım amaçlarına uygun olmalı,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Yeni form ile ortaya çıkacak görsel yapı estetik ve dinlendirici olmalı,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Tesviye sonucunda ortaya çıkacak drenaj özellikleri olumlu olmalı,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400" dirty="0">
                <a:latin typeface="+mn-lt"/>
                <a:cs typeface="Arial" panose="020B0604020202020204" pitchFamily="34" charset="0"/>
                <a:sym typeface="Symbol" panose="05050102010706020507" pitchFamily="18" charset="2"/>
              </a:rPr>
              <a:t>Tesviye çalışmaları, kolay uygulanabilir biçimde ve iş makinaları ölçeğinde planlanmalı.   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2400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sz="1400" i="1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E0C46C4C-D47B-B346-B622-61096002A779}"/>
              </a:ext>
            </a:extLst>
          </p:cNvPr>
          <p:cNvSpPr/>
          <p:nvPr/>
        </p:nvSpPr>
        <p:spPr>
          <a:xfrm>
            <a:off x="6516216" y="6300028"/>
            <a:ext cx="2358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Altunkasa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2011)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770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0C46C4C-D47B-B346-B622-61096002A779}"/>
              </a:ext>
            </a:extLst>
          </p:cNvPr>
          <p:cNvSpPr/>
          <p:nvPr/>
        </p:nvSpPr>
        <p:spPr>
          <a:xfrm>
            <a:off x="6516216" y="6300028"/>
            <a:ext cx="2358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Seçkin 1990)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971FFED-22C3-0D4A-AAE3-9EB347A6122E}"/>
              </a:ext>
            </a:extLst>
          </p:cNvPr>
          <p:cNvSpPr/>
          <p:nvPr/>
        </p:nvSpPr>
        <p:spPr>
          <a:xfrm>
            <a:off x="395536" y="98072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400" dirty="0">
              <a:latin typeface="+mj-lt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Binalara bitişik zeminler yapılardan dışarı doğru </a:t>
            </a:r>
            <a:r>
              <a:rPr lang="tr-TR" sz="2400" dirty="0" err="1">
                <a:latin typeface="+mj-lt"/>
              </a:rPr>
              <a:t>eğimlendirilmelidir</a:t>
            </a:r>
            <a:r>
              <a:rPr lang="tr-TR" sz="2400" dirty="0">
                <a:latin typeface="+mj-lt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Drenajın </a:t>
            </a:r>
            <a:r>
              <a:rPr lang="tr-TR" sz="2400" dirty="0" err="1">
                <a:latin typeface="+mj-lt"/>
              </a:rPr>
              <a:t>mümkün</a:t>
            </a:r>
            <a:r>
              <a:rPr lang="tr-TR" sz="2400" dirty="0">
                <a:latin typeface="+mj-lt"/>
              </a:rPr>
              <a:t> olmadığı </a:t>
            </a:r>
            <a:r>
              <a:rPr lang="tr-TR" sz="2400" dirty="0" err="1">
                <a:latin typeface="+mj-lt"/>
              </a:rPr>
              <a:t>düz</a:t>
            </a:r>
            <a:r>
              <a:rPr lang="tr-TR" sz="2400" dirty="0">
                <a:latin typeface="+mj-lt"/>
              </a:rPr>
              <a:t> eğimlerden kaçınılmalıdır. Bu amaçla kullanılabilecek minimum eğim değerleri kaplamalar için % 0,5, toprak </a:t>
            </a:r>
            <a:r>
              <a:rPr lang="tr-TR" sz="2400" dirty="0" err="1">
                <a:latin typeface="+mj-lt"/>
              </a:rPr>
              <a:t>yüzeyler</a:t>
            </a:r>
            <a:r>
              <a:rPr lang="tr-TR" sz="2400" dirty="0">
                <a:latin typeface="+mj-lt"/>
              </a:rPr>
              <a:t> için %1'dir.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Tesviye, proje </a:t>
            </a:r>
            <a:r>
              <a:rPr lang="tr-TR" sz="2400" dirty="0" err="1">
                <a:latin typeface="+mj-lt"/>
              </a:rPr>
              <a:t>mülkiyet</a:t>
            </a:r>
            <a:r>
              <a:rPr lang="tr-TR" sz="2400" dirty="0">
                <a:latin typeface="+mj-lt"/>
              </a:rPr>
              <a:t> sınırları dışına taşmamalıdır.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Tesviye edilen yamaç ve şevlerin eğimleri toprağın doğal şev açısını aşmamalıdır. Aksi taktirde şiddetli erozyon veya kayma problemleri meydana gelebilir.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Tesviyeden sonra tekrar kullanılmak </a:t>
            </a:r>
            <a:r>
              <a:rPr lang="tr-TR" sz="2400" dirty="0" err="1">
                <a:latin typeface="+mj-lt"/>
              </a:rPr>
              <a:t>üzere</a:t>
            </a:r>
            <a:r>
              <a:rPr lang="tr-TR" sz="2400" dirty="0">
                <a:latin typeface="+mj-lt"/>
              </a:rPr>
              <a:t>, </a:t>
            </a:r>
            <a:r>
              <a:rPr lang="tr-TR" sz="2400" dirty="0" err="1">
                <a:latin typeface="+mj-lt"/>
              </a:rPr>
              <a:t>üsttoprak</a:t>
            </a:r>
            <a:r>
              <a:rPr lang="tr-TR" sz="2400" dirty="0">
                <a:latin typeface="+mj-lt"/>
              </a:rPr>
              <a:t> sıyrılarak bir yerde depo edilmelidir.</a:t>
            </a:r>
            <a:endParaRPr lang="tr-TR" sz="240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316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0C46C4C-D47B-B346-B622-61096002A779}"/>
              </a:ext>
            </a:extLst>
          </p:cNvPr>
          <p:cNvSpPr/>
          <p:nvPr/>
        </p:nvSpPr>
        <p:spPr>
          <a:xfrm>
            <a:off x="6516216" y="6300028"/>
            <a:ext cx="2358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Seçkin 1990)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2A0B730-9A67-2145-92D7-D29FA1B961E5}"/>
              </a:ext>
            </a:extLst>
          </p:cNvPr>
          <p:cNvSpPr/>
          <p:nvPr/>
        </p:nvSpPr>
        <p:spPr>
          <a:xfrm>
            <a:off x="395536" y="1196752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u="sng" dirty="0"/>
              <a:t>Tesviye sırasında ağaçların korunması</a:t>
            </a:r>
          </a:p>
          <a:p>
            <a:endParaRPr lang="tr-TR" sz="2400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400" dirty="0"/>
              <a:t>Bir ağacın tepe çapı </a:t>
            </a:r>
            <a:r>
              <a:rPr lang="tr-TR" sz="2400" dirty="0" err="1"/>
              <a:t>izdüşümüne</a:t>
            </a:r>
            <a:r>
              <a:rPr lang="tr-TR" sz="2400" dirty="0"/>
              <a:t> rastlayan yağmur suyu damlama çizgisi içinde kalan alanda kesinlikle tesviye operasyonu yapılmamalıdır. Bu, ağacın korunmasını garantileyen en </a:t>
            </a:r>
            <a:r>
              <a:rPr lang="tr-TR" sz="2400" dirty="0" err="1"/>
              <a:t>güvenli</a:t>
            </a:r>
            <a:r>
              <a:rPr lang="tr-TR" sz="2400" dirty="0"/>
              <a:t> yoldur.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400" dirty="0">
              <a:effectLst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400" dirty="0"/>
              <a:t>Mevcut ağaçların yakınında herhangi bir eğim değişikliğinin tasarlanması halinde, ağacın doğal toprak </a:t>
            </a:r>
            <a:r>
              <a:rPr lang="tr-TR" sz="2400" dirty="0" err="1"/>
              <a:t>yüzeyi</a:t>
            </a:r>
            <a:r>
              <a:rPr lang="tr-TR" sz="2400" dirty="0"/>
              <a:t> seviyesinin </a:t>
            </a:r>
            <a:r>
              <a:rPr lang="tr-TR" sz="2400" dirty="0" err="1"/>
              <a:t>üstünde</a:t>
            </a:r>
            <a:r>
              <a:rPr lang="tr-TR" sz="2400" dirty="0"/>
              <a:t> bir dolgu veya bu </a:t>
            </a:r>
            <a:r>
              <a:rPr lang="tr-TR" sz="2400" dirty="0" err="1"/>
              <a:t>yüzeyin</a:t>
            </a:r>
            <a:r>
              <a:rPr lang="tr-TR" sz="2400" dirty="0"/>
              <a:t> altında bir kazı yapılmamalıdır.</a:t>
            </a:r>
          </a:p>
          <a:p>
            <a:endParaRPr lang="tr-T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78639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0C46C4C-D47B-B346-B622-61096002A779}"/>
              </a:ext>
            </a:extLst>
          </p:cNvPr>
          <p:cNvSpPr/>
          <p:nvPr/>
        </p:nvSpPr>
        <p:spPr>
          <a:xfrm>
            <a:off x="6516216" y="6300028"/>
            <a:ext cx="2358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(</a:t>
            </a:r>
            <a:r>
              <a:rPr lang="tr-TR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Seçkin 1990)</a:t>
            </a:r>
            <a:r>
              <a:rPr lang="tr-TR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23FB3B4-D282-FE40-A4D3-4E652FC721F3}"/>
              </a:ext>
            </a:extLst>
          </p:cNvPr>
          <p:cNvSpPr/>
          <p:nvPr/>
        </p:nvSpPr>
        <p:spPr>
          <a:xfrm>
            <a:off x="323528" y="1208941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Eğimli bir yamaç </a:t>
            </a:r>
            <a:r>
              <a:rPr lang="tr-TR" sz="2400" dirty="0" err="1">
                <a:latin typeface="+mj-lt"/>
              </a:rPr>
              <a:t>üzerindeki</a:t>
            </a:r>
            <a:r>
              <a:rPr lang="tr-TR" sz="2400" dirty="0">
                <a:latin typeface="+mj-lt"/>
              </a:rPr>
              <a:t> ağaç diplerinde </a:t>
            </a:r>
            <a:r>
              <a:rPr lang="tr-TR" sz="2400" dirty="0" err="1">
                <a:latin typeface="+mj-lt"/>
              </a:rPr>
              <a:t>düzlük</a:t>
            </a:r>
            <a:r>
              <a:rPr lang="tr-TR" sz="2400" dirty="0">
                <a:latin typeface="+mj-lt"/>
              </a:rPr>
              <a:t> yaratmak gerekliğinde, ağaç gövdesinden uygun bir mesafede yığma taş duvardan yapmak kazı ve dolgu miktarını düşürecektir. Bu yığma taş duvar ağacın </a:t>
            </a:r>
            <a:r>
              <a:rPr lang="tr-TR" sz="2400" dirty="0" err="1">
                <a:latin typeface="+mj-lt"/>
              </a:rPr>
              <a:t>kökünün</a:t>
            </a:r>
            <a:r>
              <a:rPr lang="tr-TR" sz="2400" dirty="0">
                <a:latin typeface="+mj-lt"/>
              </a:rPr>
              <a:t> ve kök boğazının hava ve rutubet hareketine izin verir. </a:t>
            </a:r>
          </a:p>
          <a:p>
            <a:endParaRPr lang="tr-TR" sz="2400" dirty="0">
              <a:latin typeface="+mj-lt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Bir ağacın gölgesinden yararlanmak için çevresinde </a:t>
            </a:r>
            <a:r>
              <a:rPr lang="tr-TR" sz="2400" dirty="0" err="1">
                <a:latin typeface="+mj-lt"/>
              </a:rPr>
              <a:t>düzlük</a:t>
            </a:r>
            <a:r>
              <a:rPr lang="tr-TR" sz="2400" dirty="0">
                <a:latin typeface="+mj-lt"/>
              </a:rPr>
              <a:t> yaratmak yerine, bir </a:t>
            </a:r>
            <a:r>
              <a:rPr lang="tr-TR" sz="2400" dirty="0" err="1">
                <a:latin typeface="+mj-lt"/>
              </a:rPr>
              <a:t>pergole</a:t>
            </a:r>
            <a:r>
              <a:rPr lang="tr-TR" sz="2400" dirty="0">
                <a:latin typeface="+mj-lt"/>
              </a:rPr>
              <a:t> yapmak tercih edilebilir.</a:t>
            </a:r>
          </a:p>
          <a:p>
            <a:endParaRPr lang="tr-TR" sz="2400" dirty="0">
              <a:latin typeface="+mj-lt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400" dirty="0">
                <a:latin typeface="+mj-lt"/>
              </a:rPr>
              <a:t>Ağacı kurtarmak için planda ayarlama yapılmalıdır. Mesela yol </a:t>
            </a:r>
            <a:r>
              <a:rPr lang="tr-TR" sz="2400" dirty="0" err="1">
                <a:latin typeface="+mj-lt"/>
              </a:rPr>
              <a:t>güzergahlarının</a:t>
            </a:r>
            <a:r>
              <a:rPr lang="tr-TR" sz="2400" dirty="0">
                <a:latin typeface="+mj-lt"/>
              </a:rPr>
              <a:t> ağaçlara zarar vermeden geçirilebilmesi için kaydırılması gerekebilir.</a:t>
            </a:r>
            <a:endParaRPr lang="tr-TR" sz="240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6015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430</Words>
  <Application>Microsoft Office PowerPoint</Application>
  <PresentationFormat>Ekran Gösterisi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</dc:creator>
  <cp:lastModifiedBy>FA</cp:lastModifiedBy>
  <cp:revision>3</cp:revision>
  <dcterms:created xsi:type="dcterms:W3CDTF">2019-12-05T10:36:05Z</dcterms:created>
  <dcterms:modified xsi:type="dcterms:W3CDTF">2019-12-05T10:40:02Z</dcterms:modified>
</cp:coreProperties>
</file>