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DAE3-231B-4F37-8739-2D58DA33C362}" type="datetimeFigureOut">
              <a:rPr lang="tr-TR" smtClean="0"/>
              <a:pPr/>
              <a:t>09.07.2019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668C7-C825-4368-BE92-6CD135FD0A0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DAE3-231B-4F37-8739-2D58DA33C362}" type="datetimeFigureOut">
              <a:rPr lang="tr-TR" smtClean="0"/>
              <a:pPr/>
              <a:t>09.07.2019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668C7-C825-4368-BE92-6CD135FD0A0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DAE3-231B-4F37-8739-2D58DA33C362}" type="datetimeFigureOut">
              <a:rPr lang="tr-TR" smtClean="0"/>
              <a:pPr/>
              <a:t>09.07.2019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668C7-C825-4368-BE92-6CD135FD0A0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DAE3-231B-4F37-8739-2D58DA33C362}" type="datetimeFigureOut">
              <a:rPr lang="tr-TR" smtClean="0"/>
              <a:pPr/>
              <a:t>09.07.2019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668C7-C825-4368-BE92-6CD135FD0A0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DAE3-231B-4F37-8739-2D58DA33C362}" type="datetimeFigureOut">
              <a:rPr lang="tr-TR" smtClean="0"/>
              <a:pPr/>
              <a:t>09.07.2019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668C7-C825-4368-BE92-6CD135FD0A0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DAE3-231B-4F37-8739-2D58DA33C362}" type="datetimeFigureOut">
              <a:rPr lang="tr-TR" smtClean="0"/>
              <a:pPr/>
              <a:t>09.07.2019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668C7-C825-4368-BE92-6CD135FD0A0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DAE3-231B-4F37-8739-2D58DA33C362}" type="datetimeFigureOut">
              <a:rPr lang="tr-TR" smtClean="0"/>
              <a:pPr/>
              <a:t>09.07.2019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668C7-C825-4368-BE92-6CD135FD0A0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DAE3-231B-4F37-8739-2D58DA33C362}" type="datetimeFigureOut">
              <a:rPr lang="tr-TR" smtClean="0"/>
              <a:pPr/>
              <a:t>09.07.2019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668C7-C825-4368-BE92-6CD135FD0A0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DAE3-231B-4F37-8739-2D58DA33C362}" type="datetimeFigureOut">
              <a:rPr lang="tr-TR" smtClean="0"/>
              <a:pPr/>
              <a:t>09.07.2019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668C7-C825-4368-BE92-6CD135FD0A0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DAE3-231B-4F37-8739-2D58DA33C362}" type="datetimeFigureOut">
              <a:rPr lang="tr-TR" smtClean="0"/>
              <a:pPr/>
              <a:t>09.07.2019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668C7-C825-4368-BE92-6CD135FD0A0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DAE3-231B-4F37-8739-2D58DA33C362}" type="datetimeFigureOut">
              <a:rPr lang="tr-TR" smtClean="0"/>
              <a:pPr/>
              <a:t>09.07.2019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668C7-C825-4368-BE92-6CD135FD0A0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9DAE3-231B-4F37-8739-2D58DA33C362}" type="datetimeFigureOut">
              <a:rPr lang="tr-TR" smtClean="0"/>
              <a:pPr/>
              <a:t>09.07.2019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668C7-C825-4368-BE92-6CD135FD0A0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TESTİS KANSERİ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RT Doz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1.5-1.8 </a:t>
            </a:r>
            <a:r>
              <a:rPr lang="tr-TR" dirty="0" err="1" smtClean="0"/>
              <a:t>Gy</a:t>
            </a:r>
            <a:r>
              <a:rPr lang="tr-TR" dirty="0" smtClean="0"/>
              <a:t>/ </a:t>
            </a:r>
            <a:r>
              <a:rPr lang="tr-TR" dirty="0" err="1" smtClean="0"/>
              <a:t>fx</a:t>
            </a:r>
            <a:r>
              <a:rPr lang="tr-TR" dirty="0" smtClean="0"/>
              <a:t> dozunda 25.5 </a:t>
            </a:r>
            <a:r>
              <a:rPr lang="tr-TR" dirty="0" err="1" smtClean="0"/>
              <a:t>Gy</a:t>
            </a:r>
            <a:endParaRPr lang="tr-TR" dirty="0" smtClean="0"/>
          </a:p>
          <a:p>
            <a:r>
              <a:rPr lang="tr-TR" dirty="0" smtClean="0"/>
              <a:t>Evre IIA için </a:t>
            </a:r>
            <a:r>
              <a:rPr lang="tr-TR" dirty="0" err="1" smtClean="0"/>
              <a:t>boost</a:t>
            </a:r>
            <a:r>
              <a:rPr lang="tr-TR" dirty="0" smtClean="0"/>
              <a:t> ile 30 </a:t>
            </a:r>
            <a:r>
              <a:rPr lang="tr-TR" dirty="0" err="1" smtClean="0"/>
              <a:t>Gy</a:t>
            </a:r>
            <a:r>
              <a:rPr lang="tr-TR" dirty="0" smtClean="0"/>
              <a:t> IIB için 36 </a:t>
            </a:r>
            <a:r>
              <a:rPr lang="tr-TR" dirty="0" err="1" smtClean="0"/>
              <a:t>Gy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Doz limitleri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Geçici </a:t>
            </a:r>
            <a:r>
              <a:rPr lang="tr-TR" dirty="0" err="1" smtClean="0"/>
              <a:t>azospermi</a:t>
            </a:r>
            <a:r>
              <a:rPr lang="tr-TR" dirty="0" smtClean="0"/>
              <a:t>: 50 </a:t>
            </a:r>
            <a:r>
              <a:rPr lang="tr-TR" dirty="0" err="1" smtClean="0"/>
              <a:t>cGy</a:t>
            </a:r>
            <a:r>
              <a:rPr lang="tr-TR" dirty="0" smtClean="0"/>
              <a:t> </a:t>
            </a:r>
            <a:r>
              <a:rPr lang="tr-TR" dirty="0" smtClean="0"/>
              <a:t>(genellikle 1 yıl içinde geri döner ancak sadece %50 si bazal seviyeye ulaşır)</a:t>
            </a:r>
          </a:p>
          <a:p>
            <a:r>
              <a:rPr lang="tr-TR" dirty="0" smtClean="0"/>
              <a:t>80-100 </a:t>
            </a:r>
            <a:r>
              <a:rPr lang="tr-TR" dirty="0" err="1" smtClean="0"/>
              <a:t>cGy</a:t>
            </a:r>
            <a:r>
              <a:rPr lang="tr-TR" dirty="0" smtClean="0"/>
              <a:t>: total </a:t>
            </a:r>
            <a:r>
              <a:rPr lang="tr-TR" dirty="0" err="1" smtClean="0"/>
              <a:t>azospermi</a:t>
            </a:r>
            <a:endParaRPr lang="tr-TR" dirty="0" smtClean="0"/>
          </a:p>
          <a:p>
            <a:r>
              <a:rPr lang="tr-TR" dirty="0" smtClean="0"/>
              <a:t>200 </a:t>
            </a:r>
            <a:r>
              <a:rPr lang="tr-TR" dirty="0" err="1" smtClean="0"/>
              <a:t>cGy</a:t>
            </a:r>
            <a:r>
              <a:rPr lang="tr-TR" dirty="0" smtClean="0"/>
              <a:t>: sterilizasyon</a:t>
            </a:r>
          </a:p>
          <a:p>
            <a:r>
              <a:rPr lang="tr-TR" dirty="0" smtClean="0"/>
              <a:t>Böbrekler en az %70 &lt; 20 </a:t>
            </a:r>
            <a:r>
              <a:rPr lang="tr-TR" dirty="0" err="1" smtClean="0"/>
              <a:t>Gy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Komplikasyonlar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Akut: bulantı, kusma, </a:t>
            </a:r>
            <a:r>
              <a:rPr lang="tr-TR" dirty="0" err="1" smtClean="0"/>
              <a:t>diyare</a:t>
            </a:r>
            <a:r>
              <a:rPr lang="tr-TR" dirty="0" smtClean="0"/>
              <a:t>,</a:t>
            </a:r>
          </a:p>
          <a:p>
            <a:r>
              <a:rPr lang="tr-TR" dirty="0" smtClean="0"/>
              <a:t>Geç: ince barsak </a:t>
            </a:r>
            <a:r>
              <a:rPr lang="tr-TR" dirty="0" err="1" smtClean="0"/>
              <a:t>obstruksyionu</a:t>
            </a:r>
            <a:r>
              <a:rPr lang="tr-TR" dirty="0" smtClean="0"/>
              <a:t>, kronik </a:t>
            </a:r>
            <a:r>
              <a:rPr lang="tr-TR" dirty="0" err="1" smtClean="0"/>
              <a:t>diyare</a:t>
            </a:r>
            <a:r>
              <a:rPr lang="tr-TR" dirty="0" smtClean="0"/>
              <a:t>,</a:t>
            </a:r>
            <a:r>
              <a:rPr lang="tr-TR" dirty="0" err="1" smtClean="0"/>
              <a:t>peptik</a:t>
            </a:r>
            <a:r>
              <a:rPr lang="tr-TR" dirty="0" smtClean="0"/>
              <a:t> ülser, </a:t>
            </a:r>
            <a:r>
              <a:rPr lang="tr-TR" dirty="0" err="1" smtClean="0"/>
              <a:t>infertilite</a:t>
            </a:r>
            <a:endParaRPr lang="tr-TR" dirty="0" smtClean="0"/>
          </a:p>
          <a:p>
            <a:r>
              <a:rPr lang="tr-TR" dirty="0" smtClean="0"/>
              <a:t>KT ye bağlı: </a:t>
            </a:r>
            <a:r>
              <a:rPr lang="tr-TR" dirty="0" err="1" smtClean="0"/>
              <a:t>alopesi</a:t>
            </a:r>
            <a:r>
              <a:rPr lang="tr-TR" dirty="0" smtClean="0"/>
              <a:t>, bulantı kusma, </a:t>
            </a:r>
            <a:r>
              <a:rPr lang="tr-TR" dirty="0" err="1" smtClean="0"/>
              <a:t>myelosupresyon</a:t>
            </a:r>
            <a:r>
              <a:rPr lang="tr-TR" dirty="0" smtClean="0"/>
              <a:t>,</a:t>
            </a:r>
            <a:r>
              <a:rPr lang="tr-TR" dirty="0" err="1" smtClean="0"/>
              <a:t>pulmoner</a:t>
            </a:r>
            <a:r>
              <a:rPr lang="tr-TR" dirty="0" smtClean="0"/>
              <a:t> </a:t>
            </a:r>
            <a:r>
              <a:rPr lang="tr-TR" dirty="0" err="1" smtClean="0"/>
              <a:t>fibrozis</a:t>
            </a:r>
            <a:r>
              <a:rPr lang="tr-TR" dirty="0" smtClean="0"/>
              <a:t>, </a:t>
            </a:r>
            <a:r>
              <a:rPr lang="tr-TR" dirty="0" err="1" smtClean="0"/>
              <a:t>ototoksisite</a:t>
            </a:r>
            <a:endParaRPr lang="tr-TR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				</a:t>
            </a:r>
          </a:p>
          <a:p>
            <a:pPr>
              <a:buNone/>
            </a:pPr>
            <a:endParaRPr lang="tr-TR" sz="4400" dirty="0" smtClean="0"/>
          </a:p>
          <a:p>
            <a:pPr>
              <a:buNone/>
            </a:pPr>
            <a:r>
              <a:rPr lang="tr-TR" sz="4400" smtClean="0"/>
              <a:t>				TEŞEKKÜRLER</a:t>
            </a:r>
            <a:endParaRPr lang="tr-TR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Testis tümörlerinin % 95 i </a:t>
            </a:r>
            <a:r>
              <a:rPr lang="tr-TR" dirty="0" err="1" smtClean="0"/>
              <a:t>germ</a:t>
            </a:r>
            <a:r>
              <a:rPr lang="tr-TR" dirty="0" smtClean="0"/>
              <a:t> hücreli </a:t>
            </a:r>
            <a:r>
              <a:rPr lang="tr-TR" dirty="0" err="1" smtClean="0"/>
              <a:t>tmler</a:t>
            </a:r>
            <a:r>
              <a:rPr lang="tr-TR" dirty="0" smtClean="0"/>
              <a:t> (</a:t>
            </a:r>
            <a:r>
              <a:rPr lang="tr-TR" dirty="0" err="1" smtClean="0"/>
              <a:t>seminom</a:t>
            </a:r>
            <a:r>
              <a:rPr lang="tr-TR" dirty="0" smtClean="0"/>
              <a:t> ve </a:t>
            </a:r>
            <a:r>
              <a:rPr lang="tr-TR" dirty="0" err="1" smtClean="0"/>
              <a:t>nonseminomatöz</a:t>
            </a:r>
            <a:r>
              <a:rPr lang="tr-TR" dirty="0" smtClean="0"/>
              <a:t> </a:t>
            </a:r>
            <a:r>
              <a:rPr lang="tr-TR" dirty="0" err="1" smtClean="0"/>
              <a:t>germ</a:t>
            </a:r>
            <a:r>
              <a:rPr lang="tr-TR" dirty="0" smtClean="0"/>
              <a:t> hücreli </a:t>
            </a:r>
            <a:r>
              <a:rPr lang="tr-TR" dirty="0" err="1" smtClean="0"/>
              <a:t>tm</a:t>
            </a:r>
            <a:r>
              <a:rPr lang="tr-TR" dirty="0" smtClean="0"/>
              <a:t>) </a:t>
            </a:r>
          </a:p>
          <a:p>
            <a:r>
              <a:rPr lang="tr-TR" dirty="0"/>
              <a:t> </a:t>
            </a:r>
            <a:r>
              <a:rPr lang="tr-TR" dirty="0" smtClean="0"/>
              <a:t>Yaklaşık %</a:t>
            </a:r>
            <a:r>
              <a:rPr lang="tr-TR" dirty="0" smtClean="0"/>
              <a:t>60’ı </a:t>
            </a:r>
            <a:r>
              <a:rPr lang="tr-TR" dirty="0" err="1" smtClean="0"/>
              <a:t>mix</a:t>
            </a:r>
            <a:r>
              <a:rPr lang="tr-TR" dirty="0" smtClean="0"/>
              <a:t>, %</a:t>
            </a:r>
            <a:r>
              <a:rPr lang="tr-TR" dirty="0" smtClean="0"/>
              <a:t>40’ı </a:t>
            </a:r>
            <a:r>
              <a:rPr lang="tr-TR" dirty="0" smtClean="0"/>
              <a:t>pür </a:t>
            </a:r>
            <a:r>
              <a:rPr lang="tr-TR" dirty="0" err="1" smtClean="0"/>
              <a:t>seminomdur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Seminomlar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 </a:t>
            </a:r>
          </a:p>
          <a:p>
            <a:r>
              <a:rPr lang="tr-TR" sz="2400" dirty="0" smtClean="0"/>
              <a:t>Klasik tip</a:t>
            </a:r>
          </a:p>
          <a:p>
            <a:r>
              <a:rPr lang="tr-TR" sz="2400" dirty="0" err="1" smtClean="0"/>
              <a:t>Spermolitik</a:t>
            </a:r>
            <a:r>
              <a:rPr lang="tr-TR" sz="2400" dirty="0" smtClean="0"/>
              <a:t> tip</a:t>
            </a:r>
          </a:p>
          <a:p>
            <a:r>
              <a:rPr lang="tr-TR" sz="2400" dirty="0" err="1" smtClean="0"/>
              <a:t>Anaplastik</a:t>
            </a:r>
            <a:r>
              <a:rPr lang="tr-TR" sz="2400" dirty="0" smtClean="0"/>
              <a:t> </a:t>
            </a:r>
            <a:r>
              <a:rPr lang="tr-TR" sz="2400" dirty="0" smtClean="0"/>
              <a:t> tip?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tr-TR" dirty="0" smtClean="0"/>
              <a:t>NSGCT:</a:t>
            </a:r>
          </a:p>
          <a:p>
            <a:endParaRPr lang="tr-TR" dirty="0" smtClean="0"/>
          </a:p>
          <a:p>
            <a:r>
              <a:rPr lang="tr-TR" sz="2800" dirty="0" err="1" smtClean="0"/>
              <a:t>Embriyonel</a:t>
            </a:r>
            <a:r>
              <a:rPr lang="tr-TR" sz="2800" dirty="0" smtClean="0"/>
              <a:t> </a:t>
            </a:r>
            <a:r>
              <a:rPr lang="tr-TR" sz="2800" dirty="0" err="1" smtClean="0"/>
              <a:t>karsinom</a:t>
            </a:r>
            <a:endParaRPr lang="tr-TR" sz="2800" dirty="0" smtClean="0"/>
          </a:p>
          <a:p>
            <a:r>
              <a:rPr lang="tr-TR" sz="2800" dirty="0" err="1" smtClean="0"/>
              <a:t>Yolk</a:t>
            </a:r>
            <a:r>
              <a:rPr lang="tr-TR" sz="2800" dirty="0" smtClean="0"/>
              <a:t> sac tümör</a:t>
            </a:r>
          </a:p>
          <a:p>
            <a:r>
              <a:rPr lang="tr-TR" sz="2800" dirty="0" err="1" smtClean="0"/>
              <a:t>Koryokarsinom</a:t>
            </a:r>
            <a:endParaRPr lang="tr-TR" sz="2800" dirty="0" smtClean="0"/>
          </a:p>
          <a:p>
            <a:r>
              <a:rPr lang="tr-TR" sz="2800" dirty="0" err="1" smtClean="0"/>
              <a:t>Teratom</a:t>
            </a:r>
            <a:endParaRPr lang="tr-TR" sz="2800" dirty="0" smtClean="0"/>
          </a:p>
          <a:p>
            <a:r>
              <a:rPr lang="tr-TR" sz="2800" dirty="0" err="1" smtClean="0"/>
              <a:t>Mikst</a:t>
            </a:r>
            <a:r>
              <a:rPr lang="tr-TR" sz="2800" dirty="0" smtClean="0"/>
              <a:t> </a:t>
            </a:r>
            <a:r>
              <a:rPr lang="tr-TR" sz="2800" dirty="0" err="1" smtClean="0"/>
              <a:t>Germ</a:t>
            </a:r>
            <a:r>
              <a:rPr lang="tr-TR" sz="2800" dirty="0" smtClean="0"/>
              <a:t> Hücreli tümör</a:t>
            </a:r>
            <a:endParaRPr lang="tr-T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tr-TR" dirty="0" smtClean="0"/>
              <a:t>Risk faktörleri:</a:t>
            </a:r>
          </a:p>
          <a:p>
            <a:endParaRPr lang="tr-TR" dirty="0" smtClean="0"/>
          </a:p>
          <a:p>
            <a:r>
              <a:rPr lang="tr-TR" sz="2800" dirty="0" smtClean="0"/>
              <a:t>İnmemiş testis</a:t>
            </a:r>
          </a:p>
          <a:p>
            <a:r>
              <a:rPr lang="tr-TR" sz="2800" dirty="0" err="1" smtClean="0"/>
              <a:t>Pre</a:t>
            </a:r>
            <a:r>
              <a:rPr lang="tr-TR" sz="2800" dirty="0" smtClean="0"/>
              <a:t>/</a:t>
            </a:r>
            <a:r>
              <a:rPr lang="tr-TR" sz="2800" dirty="0" err="1" smtClean="0"/>
              <a:t>perinatal</a:t>
            </a:r>
            <a:r>
              <a:rPr lang="tr-TR" sz="2800" dirty="0" smtClean="0"/>
              <a:t> östrojen </a:t>
            </a:r>
            <a:r>
              <a:rPr lang="tr-TR" sz="2800" dirty="0" err="1" smtClean="0"/>
              <a:t>maruziyeti</a:t>
            </a:r>
            <a:endParaRPr lang="tr-TR" sz="2800" dirty="0" smtClean="0"/>
          </a:p>
          <a:p>
            <a:r>
              <a:rPr lang="tr-TR" sz="2800" dirty="0" err="1" smtClean="0"/>
              <a:t>Polyvinil</a:t>
            </a:r>
            <a:r>
              <a:rPr lang="tr-TR" sz="2800" dirty="0" smtClean="0"/>
              <a:t> </a:t>
            </a:r>
            <a:r>
              <a:rPr lang="tr-TR" sz="2800" dirty="0" err="1" smtClean="0"/>
              <a:t>klorid</a:t>
            </a:r>
            <a:r>
              <a:rPr lang="tr-TR" sz="2800" dirty="0" smtClean="0"/>
              <a:t> </a:t>
            </a:r>
            <a:r>
              <a:rPr lang="tr-TR" sz="2800" dirty="0" err="1" smtClean="0"/>
              <a:t>maruziyeti</a:t>
            </a:r>
            <a:endParaRPr lang="tr-TR" sz="2800" dirty="0" smtClean="0"/>
          </a:p>
          <a:p>
            <a:r>
              <a:rPr lang="tr-TR" sz="2800" dirty="0" smtClean="0"/>
              <a:t>İleri </a:t>
            </a:r>
            <a:r>
              <a:rPr lang="tr-TR" sz="2800" dirty="0" err="1" smtClean="0"/>
              <a:t>maternal</a:t>
            </a:r>
            <a:r>
              <a:rPr lang="tr-TR" sz="2800" dirty="0" smtClean="0"/>
              <a:t> yaş</a:t>
            </a:r>
          </a:p>
          <a:p>
            <a:r>
              <a:rPr lang="tr-TR" sz="2800" dirty="0" err="1" smtClean="0"/>
              <a:t>Down</a:t>
            </a:r>
            <a:r>
              <a:rPr lang="tr-TR" sz="2800" dirty="0" smtClean="0"/>
              <a:t> sendromu</a:t>
            </a:r>
          </a:p>
          <a:p>
            <a:r>
              <a:rPr lang="tr-TR" sz="2800" dirty="0" err="1" smtClean="0"/>
              <a:t>Kleinfelter</a:t>
            </a:r>
            <a:r>
              <a:rPr lang="tr-TR" sz="2800" dirty="0" smtClean="0"/>
              <a:t> Sendromu</a:t>
            </a:r>
          </a:p>
          <a:p>
            <a:r>
              <a:rPr lang="tr-TR" sz="2800" dirty="0" smtClean="0"/>
              <a:t>HIV/AIDS</a:t>
            </a:r>
            <a:endParaRPr lang="tr-T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 ve değerlendirme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Testis USG, </a:t>
            </a:r>
            <a:r>
              <a:rPr lang="tr-TR" dirty="0" err="1" smtClean="0"/>
              <a:t>bHCG</a:t>
            </a:r>
            <a:r>
              <a:rPr lang="tr-TR" dirty="0" smtClean="0"/>
              <a:t>, AFP, </a:t>
            </a:r>
            <a:r>
              <a:rPr lang="tr-TR" dirty="0" smtClean="0"/>
              <a:t>LDH</a:t>
            </a:r>
          </a:p>
          <a:p>
            <a:endParaRPr lang="tr-TR" dirty="0" smtClean="0"/>
          </a:p>
          <a:p>
            <a:r>
              <a:rPr lang="tr-TR" dirty="0" err="1" smtClean="0"/>
              <a:t>Fertilite</a:t>
            </a:r>
            <a:r>
              <a:rPr lang="tr-TR" dirty="0" smtClean="0"/>
              <a:t> değerlendirmesi ve sperm </a:t>
            </a:r>
            <a:r>
              <a:rPr lang="tr-TR" dirty="0" smtClean="0"/>
              <a:t>koruma</a:t>
            </a:r>
          </a:p>
          <a:p>
            <a:endParaRPr lang="tr-TR" dirty="0" smtClean="0"/>
          </a:p>
          <a:p>
            <a:r>
              <a:rPr lang="tr-TR" dirty="0" smtClean="0"/>
              <a:t>Abdomen </a:t>
            </a:r>
            <a:r>
              <a:rPr lang="tr-TR" dirty="0" err="1" smtClean="0"/>
              <a:t>Toraks</a:t>
            </a:r>
            <a:r>
              <a:rPr lang="tr-TR" dirty="0" smtClean="0"/>
              <a:t> BT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EVRELEME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</a:t>
            </a:r>
            <a:r>
              <a:rPr lang="tr-TR" dirty="0" smtClean="0"/>
              <a:t>1 : Testise sınırlı hastalık</a:t>
            </a:r>
          </a:p>
          <a:p>
            <a:r>
              <a:rPr lang="tr-TR" dirty="0"/>
              <a:t>T</a:t>
            </a:r>
            <a:r>
              <a:rPr lang="tr-TR" dirty="0" smtClean="0"/>
              <a:t>2: </a:t>
            </a:r>
            <a:r>
              <a:rPr lang="tr-TR" dirty="0" err="1" smtClean="0"/>
              <a:t>Rete</a:t>
            </a:r>
            <a:r>
              <a:rPr lang="tr-TR" dirty="0" smtClean="0"/>
              <a:t> testis </a:t>
            </a:r>
            <a:r>
              <a:rPr lang="tr-TR" dirty="0" err="1" smtClean="0"/>
              <a:t>invazyonu</a:t>
            </a:r>
            <a:r>
              <a:rPr lang="tr-TR" dirty="0" smtClean="0"/>
              <a:t> olan testise sınırlı hastalık ( </a:t>
            </a:r>
            <a:r>
              <a:rPr lang="tr-TR" dirty="0" err="1" smtClean="0"/>
              <a:t>lenfovasküler</a:t>
            </a:r>
            <a:r>
              <a:rPr lang="tr-TR" dirty="0" smtClean="0"/>
              <a:t> </a:t>
            </a:r>
            <a:r>
              <a:rPr lang="tr-TR" dirty="0" err="1" smtClean="0"/>
              <a:t>invazyon</a:t>
            </a:r>
            <a:r>
              <a:rPr lang="tr-TR" dirty="0" smtClean="0"/>
              <a:t>+)</a:t>
            </a:r>
          </a:p>
          <a:p>
            <a:r>
              <a:rPr lang="tr-TR" dirty="0" smtClean="0"/>
              <a:t>T3:  </a:t>
            </a:r>
            <a:r>
              <a:rPr lang="tr-TR" dirty="0" err="1" smtClean="0"/>
              <a:t>Spermatik</a:t>
            </a:r>
            <a:r>
              <a:rPr lang="tr-TR" dirty="0" smtClean="0"/>
              <a:t> </a:t>
            </a:r>
            <a:r>
              <a:rPr lang="tr-TR" dirty="0" err="1" smtClean="0"/>
              <a:t>kord</a:t>
            </a:r>
            <a:r>
              <a:rPr lang="tr-TR" dirty="0" smtClean="0"/>
              <a:t> </a:t>
            </a:r>
            <a:r>
              <a:rPr lang="tr-TR" dirty="0" err="1" smtClean="0"/>
              <a:t>invazyonu</a:t>
            </a:r>
            <a:endParaRPr lang="tr-TR" dirty="0" smtClean="0"/>
          </a:p>
          <a:p>
            <a:r>
              <a:rPr lang="tr-TR" dirty="0" smtClean="0"/>
              <a:t>T4: </a:t>
            </a:r>
            <a:r>
              <a:rPr lang="tr-TR" dirty="0" err="1" smtClean="0"/>
              <a:t>Skrotum</a:t>
            </a:r>
            <a:r>
              <a:rPr lang="tr-TR" dirty="0" smtClean="0"/>
              <a:t> </a:t>
            </a:r>
            <a:r>
              <a:rPr lang="tr-TR" dirty="0" err="1" smtClean="0"/>
              <a:t>invazyonu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Evre 1 hastalık: cerrahi sonrası RT veya KT</a:t>
            </a:r>
          </a:p>
          <a:p>
            <a:r>
              <a:rPr lang="tr-TR" dirty="0" smtClean="0"/>
              <a:t>Evre 2A/2B hastalık: </a:t>
            </a:r>
            <a:r>
              <a:rPr lang="tr-TR" dirty="0" err="1" smtClean="0"/>
              <a:t>Pelvik</a:t>
            </a:r>
            <a:r>
              <a:rPr lang="tr-TR" dirty="0" smtClean="0"/>
              <a:t> ve </a:t>
            </a:r>
            <a:r>
              <a:rPr lang="tr-TR" dirty="0" err="1" smtClean="0"/>
              <a:t>paraaortik</a:t>
            </a:r>
            <a:r>
              <a:rPr lang="tr-TR" dirty="0" smtClean="0"/>
              <a:t> bölgeye </a:t>
            </a:r>
            <a:r>
              <a:rPr lang="tr-TR" dirty="0" smtClean="0"/>
              <a:t>RT ve KT</a:t>
            </a:r>
            <a:endParaRPr lang="tr-TR" dirty="0" smtClean="0"/>
          </a:p>
          <a:p>
            <a:r>
              <a:rPr lang="tr-TR" dirty="0" smtClean="0"/>
              <a:t>Evre 3 hastalık: 3-4 kür KT</a:t>
            </a:r>
          </a:p>
          <a:p>
            <a:endParaRPr lang="tr-TR" dirty="0"/>
          </a:p>
          <a:p>
            <a:r>
              <a:rPr lang="tr-TR" dirty="0" smtClean="0"/>
              <a:t>NSGCT: </a:t>
            </a:r>
            <a:r>
              <a:rPr lang="tr-TR" dirty="0" err="1" smtClean="0"/>
              <a:t>İnguinal</a:t>
            </a:r>
            <a:r>
              <a:rPr lang="tr-TR" dirty="0" smtClean="0"/>
              <a:t> </a:t>
            </a:r>
            <a:r>
              <a:rPr lang="tr-TR" dirty="0" err="1" smtClean="0"/>
              <a:t>orşiektomi</a:t>
            </a:r>
            <a:r>
              <a:rPr lang="tr-TR" dirty="0" smtClean="0"/>
              <a:t> ve KT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RT teknik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Penis tedavi alanından çıkarılarak  </a:t>
            </a:r>
            <a:r>
              <a:rPr lang="tr-TR" dirty="0" err="1" smtClean="0"/>
              <a:t>Dogleg</a:t>
            </a:r>
            <a:r>
              <a:rPr lang="tr-TR" dirty="0" smtClean="0"/>
              <a:t> RT: </a:t>
            </a:r>
          </a:p>
          <a:p>
            <a:r>
              <a:rPr lang="tr-TR" dirty="0" smtClean="0"/>
              <a:t>Üst sınır: </a:t>
            </a:r>
            <a:r>
              <a:rPr lang="tr-TR" dirty="0" err="1" smtClean="0"/>
              <a:t>obturator</a:t>
            </a:r>
            <a:r>
              <a:rPr lang="tr-TR" dirty="0" smtClean="0"/>
              <a:t> </a:t>
            </a:r>
            <a:r>
              <a:rPr lang="tr-TR" dirty="0" err="1" smtClean="0"/>
              <a:t>foramenin</a:t>
            </a:r>
            <a:r>
              <a:rPr lang="tr-TR" dirty="0" smtClean="0"/>
              <a:t> üstü</a:t>
            </a:r>
          </a:p>
          <a:p>
            <a:r>
              <a:rPr lang="tr-TR" dirty="0" err="1" smtClean="0"/>
              <a:t>Lateral</a:t>
            </a:r>
            <a:r>
              <a:rPr lang="tr-TR" dirty="0" smtClean="0"/>
              <a:t>: </a:t>
            </a:r>
            <a:r>
              <a:rPr lang="tr-TR" dirty="0" err="1" smtClean="0"/>
              <a:t>l</a:t>
            </a:r>
            <a:r>
              <a:rPr lang="tr-TR" dirty="0" err="1" smtClean="0"/>
              <a:t>umbal</a:t>
            </a:r>
            <a:r>
              <a:rPr lang="tr-TR" dirty="0" smtClean="0"/>
              <a:t> </a:t>
            </a:r>
            <a:r>
              <a:rPr lang="tr-TR" dirty="0" err="1" smtClean="0"/>
              <a:t>vertebra</a:t>
            </a:r>
            <a:r>
              <a:rPr lang="tr-TR" dirty="0" smtClean="0"/>
              <a:t> </a:t>
            </a:r>
            <a:r>
              <a:rPr lang="tr-TR" dirty="0" err="1" smtClean="0"/>
              <a:t>transvers</a:t>
            </a:r>
            <a:r>
              <a:rPr lang="tr-TR" dirty="0" smtClean="0"/>
              <a:t> </a:t>
            </a:r>
            <a:r>
              <a:rPr lang="tr-TR" dirty="0" err="1" smtClean="0"/>
              <a:t>process</a:t>
            </a:r>
            <a:r>
              <a:rPr lang="tr-TR" dirty="0" smtClean="0"/>
              <a:t> ucu</a:t>
            </a:r>
          </a:p>
          <a:p>
            <a:r>
              <a:rPr lang="tr-TR" dirty="0" smtClean="0"/>
              <a:t>Sol tarafsa sol </a:t>
            </a:r>
            <a:r>
              <a:rPr lang="tr-TR" dirty="0" err="1" smtClean="0"/>
              <a:t>renal</a:t>
            </a:r>
            <a:r>
              <a:rPr lang="tr-TR" dirty="0" smtClean="0"/>
              <a:t> </a:t>
            </a:r>
            <a:r>
              <a:rPr lang="tr-TR" dirty="0" err="1" smtClean="0"/>
              <a:t>hiler</a:t>
            </a:r>
            <a:r>
              <a:rPr lang="tr-TR" dirty="0" smtClean="0"/>
              <a:t> </a:t>
            </a:r>
            <a:r>
              <a:rPr lang="tr-TR" dirty="0" err="1" smtClean="0"/>
              <a:t>nodlar</a:t>
            </a:r>
            <a:r>
              <a:rPr lang="tr-TR" dirty="0" smtClean="0"/>
              <a:t> alan içine alınacak şekilde genişletilir.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2970</TotalTime>
  <Words>278</Words>
  <Application>Microsoft Office PowerPoint</Application>
  <PresentationFormat>Ekran Gösterisi (4:3)</PresentationFormat>
  <Paragraphs>61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TESTİS KANSERİ</vt:lpstr>
      <vt:lpstr>Slayt 2</vt:lpstr>
      <vt:lpstr>Slayt 3</vt:lpstr>
      <vt:lpstr>Slayt 4</vt:lpstr>
      <vt:lpstr>Slayt 5</vt:lpstr>
      <vt:lpstr>Tanı ve değerlendirme</vt:lpstr>
      <vt:lpstr>EVRELEME</vt:lpstr>
      <vt:lpstr>tedavi</vt:lpstr>
      <vt:lpstr>RT teknik</vt:lpstr>
      <vt:lpstr>RT Doz</vt:lpstr>
      <vt:lpstr>Doz limitleri</vt:lpstr>
      <vt:lpstr>Komplikasyonlar</vt:lpstr>
      <vt:lpstr>Slayt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TESTİS KANSERİ</dc:title>
  <dc:creator>SÜMERYA</dc:creator>
  <cp:lastModifiedBy>SÜMERYA</cp:lastModifiedBy>
  <cp:revision>15</cp:revision>
  <dcterms:created xsi:type="dcterms:W3CDTF">2019-07-07T16:15:54Z</dcterms:created>
  <dcterms:modified xsi:type="dcterms:W3CDTF">2019-07-09T19:24:04Z</dcterms:modified>
</cp:coreProperties>
</file>